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4" autoAdjust="0"/>
    <p:restoredTop sz="94660"/>
  </p:normalViewPr>
  <p:slideViewPr>
    <p:cSldViewPr>
      <p:cViewPr varScale="1">
        <p:scale>
          <a:sx n="126" d="100"/>
          <a:sy n="126" d="100"/>
        </p:scale>
        <p:origin x="-3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2312B-92D4-4329-8769-DA42025196F0}" type="datetimeFigureOut">
              <a:rPr lang="ru-RU" smtClean="0"/>
              <a:t>18.04.2014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9ADE-A2B2-45DB-A64B-633FE99514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963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2312B-92D4-4329-8769-DA42025196F0}" type="datetimeFigureOut">
              <a:rPr lang="ru-RU" smtClean="0"/>
              <a:t>18.04.2014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9ADE-A2B2-45DB-A64B-633FE99514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023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2312B-92D4-4329-8769-DA42025196F0}" type="datetimeFigureOut">
              <a:rPr lang="ru-RU" smtClean="0"/>
              <a:t>18.04.2014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9ADE-A2B2-45DB-A64B-633FE99514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355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2312B-92D4-4329-8769-DA42025196F0}" type="datetimeFigureOut">
              <a:rPr lang="ru-RU" smtClean="0"/>
              <a:t>18.04.2014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9ADE-A2B2-45DB-A64B-633FE99514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5453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2312B-92D4-4329-8769-DA42025196F0}" type="datetimeFigureOut">
              <a:rPr lang="ru-RU" smtClean="0"/>
              <a:t>18.04.2014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9ADE-A2B2-45DB-A64B-633FE99514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597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2312B-92D4-4329-8769-DA42025196F0}" type="datetimeFigureOut">
              <a:rPr lang="ru-RU" smtClean="0"/>
              <a:t>18.04.2014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9ADE-A2B2-45DB-A64B-633FE99514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03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2312B-92D4-4329-8769-DA42025196F0}" type="datetimeFigureOut">
              <a:rPr lang="ru-RU" smtClean="0"/>
              <a:t>18.04.2014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9ADE-A2B2-45DB-A64B-633FE99514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28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2312B-92D4-4329-8769-DA42025196F0}" type="datetimeFigureOut">
              <a:rPr lang="ru-RU" smtClean="0"/>
              <a:t>18.04.2014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9ADE-A2B2-45DB-A64B-633FE99514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523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2312B-92D4-4329-8769-DA42025196F0}" type="datetimeFigureOut">
              <a:rPr lang="ru-RU" smtClean="0"/>
              <a:t>18.04.2014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9ADE-A2B2-45DB-A64B-633FE99514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73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2312B-92D4-4329-8769-DA42025196F0}" type="datetimeFigureOut">
              <a:rPr lang="ru-RU" smtClean="0"/>
              <a:t>18.04.2014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9ADE-A2B2-45DB-A64B-633FE99514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41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2312B-92D4-4329-8769-DA42025196F0}" type="datetimeFigureOut">
              <a:rPr lang="ru-RU" smtClean="0"/>
              <a:t>18.04.2014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9ADE-A2B2-45DB-A64B-633FE99514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6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2312B-92D4-4329-8769-DA42025196F0}" type="datetimeFigureOut">
              <a:rPr lang="ru-RU" smtClean="0"/>
              <a:t>18.04.2014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A9ADE-A2B2-45DB-A64B-633FE99514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42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7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 готов к уроку!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776864" cy="4536504"/>
          </a:xfrm>
        </p:spPr>
        <p:txBody>
          <a:bodyPr>
            <a:noAutofit/>
          </a:bodyPr>
          <a:lstStyle/>
          <a:p>
            <a:pPr algn="just"/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меня на парте к уроку математики должно быть приготовлено:</a:t>
            </a:r>
          </a:p>
          <a:p>
            <a:pPr algn="just"/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Учебник математики;</a:t>
            </a:r>
          </a:p>
          <a:p>
            <a:pPr algn="just"/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Тетрадь по математике;</a:t>
            </a:r>
          </a:p>
          <a:p>
            <a:pPr algn="just"/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Ручка, простой карандаш, линейка, цветные карандаши;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70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152127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00B050"/>
                </a:solidFill>
              </a:rPr>
              <a:t>Задача</a:t>
            </a:r>
            <a:endParaRPr lang="ru-RU" sz="60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776864" cy="5040560"/>
          </a:xfrm>
        </p:spPr>
        <p:txBody>
          <a:bodyPr/>
          <a:lstStyle/>
          <a:p>
            <a:pPr algn="l"/>
            <a:r>
              <a:rPr lang="ru-RU" sz="3600" dirty="0" smtClean="0">
                <a:solidFill>
                  <a:srgbClr val="0070C0"/>
                </a:solidFill>
              </a:rPr>
              <a:t>Площадь поля имеет прямоугольную форму. Площадь этого поля равна 615 м², ширина поля равна 15 м. Чему равна длина этого поля?</a:t>
            </a:r>
          </a:p>
          <a:p>
            <a:pPr algn="l"/>
            <a:r>
              <a:rPr lang="ru-RU" sz="2800" dirty="0" smtClean="0">
                <a:solidFill>
                  <a:srgbClr val="0070C0"/>
                </a:solidFill>
              </a:rPr>
              <a:t>                                                    ? м</a:t>
            </a:r>
          </a:p>
          <a:p>
            <a:pPr algn="l"/>
            <a:endParaRPr lang="ru-RU" sz="2800" dirty="0">
              <a:solidFill>
                <a:srgbClr val="0070C0"/>
              </a:solidFill>
            </a:endParaRPr>
          </a:p>
          <a:p>
            <a:pPr algn="l"/>
            <a:r>
              <a:rPr lang="ru-RU" sz="2800" dirty="0" smtClean="0">
                <a:solidFill>
                  <a:srgbClr val="0070C0"/>
                </a:solidFill>
              </a:rPr>
              <a:t>                    </a:t>
            </a:r>
          </a:p>
          <a:p>
            <a:pPr algn="l"/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smtClean="0">
                <a:solidFill>
                  <a:srgbClr val="0070C0"/>
                </a:solidFill>
              </a:rPr>
              <a:t>                      15 м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19872" y="4149080"/>
            <a:ext cx="3168352" cy="194421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S = 615 </a:t>
            </a:r>
            <a:r>
              <a:rPr lang="ru-RU" sz="2800" dirty="0" smtClean="0">
                <a:solidFill>
                  <a:srgbClr val="0070C0"/>
                </a:solidFill>
              </a:rPr>
              <a:t>м²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09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Формула нахождения площади прямоугольника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124744"/>
            <a:ext cx="7704856" cy="5040560"/>
          </a:xfrm>
        </p:spPr>
        <p:txBody>
          <a:bodyPr>
            <a:normAutofit lnSpcReduction="10000"/>
          </a:bodyPr>
          <a:lstStyle/>
          <a:p>
            <a:endParaRPr lang="ru-RU" sz="7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7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7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 д×ш</a:t>
            </a:r>
            <a:r>
              <a:rPr lang="en-US" sz="7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7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 = </a:t>
            </a:r>
            <a:r>
              <a:rPr lang="en-US" sz="7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7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ш</a:t>
            </a:r>
          </a:p>
          <a:p>
            <a:r>
              <a:rPr lang="ru-RU" sz="7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 = 615: 15</a:t>
            </a:r>
            <a:endParaRPr lang="ru-RU" sz="7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17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792087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sz="5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340768"/>
            <a:ext cx="7704856" cy="4824536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«Деление на двузначное число»</a:t>
            </a:r>
            <a:endParaRPr lang="en-US" sz="6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6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6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6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iCAKJ00S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07944"/>
            <a:ext cx="2376264" cy="212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166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368151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B050"/>
                </a:solidFill>
              </a:rPr>
              <a:t>Цель урока</a:t>
            </a:r>
            <a:endParaRPr lang="ru-RU" sz="54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776864" cy="4032448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070C0"/>
                </a:solidFill>
              </a:rPr>
              <a:t>Узнать, как делить на двузначное число.</a:t>
            </a:r>
            <a:endParaRPr lang="ru-RU" sz="4800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user\Desktop\iCANL9A7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82498"/>
            <a:ext cx="1512168" cy="376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78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936103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Задачи урока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776864" cy="4176464"/>
          </a:xfrm>
        </p:spPr>
        <p:txBody>
          <a:bodyPr>
            <a:noAutofit/>
          </a:bodyPr>
          <a:lstStyle/>
          <a:p>
            <a:pPr algn="l"/>
            <a:r>
              <a:rPr lang="ru-RU" sz="4400" dirty="0" smtClean="0">
                <a:solidFill>
                  <a:srgbClr val="00B050"/>
                </a:solidFill>
              </a:rPr>
              <a:t>1. Построить алгоритм выполнения деления на двузначное число;</a:t>
            </a:r>
          </a:p>
          <a:p>
            <a:pPr algn="l"/>
            <a:r>
              <a:rPr lang="ru-RU" sz="4400" dirty="0" smtClean="0">
                <a:solidFill>
                  <a:srgbClr val="00B050"/>
                </a:solidFill>
              </a:rPr>
              <a:t>2. Научиться применять построенный алгоритм при решении примеров и задач.</a:t>
            </a:r>
            <a:endParaRPr lang="ru-RU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10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деления на двузначное число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484784"/>
            <a:ext cx="7704856" cy="4226024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>
                <a:solidFill>
                  <a:srgbClr val="00B050"/>
                </a:solidFill>
              </a:rPr>
              <a:t>1.Запишим письменный приём деления.</a:t>
            </a:r>
          </a:p>
          <a:p>
            <a:pPr algn="l"/>
            <a:r>
              <a:rPr lang="ru-RU" sz="2000" dirty="0" smtClean="0">
                <a:solidFill>
                  <a:srgbClr val="00B050"/>
                </a:solidFill>
              </a:rPr>
              <a:t>2. Назовём первое неполное делимое. Обозначим точкой первую цифру в записи частного.</a:t>
            </a:r>
          </a:p>
          <a:p>
            <a:pPr algn="l"/>
            <a:r>
              <a:rPr lang="ru-RU" sz="2000" dirty="0" smtClean="0">
                <a:solidFill>
                  <a:srgbClr val="00B050"/>
                </a:solidFill>
              </a:rPr>
              <a:t>3. Назовём второе неполное делимое. Обозначим точкой вторую цифру в записи частного.</a:t>
            </a:r>
          </a:p>
          <a:p>
            <a:pPr algn="l"/>
            <a:r>
              <a:rPr lang="ru-RU" sz="2000" dirty="0" smtClean="0">
                <a:solidFill>
                  <a:srgbClr val="00B050"/>
                </a:solidFill>
              </a:rPr>
              <a:t>4. Узнаем сколько цифр в записи частного должно получиться.</a:t>
            </a:r>
          </a:p>
          <a:p>
            <a:pPr algn="l"/>
            <a:r>
              <a:rPr lang="ru-RU" sz="2000" dirty="0" smtClean="0">
                <a:solidFill>
                  <a:srgbClr val="00B050"/>
                </a:solidFill>
              </a:rPr>
              <a:t>5.Ищем первую цифру в записи частного (Её мы подбираем).</a:t>
            </a:r>
          </a:p>
          <a:p>
            <a:pPr algn="l"/>
            <a:r>
              <a:rPr lang="ru-RU" sz="2000" dirty="0" smtClean="0">
                <a:solidFill>
                  <a:srgbClr val="00B050"/>
                </a:solidFill>
              </a:rPr>
              <a:t>6. Проверяем эту цифру частного умножением на делитель.</a:t>
            </a:r>
          </a:p>
          <a:p>
            <a:pPr algn="l"/>
            <a:r>
              <a:rPr lang="ru-RU" sz="2000" dirty="0" smtClean="0">
                <a:solidFill>
                  <a:srgbClr val="00B050"/>
                </a:solidFill>
              </a:rPr>
              <a:t>7. От первого неполного делителя отнимаем полученный результат. У нас остаётся остаток.</a:t>
            </a:r>
          </a:p>
          <a:p>
            <a:pPr algn="l"/>
            <a:r>
              <a:rPr lang="ru-RU" sz="2000" dirty="0" smtClean="0">
                <a:solidFill>
                  <a:srgbClr val="00B050"/>
                </a:solidFill>
              </a:rPr>
              <a:t>8.К остатку добавляем единицы. Получаем второе неполное делимое.</a:t>
            </a:r>
          </a:p>
          <a:p>
            <a:pPr algn="l"/>
            <a:r>
              <a:rPr lang="ru-RU" sz="2000" dirty="0" smtClean="0">
                <a:solidFill>
                  <a:srgbClr val="00B050"/>
                </a:solidFill>
              </a:rPr>
              <a:t>9. Ищем вторую цифру в записи частного. </a:t>
            </a:r>
          </a:p>
          <a:p>
            <a:pPr algn="l"/>
            <a:r>
              <a:rPr lang="ru-RU" sz="2000" dirty="0" smtClean="0">
                <a:solidFill>
                  <a:srgbClr val="00B050"/>
                </a:solidFill>
              </a:rPr>
              <a:t>10. От второго неполного делимого отнимаем полученный результат, в остатке получаем нуль. Читаем ответ. </a:t>
            </a:r>
          </a:p>
          <a:p>
            <a:pPr algn="l"/>
            <a:endParaRPr lang="ru-RU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1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ФИЗКУЛЬТМИНУТКА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«У медведя дом большой»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776864" cy="4032448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>
                <a:solidFill>
                  <a:srgbClr val="00B050"/>
                </a:solidFill>
              </a:rPr>
              <a:t>У медведя дом большой,</a:t>
            </a:r>
          </a:p>
          <a:p>
            <a:pPr algn="just"/>
            <a:r>
              <a:rPr lang="ru-RU" sz="3600" dirty="0" smtClean="0">
                <a:solidFill>
                  <a:srgbClr val="00B050"/>
                </a:solidFill>
              </a:rPr>
              <a:t>А у зайки – маленький.</a:t>
            </a:r>
          </a:p>
          <a:p>
            <a:pPr algn="just"/>
            <a:r>
              <a:rPr lang="ru-RU" sz="3600" dirty="0" smtClean="0">
                <a:solidFill>
                  <a:srgbClr val="00B050"/>
                </a:solidFill>
              </a:rPr>
              <a:t>Наш медведь пошёл домой, </a:t>
            </a:r>
          </a:p>
          <a:p>
            <a:pPr algn="just"/>
            <a:r>
              <a:rPr lang="ru-RU" sz="3600" dirty="0" smtClean="0">
                <a:solidFill>
                  <a:srgbClr val="00B050"/>
                </a:solidFill>
              </a:rPr>
              <a:t>А за ним и заинька.</a:t>
            </a:r>
          </a:p>
          <a:p>
            <a:pPr algn="just"/>
            <a:r>
              <a:rPr lang="ru-RU" sz="3600" dirty="0" smtClean="0">
                <a:solidFill>
                  <a:srgbClr val="00B050"/>
                </a:solidFill>
              </a:rPr>
              <a:t>Мы зверяток провожаем</a:t>
            </a:r>
          </a:p>
          <a:p>
            <a:pPr algn="just"/>
            <a:r>
              <a:rPr lang="ru-RU" sz="3600" dirty="0" smtClean="0">
                <a:solidFill>
                  <a:srgbClr val="00B050"/>
                </a:solidFill>
              </a:rPr>
              <a:t>И урок наш продолжаем.</a:t>
            </a:r>
          </a:p>
          <a:p>
            <a:pPr algn="just"/>
            <a:r>
              <a:rPr lang="ru-RU" sz="3600" dirty="0" smtClean="0">
                <a:solidFill>
                  <a:srgbClr val="00B050"/>
                </a:solidFill>
              </a:rPr>
              <a:t> </a:t>
            </a:r>
            <a:endParaRPr lang="ru-RU" sz="36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user\Desktop\iCA5C3SJ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789040"/>
            <a:ext cx="252028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15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2413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5059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85204" y="2967335"/>
            <a:ext cx="53735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урок!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9" name="Picture 3" descr="C:\Users\user\Desktop\iCAV5XU7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205654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54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298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Я готов к уроку!</vt:lpstr>
      <vt:lpstr>Задача</vt:lpstr>
      <vt:lpstr>Формула нахождения площади прямоугольника</vt:lpstr>
      <vt:lpstr>Тема урока:</vt:lpstr>
      <vt:lpstr>Цель урока</vt:lpstr>
      <vt:lpstr>Задачи урока</vt:lpstr>
      <vt:lpstr>Алгоритм деления на двузначное число</vt:lpstr>
      <vt:lpstr>ФИЗКУЛЬТМИНУТКА «У медведя дом большой»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готов к уроку!</dc:title>
  <dc:creator>user</dc:creator>
  <cp:lastModifiedBy>user</cp:lastModifiedBy>
  <cp:revision>13</cp:revision>
  <dcterms:created xsi:type="dcterms:W3CDTF">2014-04-16T05:37:29Z</dcterms:created>
  <dcterms:modified xsi:type="dcterms:W3CDTF">2014-04-18T05:05:30Z</dcterms:modified>
</cp:coreProperties>
</file>