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0" r:id="rId8"/>
    <p:sldId id="262" r:id="rId9"/>
    <p:sldId id="263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374" autoAdjust="0"/>
    <p:restoredTop sz="94660"/>
  </p:normalViewPr>
  <p:slideViewPr>
    <p:cSldViewPr>
      <p:cViewPr varScale="1">
        <p:scale>
          <a:sx n="126" d="100"/>
          <a:sy n="126" d="100"/>
        </p:scale>
        <p:origin x="-31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2312B-92D4-4329-8769-DA42025196F0}" type="datetimeFigureOut">
              <a:rPr lang="ru-RU" smtClean="0"/>
              <a:t>18.04.2014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9ADE-A2B2-45DB-A64B-633FE995144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69636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2312B-92D4-4329-8769-DA42025196F0}" type="datetimeFigureOut">
              <a:rPr lang="ru-RU" smtClean="0"/>
              <a:t>18.04.2014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9ADE-A2B2-45DB-A64B-633FE995144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40237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2312B-92D4-4329-8769-DA42025196F0}" type="datetimeFigureOut">
              <a:rPr lang="ru-RU" smtClean="0"/>
              <a:t>18.04.2014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9ADE-A2B2-45DB-A64B-633FE995144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635557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2312B-92D4-4329-8769-DA42025196F0}" type="datetimeFigureOut">
              <a:rPr lang="ru-RU" smtClean="0"/>
              <a:t>18.04.2014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9ADE-A2B2-45DB-A64B-633FE995144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954538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2312B-92D4-4329-8769-DA42025196F0}" type="datetimeFigureOut">
              <a:rPr lang="ru-RU" smtClean="0"/>
              <a:t>18.04.2014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9ADE-A2B2-45DB-A64B-633FE995144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0035977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2312B-92D4-4329-8769-DA42025196F0}" type="datetimeFigureOut">
              <a:rPr lang="ru-RU" smtClean="0"/>
              <a:t>18.04.2014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9ADE-A2B2-45DB-A64B-633FE995144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2039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2312B-92D4-4329-8769-DA42025196F0}" type="datetimeFigureOut">
              <a:rPr lang="ru-RU" smtClean="0"/>
              <a:t>18.04.2014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9ADE-A2B2-45DB-A64B-633FE995144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302811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2312B-92D4-4329-8769-DA42025196F0}" type="datetimeFigureOut">
              <a:rPr lang="ru-RU" smtClean="0"/>
              <a:t>18.04.2014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9ADE-A2B2-45DB-A64B-633FE995144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9452346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2312B-92D4-4329-8769-DA42025196F0}" type="datetimeFigureOut">
              <a:rPr lang="ru-RU" smtClean="0"/>
              <a:t>18.04.2014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9ADE-A2B2-45DB-A64B-633FE995144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65739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2312B-92D4-4329-8769-DA42025196F0}" type="datetimeFigureOut">
              <a:rPr lang="ru-RU" smtClean="0"/>
              <a:t>18.04.2014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9ADE-A2B2-45DB-A64B-633FE995144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57410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32312B-92D4-4329-8769-DA42025196F0}" type="datetimeFigureOut">
              <a:rPr lang="ru-RU" smtClean="0"/>
              <a:t>18.04.2014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4DA9ADE-A2B2-45DB-A64B-633FE995144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7697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2312B-92D4-4329-8769-DA42025196F0}" type="datetimeFigureOut">
              <a:rPr lang="ru-RU" smtClean="0"/>
              <a:t>18.04.2014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DA9ADE-A2B2-45DB-A64B-633FE995144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94204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792087"/>
          </a:xfrm>
        </p:spPr>
        <p:txBody>
          <a:bodyPr/>
          <a:lstStyle/>
          <a:p>
            <a:r>
              <a:rPr lang="ru-RU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Я готов к уроку!</a:t>
            </a:r>
            <a:endParaRPr lang="ru-RU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700808"/>
            <a:ext cx="7776864" cy="4536504"/>
          </a:xfrm>
        </p:spPr>
        <p:txBody>
          <a:bodyPr>
            <a:noAutofit/>
          </a:bodyPr>
          <a:lstStyle/>
          <a:p>
            <a:pPr algn="just"/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У меня на парте к уроку математики должно быть приготовлено:</a:t>
            </a:r>
          </a:p>
          <a:p>
            <a:pPr algn="just"/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1. Учебник математики;</a:t>
            </a:r>
          </a:p>
          <a:p>
            <a:pPr algn="just"/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2. Тетрадь по математике;</a:t>
            </a:r>
          </a:p>
          <a:p>
            <a:pPr algn="just"/>
            <a:r>
              <a:rPr lang="ru-RU" sz="4000" dirty="0" smtClean="0">
                <a:solidFill>
                  <a:srgbClr val="002060"/>
                </a:solidFill>
                <a:latin typeface="Times New Roman" pitchFamily="18" charset="0"/>
                <a:cs typeface="Times New Roman" pitchFamily="18" charset="0"/>
              </a:rPr>
              <a:t>3. Ручка, простой карандаш, линейка, цветные карандаши;</a:t>
            </a:r>
            <a:endParaRPr lang="ru-RU" sz="4000" dirty="0">
              <a:solidFill>
                <a:srgbClr val="00206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07707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1152127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00B050"/>
                </a:solidFill>
              </a:rPr>
              <a:t>Задача</a:t>
            </a:r>
            <a:endParaRPr lang="ru-RU" sz="60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484784"/>
            <a:ext cx="7776864" cy="5040560"/>
          </a:xfrm>
        </p:spPr>
        <p:txBody>
          <a:bodyPr/>
          <a:lstStyle/>
          <a:p>
            <a:pPr algn="l"/>
            <a:r>
              <a:rPr lang="ru-RU" sz="3600" dirty="0" smtClean="0">
                <a:solidFill>
                  <a:srgbClr val="0070C0"/>
                </a:solidFill>
              </a:rPr>
              <a:t>Площадь поля имеет прямоугольную форму. Площадь этого поля равна 615 м², ширина поля равна 15 м. Чему равна длина этого поля?</a:t>
            </a:r>
          </a:p>
          <a:p>
            <a:pPr algn="l"/>
            <a:r>
              <a:rPr lang="ru-RU" sz="2800" dirty="0" smtClean="0">
                <a:solidFill>
                  <a:srgbClr val="0070C0"/>
                </a:solidFill>
              </a:rPr>
              <a:t>                                                    ? м</a:t>
            </a:r>
          </a:p>
          <a:p>
            <a:pPr algn="l"/>
            <a:endParaRPr lang="ru-RU" sz="2800" dirty="0">
              <a:solidFill>
                <a:srgbClr val="0070C0"/>
              </a:solidFill>
            </a:endParaRPr>
          </a:p>
          <a:p>
            <a:pPr algn="l"/>
            <a:r>
              <a:rPr lang="ru-RU" sz="2800" dirty="0" smtClean="0">
                <a:solidFill>
                  <a:srgbClr val="0070C0"/>
                </a:solidFill>
              </a:rPr>
              <a:t>                    </a:t>
            </a:r>
          </a:p>
          <a:p>
            <a:pPr algn="l"/>
            <a:r>
              <a:rPr lang="ru-RU" sz="2800" dirty="0">
                <a:solidFill>
                  <a:srgbClr val="0070C0"/>
                </a:solidFill>
              </a:rPr>
              <a:t> </a:t>
            </a:r>
            <a:r>
              <a:rPr lang="ru-RU" sz="2800" dirty="0" smtClean="0">
                <a:solidFill>
                  <a:srgbClr val="0070C0"/>
                </a:solidFill>
              </a:rPr>
              <a:t>                      15 м</a:t>
            </a:r>
            <a:endParaRPr lang="ru-RU" dirty="0">
              <a:solidFill>
                <a:srgbClr val="0070C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19872" y="4149080"/>
            <a:ext cx="3168352" cy="1944216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dirty="0" smtClean="0">
                <a:solidFill>
                  <a:srgbClr val="0070C0"/>
                </a:solidFill>
              </a:rPr>
              <a:t>S = 615 </a:t>
            </a:r>
            <a:r>
              <a:rPr lang="ru-RU" sz="2800" dirty="0" smtClean="0">
                <a:solidFill>
                  <a:srgbClr val="0070C0"/>
                </a:solidFill>
              </a:rPr>
              <a:t>м²</a:t>
            </a:r>
            <a:endParaRPr lang="ru-RU" sz="2800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0095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3568" y="404664"/>
            <a:ext cx="7772400" cy="720080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Формула нахождения площади прямоугольника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55576" y="1124744"/>
            <a:ext cx="7704856" cy="5040560"/>
          </a:xfrm>
        </p:spPr>
        <p:txBody>
          <a:bodyPr>
            <a:normAutofit lnSpcReduction="10000"/>
          </a:bodyPr>
          <a:lstStyle/>
          <a:p>
            <a:endParaRPr lang="ru-RU" sz="7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7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7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= д×ш</a:t>
            </a:r>
            <a:r>
              <a:rPr lang="en-US" sz="7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72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ru-RU" sz="72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7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 = </a:t>
            </a:r>
            <a:r>
              <a:rPr lang="en-US" sz="7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r>
              <a:rPr lang="ru-RU" sz="7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: ш</a:t>
            </a:r>
          </a:p>
          <a:p>
            <a:r>
              <a:rPr lang="ru-RU" sz="72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д = 615: 15</a:t>
            </a:r>
            <a:endParaRPr lang="ru-RU" sz="72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21797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792087"/>
          </a:xfrm>
        </p:spPr>
        <p:txBody>
          <a:bodyPr>
            <a:noAutofit/>
          </a:bodyPr>
          <a:lstStyle/>
          <a:p>
            <a:r>
              <a:rPr lang="ru-RU" sz="5400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Тема урока:</a:t>
            </a:r>
            <a:endParaRPr lang="ru-RU" sz="5400" dirty="0">
              <a:solidFill>
                <a:srgbClr val="00B05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340768"/>
            <a:ext cx="7704856" cy="4824536"/>
          </a:xfrm>
        </p:spPr>
        <p:txBody>
          <a:bodyPr>
            <a:normAutofit/>
          </a:bodyPr>
          <a:lstStyle/>
          <a:p>
            <a:r>
              <a:rPr lang="ru-RU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«Деление на двузначное число»</a:t>
            </a:r>
            <a:endParaRPr lang="en-US" sz="6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6000" dirty="0" smtClean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US" sz="6000" dirty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6000" dirty="0" smtClean="0">
                <a:solidFill>
                  <a:srgbClr val="7030A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endParaRPr lang="ru-RU" sz="6000" dirty="0">
              <a:solidFill>
                <a:srgbClr val="7030A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3074" name="Picture 2" descr="C:\Users\user\Desktop\iCAKJ00S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07944"/>
            <a:ext cx="2376264" cy="21299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216607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368151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00B050"/>
                </a:solidFill>
              </a:rPr>
              <a:t>Цель урока</a:t>
            </a:r>
            <a:endParaRPr lang="ru-RU" sz="5400" dirty="0">
              <a:solidFill>
                <a:srgbClr val="00B05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060848"/>
            <a:ext cx="7776864" cy="4032448"/>
          </a:xfrm>
        </p:spPr>
        <p:txBody>
          <a:bodyPr>
            <a:normAutofit/>
          </a:bodyPr>
          <a:lstStyle/>
          <a:p>
            <a:r>
              <a:rPr lang="ru-RU" sz="4800" dirty="0" smtClean="0">
                <a:solidFill>
                  <a:srgbClr val="0070C0"/>
                </a:solidFill>
              </a:rPr>
              <a:t>Узнать, как делить на двузначное число.</a:t>
            </a:r>
            <a:endParaRPr lang="ru-RU" sz="4800" dirty="0">
              <a:solidFill>
                <a:srgbClr val="0070C0"/>
              </a:solidFill>
            </a:endParaRPr>
          </a:p>
        </p:txBody>
      </p:sp>
      <p:pic>
        <p:nvPicPr>
          <p:cNvPr id="2050" name="Picture 2" descr="C:\Users\user\Desktop\iCANL9A79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2782498"/>
            <a:ext cx="1512168" cy="37684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27862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692697"/>
            <a:ext cx="7772400" cy="936103"/>
          </a:xfrm>
        </p:spPr>
        <p:txBody>
          <a:bodyPr>
            <a:normAutofit/>
          </a:bodyPr>
          <a:lstStyle/>
          <a:p>
            <a:r>
              <a:rPr lang="ru-RU" sz="5400" dirty="0" smtClean="0">
                <a:solidFill>
                  <a:srgbClr val="FF0000"/>
                </a:solidFill>
              </a:rPr>
              <a:t>Задачи урока</a:t>
            </a:r>
            <a:endParaRPr lang="ru-RU" sz="5400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1988840"/>
            <a:ext cx="7776864" cy="4176464"/>
          </a:xfrm>
        </p:spPr>
        <p:txBody>
          <a:bodyPr>
            <a:noAutofit/>
          </a:bodyPr>
          <a:lstStyle/>
          <a:p>
            <a:pPr algn="l"/>
            <a:r>
              <a:rPr lang="ru-RU" sz="4400" dirty="0" smtClean="0">
                <a:solidFill>
                  <a:srgbClr val="00B050"/>
                </a:solidFill>
              </a:rPr>
              <a:t>1. Построить алгоритм выполнения деления на двузначное число;</a:t>
            </a:r>
          </a:p>
          <a:p>
            <a:pPr algn="l"/>
            <a:r>
              <a:rPr lang="ru-RU" sz="4400" dirty="0" smtClean="0">
                <a:solidFill>
                  <a:srgbClr val="00B050"/>
                </a:solidFill>
              </a:rPr>
              <a:t>2. Научиться применять построенный алгоритм при решении примеров и задач.</a:t>
            </a:r>
            <a:endParaRPr lang="ru-RU" sz="44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109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04665"/>
            <a:ext cx="7772400" cy="720079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Алгоритм деления на двузначное число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899592" y="1484784"/>
            <a:ext cx="7704856" cy="4226024"/>
          </a:xfrm>
        </p:spPr>
        <p:txBody>
          <a:bodyPr>
            <a:noAutofit/>
          </a:bodyPr>
          <a:lstStyle/>
          <a:p>
            <a:pPr algn="l"/>
            <a:r>
              <a:rPr lang="ru-RU" sz="2000" dirty="0" smtClean="0">
                <a:solidFill>
                  <a:srgbClr val="00B050"/>
                </a:solidFill>
              </a:rPr>
              <a:t>1.Запишим письменный приём деления.</a:t>
            </a:r>
          </a:p>
          <a:p>
            <a:pPr algn="l"/>
            <a:r>
              <a:rPr lang="ru-RU" sz="2000" dirty="0" smtClean="0">
                <a:solidFill>
                  <a:srgbClr val="00B050"/>
                </a:solidFill>
              </a:rPr>
              <a:t>2. Назовём первое неполное делимое. Обозначим точкой первую цифру в записи частного.</a:t>
            </a:r>
          </a:p>
          <a:p>
            <a:pPr algn="l"/>
            <a:r>
              <a:rPr lang="ru-RU" sz="2000" dirty="0" smtClean="0">
                <a:solidFill>
                  <a:srgbClr val="00B050"/>
                </a:solidFill>
              </a:rPr>
              <a:t>3. Назовём второе неполное делимое. Обозначим точкой вторую цифру в записи частного.</a:t>
            </a:r>
          </a:p>
          <a:p>
            <a:pPr algn="l"/>
            <a:r>
              <a:rPr lang="ru-RU" sz="2000" dirty="0" smtClean="0">
                <a:solidFill>
                  <a:srgbClr val="00B050"/>
                </a:solidFill>
              </a:rPr>
              <a:t>4. Узнаем сколько цифр в записи частного должно получиться.</a:t>
            </a:r>
          </a:p>
          <a:p>
            <a:pPr algn="l"/>
            <a:r>
              <a:rPr lang="ru-RU" sz="2000" dirty="0" smtClean="0">
                <a:solidFill>
                  <a:srgbClr val="00B050"/>
                </a:solidFill>
              </a:rPr>
              <a:t>5.Ищем первую цифру в записи частного (Её мы подбираем).</a:t>
            </a:r>
          </a:p>
          <a:p>
            <a:pPr algn="l"/>
            <a:r>
              <a:rPr lang="ru-RU" sz="2000" dirty="0" smtClean="0">
                <a:solidFill>
                  <a:srgbClr val="00B050"/>
                </a:solidFill>
              </a:rPr>
              <a:t>6. Проверяем эту цифру частного умножением на делитель.</a:t>
            </a:r>
          </a:p>
          <a:p>
            <a:pPr algn="l"/>
            <a:r>
              <a:rPr lang="ru-RU" sz="2000" dirty="0" smtClean="0">
                <a:solidFill>
                  <a:srgbClr val="00B050"/>
                </a:solidFill>
              </a:rPr>
              <a:t>7. От первого неполного делителя отнимаем полученный результат. У нас остаётся остаток.</a:t>
            </a:r>
          </a:p>
          <a:p>
            <a:pPr algn="l"/>
            <a:r>
              <a:rPr lang="ru-RU" sz="2000" dirty="0" smtClean="0">
                <a:solidFill>
                  <a:srgbClr val="00B050"/>
                </a:solidFill>
              </a:rPr>
              <a:t>8.К остатку добавляем единицы. Получаем второе неполное делимое.</a:t>
            </a:r>
          </a:p>
          <a:p>
            <a:pPr algn="l"/>
            <a:r>
              <a:rPr lang="ru-RU" sz="2000" dirty="0" smtClean="0">
                <a:solidFill>
                  <a:srgbClr val="00B050"/>
                </a:solidFill>
              </a:rPr>
              <a:t>9. Ищем вторую цифру в записи частного. </a:t>
            </a:r>
          </a:p>
          <a:p>
            <a:pPr algn="l"/>
            <a:r>
              <a:rPr lang="ru-RU" sz="2000" dirty="0" smtClean="0">
                <a:solidFill>
                  <a:srgbClr val="00B050"/>
                </a:solidFill>
              </a:rPr>
              <a:t>10. От второго неполного делимого отнимаем полученный результат, в остатке получаем нуль. Читаем ответ. </a:t>
            </a:r>
          </a:p>
          <a:p>
            <a:pPr algn="l"/>
            <a:endParaRPr lang="ru-RU" sz="2000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3410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152127"/>
          </a:xfrm>
        </p:spPr>
        <p:txBody>
          <a:bodyPr>
            <a:normAutofit fontScale="90000"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ФИЗКУЛЬТМИНУТКА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«У медведя дом большой»</a:t>
            </a:r>
            <a:endParaRPr lang="ru-RU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2132856"/>
            <a:ext cx="7776864" cy="4032448"/>
          </a:xfrm>
        </p:spPr>
        <p:txBody>
          <a:bodyPr>
            <a:noAutofit/>
          </a:bodyPr>
          <a:lstStyle/>
          <a:p>
            <a:pPr algn="just"/>
            <a:r>
              <a:rPr lang="ru-RU" sz="3600" dirty="0" smtClean="0">
                <a:solidFill>
                  <a:srgbClr val="00B050"/>
                </a:solidFill>
              </a:rPr>
              <a:t>У медведя дом большой,</a:t>
            </a:r>
          </a:p>
          <a:p>
            <a:pPr algn="just"/>
            <a:r>
              <a:rPr lang="ru-RU" sz="3600" dirty="0" smtClean="0">
                <a:solidFill>
                  <a:srgbClr val="00B050"/>
                </a:solidFill>
              </a:rPr>
              <a:t>А у зайки – маленький.</a:t>
            </a:r>
          </a:p>
          <a:p>
            <a:pPr algn="just"/>
            <a:r>
              <a:rPr lang="ru-RU" sz="3600" dirty="0" smtClean="0">
                <a:solidFill>
                  <a:srgbClr val="00B050"/>
                </a:solidFill>
              </a:rPr>
              <a:t>Наш медведь пошёл домой, </a:t>
            </a:r>
          </a:p>
          <a:p>
            <a:pPr algn="just"/>
            <a:r>
              <a:rPr lang="ru-RU" sz="3600" dirty="0" smtClean="0">
                <a:solidFill>
                  <a:srgbClr val="00B050"/>
                </a:solidFill>
              </a:rPr>
              <a:t>А за ним и заинька.</a:t>
            </a:r>
          </a:p>
          <a:p>
            <a:pPr algn="just"/>
            <a:r>
              <a:rPr lang="ru-RU" sz="3600" dirty="0" smtClean="0">
                <a:solidFill>
                  <a:srgbClr val="00B050"/>
                </a:solidFill>
              </a:rPr>
              <a:t>Мы зверяток провожаем</a:t>
            </a:r>
          </a:p>
          <a:p>
            <a:pPr algn="just"/>
            <a:r>
              <a:rPr lang="ru-RU" sz="3600" dirty="0" smtClean="0">
                <a:solidFill>
                  <a:srgbClr val="00B050"/>
                </a:solidFill>
              </a:rPr>
              <a:t>И урок наш продолжаем.</a:t>
            </a:r>
          </a:p>
          <a:p>
            <a:pPr algn="just"/>
            <a:r>
              <a:rPr lang="ru-RU" sz="3600" dirty="0" smtClean="0">
                <a:solidFill>
                  <a:srgbClr val="00B050"/>
                </a:solidFill>
              </a:rPr>
              <a:t> </a:t>
            </a:r>
            <a:endParaRPr lang="ru-RU" sz="3600" dirty="0">
              <a:solidFill>
                <a:srgbClr val="00B050"/>
              </a:solidFill>
            </a:endParaRPr>
          </a:p>
        </p:txBody>
      </p:sp>
      <p:pic>
        <p:nvPicPr>
          <p:cNvPr id="1026" name="Picture 2" descr="C:\Users\user\Desktop\iCA5C3SJM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00192" y="3789040"/>
            <a:ext cx="2520280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93150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122413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2564904"/>
            <a:ext cx="6400800" cy="350594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885204" y="2967335"/>
            <a:ext cx="5373587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ru-RU" sz="5400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Спасибо за урок!</a:t>
            </a:r>
            <a:endParaRPr lang="ru-RU" sz="5400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4099" name="Picture 3" descr="C:\Users\user\Desktop\iCAV5XU7J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620688"/>
            <a:ext cx="2056548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03541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300</TotalTime>
  <Words>298</Words>
  <Application>Microsoft Office PowerPoint</Application>
  <PresentationFormat>Экран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Я готов к уроку!</vt:lpstr>
      <vt:lpstr>Задача</vt:lpstr>
      <vt:lpstr>Формула нахождения площади прямоугольника</vt:lpstr>
      <vt:lpstr>Тема урока:</vt:lpstr>
      <vt:lpstr>Цель урока</vt:lpstr>
      <vt:lpstr>Задачи урока</vt:lpstr>
      <vt:lpstr>Алгоритм деления на двузначное число</vt:lpstr>
      <vt:lpstr>ФИЗКУЛЬТМИНУТКА «У медведя дом большой»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Я готов к уроку!</dc:title>
  <dc:creator>user</dc:creator>
  <cp:lastModifiedBy>user</cp:lastModifiedBy>
  <cp:revision>13</cp:revision>
  <dcterms:created xsi:type="dcterms:W3CDTF">2014-04-16T05:37:29Z</dcterms:created>
  <dcterms:modified xsi:type="dcterms:W3CDTF">2014-04-18T05:05:30Z</dcterms:modified>
</cp:coreProperties>
</file>