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59" r:id="rId12"/>
    <p:sldId id="333" r:id="rId13"/>
    <p:sldId id="261" r:id="rId14"/>
    <p:sldId id="262" r:id="rId15"/>
    <p:sldId id="263" r:id="rId16"/>
    <p:sldId id="264" r:id="rId17"/>
    <p:sldId id="265" r:id="rId18"/>
    <p:sldId id="315" r:id="rId19"/>
    <p:sldId id="274" r:id="rId20"/>
    <p:sldId id="267" r:id="rId21"/>
    <p:sldId id="271" r:id="rId22"/>
    <p:sldId id="272" r:id="rId23"/>
    <p:sldId id="289" r:id="rId24"/>
    <p:sldId id="290" r:id="rId25"/>
    <p:sldId id="273" r:id="rId26"/>
    <p:sldId id="288" r:id="rId27"/>
    <p:sldId id="336" r:id="rId28"/>
    <p:sldId id="268" r:id="rId29"/>
    <p:sldId id="269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30" r:id="rId51"/>
    <p:sldId id="331" r:id="rId52"/>
    <p:sldId id="332" r:id="rId53"/>
    <p:sldId id="329" r:id="rId54"/>
    <p:sldId id="335" r:id="rId55"/>
    <p:sldId id="317" r:id="rId56"/>
    <p:sldId id="318" r:id="rId57"/>
    <p:sldId id="319" r:id="rId58"/>
    <p:sldId id="320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302" r:id="rId70"/>
    <p:sldId id="303" r:id="rId71"/>
    <p:sldId id="304" r:id="rId72"/>
    <p:sldId id="313" r:id="rId73"/>
    <p:sldId id="316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F1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C" TargetMode="External"/><Relationship Id="rId2" Type="http://schemas.openxmlformats.org/officeDocument/2006/relationships/hyperlink" Target="http://ru.wikipedia.org/wiki/%D0%9D%D0%B0%D1%80%D0%B5%D1%87%D0%B8%D0%B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ivkor.com/uploads/posts/2008-09/1220338323_img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" TargetMode="External"/><Relationship Id="rId2" Type="http://schemas.openxmlformats.org/officeDocument/2006/relationships/hyperlink" Target="http://ru.wikipedia.org/wiki/%D0%AB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3357586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Мнемонические приемы</a:t>
            </a:r>
            <a:endParaRPr lang="ru-RU" sz="8800" b="1" i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71462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6000" b="1" i="1" dirty="0" smtClean="0">
                <a:solidFill>
                  <a:srgbClr val="FFFF00"/>
                </a:solidFill>
              </a:rPr>
              <a:t>Психи</a:t>
            </a:r>
            <a:r>
              <a:rPr lang="ru-RU" sz="6000" b="1" i="1" u="sng" dirty="0" smtClean="0">
                <a:solidFill>
                  <a:srgbClr val="FFFF00"/>
                </a:solidFill>
              </a:rPr>
              <a:t>атр</a:t>
            </a:r>
            <a:r>
              <a:rPr lang="ru-RU" sz="6000" b="1" i="1" dirty="0" smtClean="0">
                <a:solidFill>
                  <a:srgbClr val="FFFF00"/>
                </a:solidFill>
              </a:rPr>
              <a:t> и педи</a:t>
            </a:r>
            <a:r>
              <a:rPr lang="ru-RU" sz="6000" b="1" i="1" u="sng" dirty="0" smtClean="0">
                <a:solidFill>
                  <a:srgbClr val="FFFF00"/>
                </a:solidFill>
              </a:rPr>
              <a:t>атр</a:t>
            </a:r>
            <a:r>
              <a:rPr lang="ru-RU" sz="6000" b="1" i="1" dirty="0" smtClean="0">
                <a:solidFill>
                  <a:srgbClr val="FFFF00"/>
                </a:solidFill>
              </a:rPr>
              <a:t> </a:t>
            </a:r>
          </a:p>
          <a:p>
            <a:pPr lvl="0">
              <a:buNone/>
            </a:pPr>
            <a:r>
              <a:rPr lang="ru-RU" sz="6000" b="1" i="1" dirty="0" smtClean="0">
                <a:solidFill>
                  <a:srgbClr val="FFFF00"/>
                </a:solidFill>
              </a:rPr>
              <a:t>пошли в те</a:t>
            </a:r>
            <a:r>
              <a:rPr lang="ru-RU" sz="6000" b="1" i="1" u="sng" dirty="0" smtClean="0">
                <a:solidFill>
                  <a:srgbClr val="FFFF00"/>
                </a:solidFill>
              </a:rPr>
              <a:t>атр</a:t>
            </a:r>
            <a:r>
              <a:rPr lang="ru-RU" sz="6000" b="1" dirty="0" smtClean="0">
                <a:solidFill>
                  <a:srgbClr val="FFFF00"/>
                </a:solidFill>
              </a:rPr>
              <a:t>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009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4000" b="1" u="sng" dirty="0" smtClean="0">
                <a:solidFill>
                  <a:srgbClr val="FFFF00"/>
                </a:solidFill>
              </a:rPr>
              <a:t>Непарные</a:t>
            </a:r>
            <a:r>
              <a:rPr lang="ru-RU" sz="4000" b="1" dirty="0" smtClean="0">
                <a:solidFill>
                  <a:srgbClr val="FFFF00"/>
                </a:solidFill>
              </a:rPr>
              <a:t> звонкие согласные </a:t>
            </a:r>
          </a:p>
          <a:p>
            <a:pPr lvl="1"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звонкий </a:t>
            </a:r>
            <a:r>
              <a:rPr lang="ru-RU" sz="3600" b="1" dirty="0" err="1" smtClean="0">
                <a:solidFill>
                  <a:srgbClr val="FFFF00"/>
                </a:solidFill>
              </a:rPr>
              <a:t>ЛаМиНаРиЙ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lvl="1" algn="ctr">
              <a:buNone/>
            </a:pPr>
            <a:r>
              <a:rPr lang="ru-RU" sz="3600" b="1" dirty="0" err="1" smtClean="0">
                <a:solidFill>
                  <a:srgbClr val="FFFF00"/>
                </a:solidFill>
              </a:rPr>
              <a:t>НоРМаЛьНыЙ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lvl="1" algn="ctr">
              <a:buNone/>
            </a:pPr>
            <a:r>
              <a:rPr lang="ru-RU" sz="3600" b="1" dirty="0" err="1" smtClean="0">
                <a:solidFill>
                  <a:srgbClr val="FFFF00"/>
                </a:solidFill>
              </a:rPr>
              <a:t>МиНеРаЛьНыЙ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lvl="0" algn="ctr">
              <a:buNone/>
            </a:pP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Непарные глухие согласные </a:t>
            </a:r>
          </a:p>
          <a:p>
            <a:pPr lvl="1" algn="ctr">
              <a:buNone/>
            </a:pPr>
            <a:r>
              <a:rPr lang="ru-RU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глухо </a:t>
            </a:r>
            <a:r>
              <a:rPr lang="ru-RU" sz="36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ЧиЩу</a:t>
            </a:r>
            <a:r>
              <a:rPr lang="ru-RU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ЦеХ</a:t>
            </a:r>
            <a:endParaRPr lang="ru-RU" sz="36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 algn="ctr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Непарные твёрдые согласные </a:t>
            </a:r>
          </a:p>
          <a:p>
            <a:pPr lvl="1" algn="ctr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твёрдо </a:t>
            </a:r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</a:rPr>
              <a:t>Шёл Жирный Цыплёнок</a:t>
            </a:r>
          </a:p>
          <a:p>
            <a:pPr lvl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Непарные мягкие согласные </a:t>
            </a:r>
          </a:p>
          <a:p>
            <a:pPr lvl="1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мягкий </a:t>
            </a:r>
            <a:r>
              <a:rPr lang="ru-RU" sz="3600" b="1" dirty="0" err="1" smtClean="0">
                <a:solidFill>
                  <a:srgbClr val="7030A0"/>
                </a:solidFill>
              </a:rPr>
              <a:t>ЩуЧиЙ</a:t>
            </a:r>
            <a:r>
              <a:rPr lang="ru-RU" sz="3600" b="1" dirty="0" smtClean="0">
                <a:solidFill>
                  <a:srgbClr val="7030A0"/>
                </a:solidFill>
              </a:rPr>
              <a:t> хвост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551837"/>
            <a:ext cx="642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Кто, ребята, понял сразу,</a:t>
            </a:r>
          </a:p>
          <a:p>
            <a:pPr algn="ctr"/>
            <a:r>
              <a:rPr lang="ru-RU" sz="2800" b="1" dirty="0" smtClean="0"/>
              <a:t>Для чего сложили фразу</a:t>
            </a: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"Пастух Фока, хочешь щец?"-</a:t>
            </a:r>
          </a:p>
          <a:p>
            <a:pPr algn="ctr"/>
            <a:r>
              <a:rPr lang="ru-RU" sz="2800" b="1" dirty="0" smtClean="0"/>
              <a:t>Тот, конечно, молодец!</a:t>
            </a:r>
          </a:p>
          <a:p>
            <a:pPr algn="ctr"/>
            <a:r>
              <a:rPr lang="ru-RU" sz="2800" b="1" dirty="0" smtClean="0"/>
              <a:t>Кто не понял, есть такие?</a:t>
            </a:r>
          </a:p>
          <a:p>
            <a:pPr algn="ctr"/>
            <a:r>
              <a:rPr lang="ru-RU" sz="2800" b="1" u="sng" dirty="0" smtClean="0"/>
              <a:t>Все согласные глухие!</a:t>
            </a:r>
            <a:endParaRPr lang="ru-RU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9521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усвоения алфавита воспользуемся такой </a:t>
            </a:r>
            <a:r>
              <a:rPr lang="ru-RU" sz="3200" dirty="0" err="1" smtClean="0"/>
              <a:t>запоминалкой</a:t>
            </a:r>
            <a:r>
              <a:rPr lang="ru-RU" sz="3200" dirty="0" smtClean="0"/>
              <a:t>: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АБВГДЕЁ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 – постираем всё бельё.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ЖЗИЙКЛМ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 –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</a:rPr>
              <a:t>апельсинку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быстро съем.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НОПРСТУ 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– погуляем по мосту.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ФХЦЧШЩ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 – ох, какая чаща!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ЪЫЬ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 – не запомнятся никак.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ЭЮЯ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 – вот и всё, друзья!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Если буква гласная вызвала сомнение –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Ты ее немедленно ставь под ударение!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61512"/>
          <a:ext cx="9144000" cy="5160288"/>
        </p:xfrm>
        <a:graphic>
          <a:graphicData uri="http://schemas.openxmlformats.org/drawingml/2006/table">
            <a:tbl>
              <a:tblPr/>
              <a:tblGrid>
                <a:gridCol w="1536165"/>
                <a:gridCol w="1611770"/>
                <a:gridCol w="1533778"/>
                <a:gridCol w="1239402"/>
                <a:gridCol w="1937033"/>
                <a:gridCol w="1285852"/>
              </a:tblGrid>
              <a:tr h="418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Иван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Родил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Девчонку,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Велел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Тащить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Пелёнку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2" marR="45732"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Иван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Родионович,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Дайте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Вашу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Трубку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Покурить!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2" marR="45732"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Иван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Рубил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Дрова,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Василиса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Таскала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Поленья.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2" marR="45732"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Иван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Рубил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Дрова,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Топила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Печку.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2" marR="45732"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Иван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Родил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Девочку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Верочку,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Толстенькую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Пузатую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2" marR="45732"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Дали –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Винни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Топтыжку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Прозвали.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названий падежей: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Носки </a:t>
            </a:r>
            <a:r>
              <a:rPr lang="ru-RU" sz="5400" u="sng" dirty="0" smtClean="0">
                <a:solidFill>
                  <a:srgbClr val="7030A0"/>
                </a:solidFill>
              </a:rPr>
              <a:t>короткие </a:t>
            </a:r>
            <a:r>
              <a:rPr lang="ru-RU" sz="5400" dirty="0" smtClean="0">
                <a:solidFill>
                  <a:srgbClr val="7030A0"/>
                </a:solidFill>
              </a:rPr>
              <a:t>– </a:t>
            </a:r>
          </a:p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слово </a:t>
            </a:r>
            <a:r>
              <a:rPr lang="ru-RU" sz="5400" u="sng" dirty="0" smtClean="0">
                <a:solidFill>
                  <a:srgbClr val="7030A0"/>
                </a:solidFill>
              </a:rPr>
              <a:t>длинное</a:t>
            </a:r>
            <a:r>
              <a:rPr lang="ru-RU" sz="5400" dirty="0" smtClean="0">
                <a:solidFill>
                  <a:srgbClr val="7030A0"/>
                </a:solidFill>
              </a:rPr>
              <a:t>: </a:t>
            </a:r>
            <a:r>
              <a:rPr lang="ru-RU" sz="5400" i="1" dirty="0" smtClean="0">
                <a:solidFill>
                  <a:srgbClr val="7030A0"/>
                </a:solidFill>
              </a:rPr>
              <a:t>носков</a:t>
            </a:r>
            <a:r>
              <a:rPr lang="ru-RU" sz="54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endParaRPr lang="ru-RU" sz="5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Чулки </a:t>
            </a:r>
            <a:r>
              <a:rPr lang="ru-RU" sz="5400" u="sng" dirty="0" smtClean="0">
                <a:solidFill>
                  <a:srgbClr val="7030A0"/>
                </a:solidFill>
              </a:rPr>
              <a:t>длинные </a:t>
            </a:r>
            <a:r>
              <a:rPr lang="ru-RU" sz="5400" dirty="0" smtClean="0">
                <a:solidFill>
                  <a:srgbClr val="7030A0"/>
                </a:solidFill>
              </a:rPr>
              <a:t>– </a:t>
            </a:r>
          </a:p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слово </a:t>
            </a:r>
            <a:r>
              <a:rPr lang="ru-RU" sz="5400" u="sng" dirty="0" smtClean="0">
                <a:solidFill>
                  <a:srgbClr val="7030A0"/>
                </a:solidFill>
              </a:rPr>
              <a:t>короткое</a:t>
            </a:r>
            <a:r>
              <a:rPr lang="ru-RU" sz="5400" dirty="0" smtClean="0">
                <a:solidFill>
                  <a:srgbClr val="7030A0"/>
                </a:solidFill>
              </a:rPr>
              <a:t>: </a:t>
            </a:r>
            <a:r>
              <a:rPr lang="ru-RU" sz="5400" i="1" dirty="0" smtClean="0">
                <a:solidFill>
                  <a:srgbClr val="7030A0"/>
                </a:solidFill>
              </a:rPr>
              <a:t>чулок</a:t>
            </a:r>
            <a:r>
              <a:rPr lang="ru-RU" sz="5400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того, чтобы не путать спряжения глаголов, достаточно вспомнить такой перл учительского фольклора: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b="1" dirty="0" smtClean="0"/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Гнать, держать, смотреть и видеть,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Дышать, слышать, ненавидеть,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</a:t>
            </a:r>
            <a:r>
              <a:rPr lang="ru-RU" b="1" i="1" dirty="0" smtClean="0">
                <a:solidFill>
                  <a:srgbClr val="7030A0"/>
                </a:solidFill>
              </a:rPr>
              <a:t>обидеть</a:t>
            </a:r>
            <a:r>
              <a:rPr lang="ru-RU" b="1" dirty="0" smtClean="0">
                <a:solidFill>
                  <a:srgbClr val="7030A0"/>
                </a:solidFill>
              </a:rPr>
              <a:t>, и </a:t>
            </a:r>
            <a:r>
              <a:rPr lang="ru-RU" b="1" i="1" dirty="0" smtClean="0">
                <a:solidFill>
                  <a:srgbClr val="7030A0"/>
                </a:solidFill>
              </a:rPr>
              <a:t>терпеть</a:t>
            </a:r>
            <a:r>
              <a:rPr lang="ru-RU" b="1" dirty="0" smtClean="0">
                <a:solidFill>
                  <a:srgbClr val="7030A0"/>
                </a:solidFill>
              </a:rPr>
              <a:t>, и </a:t>
            </a:r>
            <a:r>
              <a:rPr lang="ru-RU" b="1" i="1" dirty="0" smtClean="0">
                <a:solidFill>
                  <a:srgbClr val="7030A0"/>
                </a:solidFill>
              </a:rPr>
              <a:t>зависеть</a:t>
            </a:r>
            <a:r>
              <a:rPr lang="ru-RU" b="1" dirty="0" smtClean="0">
                <a:solidFill>
                  <a:srgbClr val="7030A0"/>
                </a:solidFill>
              </a:rPr>
              <a:t>, и </a:t>
            </a:r>
            <a:r>
              <a:rPr lang="ru-RU" b="1" i="1" dirty="0" smtClean="0">
                <a:solidFill>
                  <a:srgbClr val="7030A0"/>
                </a:solidFill>
              </a:rPr>
              <a:t>вертеть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Гнать, держать, смотреть и видеть,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Дышать, слышать, ненавидеть,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</a:t>
            </a:r>
            <a:r>
              <a:rPr lang="ru-RU" b="1" i="1" dirty="0" smtClean="0">
                <a:solidFill>
                  <a:srgbClr val="FFFF00"/>
                </a:solidFill>
              </a:rPr>
              <a:t>зависеть, 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i="1" dirty="0" smtClean="0">
                <a:solidFill>
                  <a:srgbClr val="FFFF00"/>
                </a:solidFill>
              </a:rPr>
              <a:t> вертеть,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</a:t>
            </a:r>
            <a:r>
              <a:rPr lang="ru-RU" b="1" i="1" dirty="0" smtClean="0">
                <a:solidFill>
                  <a:srgbClr val="FFFF00"/>
                </a:solidFill>
              </a:rPr>
              <a:t>обидеть, </a:t>
            </a:r>
            <a:r>
              <a:rPr lang="ru-RU" b="1" dirty="0" smtClean="0">
                <a:solidFill>
                  <a:srgbClr val="FFFF00"/>
                </a:solidFill>
              </a:rPr>
              <a:t>и </a:t>
            </a:r>
            <a:r>
              <a:rPr lang="ru-RU" b="1" i="1" dirty="0" smtClean="0">
                <a:solidFill>
                  <a:srgbClr val="FFFF00"/>
                </a:solidFill>
              </a:rPr>
              <a:t>терпеть –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Вы запомните, друзья,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Их на </a:t>
            </a:r>
            <a:r>
              <a:rPr lang="ru-RU" b="1" i="1" dirty="0" smtClean="0">
                <a:solidFill>
                  <a:srgbClr val="FFFF00"/>
                </a:solidFill>
              </a:rPr>
              <a:t>Е</a:t>
            </a:r>
            <a:r>
              <a:rPr lang="ru-RU" b="1" dirty="0" smtClean="0">
                <a:solidFill>
                  <a:srgbClr val="FFFF00"/>
                </a:solidFill>
              </a:rPr>
              <a:t> спрягать нельзя.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 второму же спряженью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Отнесем мы без сомненья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Все глаголы, что на </a:t>
            </a:r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ить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Исключая </a:t>
            </a:r>
            <a:r>
              <a:rPr lang="ru-RU" b="1" i="1" dirty="0" smtClean="0">
                <a:solidFill>
                  <a:srgbClr val="FF0000"/>
                </a:solidFill>
              </a:rPr>
              <a:t>брить, стелить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еще: </a:t>
            </a:r>
            <a:r>
              <a:rPr lang="ru-RU" b="1" i="1" dirty="0" smtClean="0">
                <a:solidFill>
                  <a:srgbClr val="FF0000"/>
                </a:solidFill>
              </a:rPr>
              <a:t>смотреть, обидеть,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слышать, видеть, ненавидеть,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гнать, дышать, держать, терпеть,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</a:rPr>
              <a:t>зависеть</a:t>
            </a:r>
            <a:r>
              <a:rPr lang="ru-RU" b="1" dirty="0" smtClean="0">
                <a:solidFill>
                  <a:srgbClr val="FF0000"/>
                </a:solidFill>
              </a:rPr>
              <a:t>, и </a:t>
            </a:r>
            <a:r>
              <a:rPr lang="ru-RU" b="1" i="1" dirty="0" smtClean="0">
                <a:solidFill>
                  <a:srgbClr val="FF0000"/>
                </a:solidFill>
              </a:rPr>
              <a:t>вертеть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Слышать, видеть, ненавидеть,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зависеть,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обидеть,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Гнать, держать, терпеть, вертеть,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 еще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дышать, смотреть!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928670"/>
            <a:ext cx="5857916" cy="50783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dirty="0" err="1" smtClean="0">
                <a:solidFill>
                  <a:srgbClr val="FFC000"/>
                </a:solidFill>
              </a:rPr>
              <a:t>Фёкла</a:t>
            </a:r>
            <a:r>
              <a:rPr lang="ru-RU" sz="5400" b="1" dirty="0" smtClean="0">
                <a:solidFill>
                  <a:srgbClr val="FFC000"/>
                </a:solidFill>
              </a:rPr>
              <a:t> красная, как </a:t>
            </a:r>
            <a:r>
              <a:rPr lang="ru-RU" sz="5400" b="1" dirty="0" err="1" smtClean="0">
                <a:solidFill>
                  <a:srgbClr val="FFC000"/>
                </a:solidFill>
              </a:rPr>
              <a:t>свЁкла</a:t>
            </a:r>
            <a:r>
              <a:rPr lang="ru-RU" sz="5400" b="1" dirty="0" smtClean="0">
                <a:solidFill>
                  <a:srgbClr val="FFC000"/>
                </a:solidFill>
              </a:rPr>
              <a:t>!</a:t>
            </a:r>
          </a:p>
          <a:p>
            <a:pPr algn="ctr"/>
            <a:endParaRPr lang="ru-RU" sz="54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FFC000"/>
                </a:solidFill>
              </a:rPr>
              <a:t>В огороде баба </a:t>
            </a:r>
            <a:r>
              <a:rPr lang="ru-RU" sz="5400" b="1" dirty="0" err="1" smtClean="0">
                <a:solidFill>
                  <a:srgbClr val="FFC000"/>
                </a:solidFill>
              </a:rPr>
              <a:t>Фёкла</a:t>
            </a:r>
            <a:r>
              <a:rPr lang="ru-RU" sz="5400" b="1" dirty="0" smtClean="0">
                <a:solidFill>
                  <a:srgbClr val="FFC000"/>
                </a:solidFill>
              </a:rPr>
              <a:t>, у неё на грядке </a:t>
            </a:r>
            <a:r>
              <a:rPr lang="ru-RU" sz="5400" b="1" dirty="0" err="1" smtClean="0">
                <a:solidFill>
                  <a:srgbClr val="FFC000"/>
                </a:solidFill>
              </a:rPr>
              <a:t>свЁкла</a:t>
            </a:r>
            <a:r>
              <a:rPr lang="ru-RU" sz="5400" b="1" dirty="0" smtClean="0">
                <a:solidFill>
                  <a:srgbClr val="FFC000"/>
                </a:solidFill>
              </a:rPr>
              <a:t>!</a:t>
            </a:r>
          </a:p>
        </p:txBody>
      </p:sp>
      <p:pic>
        <p:nvPicPr>
          <p:cNvPr id="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85722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85735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00036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85762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78631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8644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786578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7715399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1434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142872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14310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85748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350043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14337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85775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550069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21507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85801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50095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814386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7143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5" cstate="print"/>
          <a:srcRect l="48978" t="66667" r="25022"/>
          <a:stretch>
            <a:fillRect/>
          </a:stretch>
        </p:blipFill>
        <p:spPr bwMode="auto">
          <a:xfrm>
            <a:off x="0" y="1428736"/>
            <a:ext cx="1114423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07167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78605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357187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42862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5072074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71435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14298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714488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235743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00037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71475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442913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514351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865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Долго ели </a:t>
            </a:r>
            <a:r>
              <a:rPr lang="ru-RU" sz="4400" b="1" dirty="0" err="1" smtClean="0">
                <a:solidFill>
                  <a:srgbClr val="FFFF00"/>
                </a:solidFill>
              </a:rPr>
              <a:t>тОрты</a:t>
            </a:r>
            <a:r>
              <a:rPr lang="ru-RU" sz="4400" b="1" dirty="0" smtClean="0">
                <a:solidFill>
                  <a:srgbClr val="FFFF00"/>
                </a:solidFill>
              </a:rPr>
              <a:t> –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Не налезли </a:t>
            </a:r>
            <a:r>
              <a:rPr lang="ru-RU" sz="4400" b="1" dirty="0" err="1" smtClean="0">
                <a:solidFill>
                  <a:srgbClr val="FFFF00"/>
                </a:solidFill>
              </a:rPr>
              <a:t>шОрты</a:t>
            </a:r>
            <a:r>
              <a:rPr lang="ru-RU" sz="4400" b="1" dirty="0" smtClean="0">
                <a:solidFill>
                  <a:srgbClr val="FFFF00"/>
                </a:solidFill>
              </a:rPr>
              <a:t>!</a:t>
            </a:r>
          </a:p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err="1" smtClean="0">
                <a:solidFill>
                  <a:srgbClr val="7030A0"/>
                </a:solidFill>
              </a:rPr>
              <a:t>ЗвонИт</a:t>
            </a:r>
            <a:r>
              <a:rPr lang="ru-RU" sz="4400" b="1" dirty="0" smtClean="0">
                <a:solidFill>
                  <a:srgbClr val="7030A0"/>
                </a:solidFill>
              </a:rPr>
              <a:t> звонарь,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err="1" smtClean="0">
                <a:solidFill>
                  <a:srgbClr val="7030A0"/>
                </a:solidFill>
              </a:rPr>
              <a:t>ЗвонЯт</a:t>
            </a:r>
            <a:r>
              <a:rPr lang="ru-RU" sz="4400" b="1" dirty="0" smtClean="0">
                <a:solidFill>
                  <a:srgbClr val="7030A0"/>
                </a:solidFill>
              </a:rPr>
              <a:t> в звонок,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Чтоб ты запомнить верно смог.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4400" b="1" dirty="0" err="1" smtClean="0">
                <a:solidFill>
                  <a:srgbClr val="FFFF00"/>
                </a:solidFill>
              </a:rPr>
              <a:t>ЗвонИт</a:t>
            </a:r>
            <a:r>
              <a:rPr lang="ru-RU" sz="4400" b="1" dirty="0" smtClean="0">
                <a:solidFill>
                  <a:srgbClr val="FFFF00"/>
                </a:solidFill>
              </a:rPr>
              <a:t> и </a:t>
            </a:r>
            <a:r>
              <a:rPr lang="ru-RU" sz="4400" b="1" dirty="0" err="1" smtClean="0">
                <a:solidFill>
                  <a:srgbClr val="FFFF00"/>
                </a:solidFill>
              </a:rPr>
              <a:t>говорИт</a:t>
            </a:r>
            <a:r>
              <a:rPr lang="ru-RU" sz="44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01122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В современной трактовке мнемоника обозначает всю совокупность приемов и методов запоминания информации, применяемых в той или иной системе, а термин мнемотехника трактуется как практическое применение методов, определённых в данной конкретной мнемонике.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Основные приёмы: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Образование смысловых фраз из начальных букв запоминаемой информации</a:t>
            </a:r>
          </a:p>
          <a:p>
            <a:pPr lvl="0">
              <a:buNone/>
            </a:pPr>
            <a:r>
              <a:rPr lang="ru-RU" sz="2000" b="1" dirty="0" err="1" smtClean="0">
                <a:solidFill>
                  <a:srgbClr val="FFFF00"/>
                </a:solidFill>
              </a:rPr>
              <a:t>Рифмизация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Запоминание длинных терминов или иностранных слов с помощью созвучных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Нахождение ярких необычных ассоциаций (картинки, фразы), которые соединяются с запоминаемой информацией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Метод Цицерона на пространственное воображение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Метод Айвазовского основан на тренировке зрительной памяти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Методы запоминания цифр: </a:t>
            </a:r>
          </a:p>
          <a:p>
            <a:pPr lvl="1"/>
            <a:r>
              <a:rPr lang="ru-RU" sz="2000" b="1" dirty="0" smtClean="0">
                <a:solidFill>
                  <a:srgbClr val="FFFF00"/>
                </a:solidFill>
              </a:rPr>
              <a:t>закономерности</a:t>
            </a:r>
          </a:p>
          <a:p>
            <a:pPr lvl="1"/>
            <a:r>
              <a:rPr lang="ru-RU" sz="2000" b="1" dirty="0" smtClean="0">
                <a:solidFill>
                  <a:srgbClr val="FFFF00"/>
                </a:solidFill>
              </a:rPr>
              <a:t>знакомые числа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453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Срубили ель,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сорвали </a:t>
            </a:r>
            <a:r>
              <a:rPr lang="ru-RU" sz="6000" b="1" dirty="0" err="1" smtClean="0">
                <a:solidFill>
                  <a:srgbClr val="00B050"/>
                </a:solidFill>
              </a:rPr>
              <a:t>щавЕль</a:t>
            </a:r>
            <a:r>
              <a:rPr lang="ru-RU" sz="6000" b="1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buNone/>
            </a:pPr>
            <a:endParaRPr lang="ru-RU" sz="60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Как у нашей Марфы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Есть в полоску </a:t>
            </a:r>
            <a:r>
              <a:rPr lang="ru-RU" sz="6000" b="1" dirty="0" err="1" smtClean="0">
                <a:solidFill>
                  <a:srgbClr val="FF0000"/>
                </a:solidFill>
              </a:rPr>
              <a:t>шАрфы</a:t>
            </a:r>
            <a:r>
              <a:rPr lang="ru-RU" sz="6000" b="1" dirty="0" smtClean="0">
                <a:solidFill>
                  <a:srgbClr val="FF0000"/>
                </a:solidFill>
              </a:rPr>
              <a:t>!</a:t>
            </a:r>
          </a:p>
          <a:p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Чтоб склонения вы знали,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Мы семью вам показали: </a:t>
            </a:r>
          </a:p>
          <a:p>
            <a:r>
              <a:rPr lang="ru-RU" sz="3600" b="1" u="sng" dirty="0" smtClean="0">
                <a:solidFill>
                  <a:srgbClr val="0070C0"/>
                </a:solidFill>
              </a:rPr>
              <a:t>Первые</a:t>
            </a:r>
            <a:r>
              <a:rPr lang="ru-RU" sz="3600" b="1" dirty="0" smtClean="0">
                <a:solidFill>
                  <a:srgbClr val="FF0000"/>
                </a:solidFill>
              </a:rPr>
              <a:t> в семье, поверьте,</a:t>
            </a:r>
          </a:p>
          <a:p>
            <a:r>
              <a:rPr lang="ru-RU" sz="3600" b="1" u="sng" dirty="0" err="1" smtClean="0">
                <a:solidFill>
                  <a:srgbClr val="0070C0"/>
                </a:solidFill>
              </a:rPr>
              <a:t>ПапА</a:t>
            </a:r>
            <a:r>
              <a:rPr lang="ru-RU" sz="3600" b="1" u="sng" dirty="0" smtClean="0">
                <a:solidFill>
                  <a:srgbClr val="0070C0"/>
                </a:solidFill>
              </a:rPr>
              <a:t>, </a:t>
            </a:r>
            <a:r>
              <a:rPr lang="ru-RU" sz="3600" b="1" u="sng" dirty="0" err="1" smtClean="0">
                <a:solidFill>
                  <a:srgbClr val="0070C0"/>
                </a:solidFill>
              </a:rPr>
              <a:t>мамА</a:t>
            </a:r>
            <a:r>
              <a:rPr lang="ru-RU" sz="3600" b="1" dirty="0" smtClean="0">
                <a:solidFill>
                  <a:srgbClr val="FF0000"/>
                </a:solidFill>
              </a:rPr>
              <a:t>, а не дети.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rgbClr val="00B0F0"/>
                </a:solidFill>
              </a:rPr>
              <a:t> </a:t>
            </a:r>
            <a:r>
              <a:rPr lang="ru-RU" sz="3600" b="1" u="sng" dirty="0" smtClean="0">
                <a:solidFill>
                  <a:srgbClr val="00B0F0"/>
                </a:solidFill>
              </a:rPr>
              <a:t>второе</a:t>
            </a:r>
            <a:r>
              <a:rPr lang="ru-RU" sz="3600" b="1" dirty="0" smtClean="0">
                <a:solidFill>
                  <a:srgbClr val="FF0000"/>
                </a:solidFill>
              </a:rPr>
              <a:t> — это</a:t>
            </a:r>
            <a:r>
              <a:rPr lang="ru-RU" sz="3600" b="1" u="sng" dirty="0" smtClean="0">
                <a:solidFill>
                  <a:srgbClr val="FF0000"/>
                </a:solidFill>
              </a:rPr>
              <a:t> сын</a:t>
            </a:r>
            <a:r>
              <a:rPr lang="ru-RU" sz="36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Сын</a:t>
            </a:r>
            <a:r>
              <a:rPr lang="ru-RU" sz="3600" b="1" dirty="0" smtClean="0">
                <a:solidFill>
                  <a:srgbClr val="FF0000"/>
                </a:solidFill>
              </a:rPr>
              <a:t>, да только не один,</a:t>
            </a:r>
          </a:p>
          <a:p>
            <a:r>
              <a:rPr lang="ru-RU" sz="3600" b="1" u="sng" dirty="0" err="1" smtClean="0">
                <a:solidFill>
                  <a:srgbClr val="00B0F0"/>
                </a:solidFill>
              </a:rPr>
              <a:t>СуществО</a:t>
            </a:r>
            <a:r>
              <a:rPr lang="ru-RU" sz="3600" b="1" dirty="0" smtClean="0">
                <a:solidFill>
                  <a:srgbClr val="FF0000"/>
                </a:solidFill>
              </a:rPr>
              <a:t> на пару с ним.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Ну а 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треть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3600" b="1" dirty="0" smtClean="0">
                <a:solidFill>
                  <a:srgbClr val="FF0000"/>
                </a:solidFill>
              </a:rPr>
              <a:t> — это </a:t>
            </a:r>
            <a:r>
              <a:rPr lang="ru-RU" sz="3600" b="1" u="sng" dirty="0" smtClean="0"/>
              <a:t>дочь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Будешь помнить ты всю 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ночь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1-ая – </a:t>
            </a:r>
            <a:r>
              <a:rPr lang="ru-RU" sz="4800" b="1" u="sng" dirty="0" smtClean="0">
                <a:solidFill>
                  <a:srgbClr val="FFFF00"/>
                </a:solidFill>
              </a:rPr>
              <a:t>сестра</a:t>
            </a:r>
            <a:r>
              <a:rPr lang="ru-RU" sz="4800" b="1" dirty="0" smtClean="0">
                <a:solidFill>
                  <a:srgbClr val="FFFF00"/>
                </a:solidFill>
              </a:rPr>
              <a:t> к </a:t>
            </a:r>
            <a:r>
              <a:rPr lang="ru-RU" sz="4800" b="1" u="sng" dirty="0" smtClean="0">
                <a:solidFill>
                  <a:srgbClr val="FFFF00"/>
                </a:solidFill>
              </a:rPr>
              <a:t>дяде</a:t>
            </a:r>
            <a:r>
              <a:rPr lang="ru-RU" sz="4800" b="1" dirty="0" smtClean="0">
                <a:solidFill>
                  <a:srgbClr val="FFFF00"/>
                </a:solidFill>
              </a:rPr>
              <a:t> пошла,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2-ая –  </a:t>
            </a:r>
            <a:r>
              <a:rPr lang="ru-RU" sz="4800" b="1" u="sng" dirty="0" smtClean="0">
                <a:solidFill>
                  <a:srgbClr val="FFFF00"/>
                </a:solidFill>
              </a:rPr>
              <a:t>брата</a:t>
            </a:r>
            <a:r>
              <a:rPr lang="ru-RU" sz="4800" b="1" dirty="0" smtClean="0">
                <a:solidFill>
                  <a:srgbClr val="FFFF00"/>
                </a:solidFill>
              </a:rPr>
              <a:t> ждёт у </a:t>
            </a:r>
            <a:r>
              <a:rPr lang="ru-RU" sz="4800" b="1" u="sng" dirty="0" smtClean="0">
                <a:solidFill>
                  <a:srgbClr val="FFFF00"/>
                </a:solidFill>
              </a:rPr>
              <a:t>окна,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3-я – в </a:t>
            </a:r>
            <a:r>
              <a:rPr lang="ru-RU" sz="4800" b="1" u="sng" dirty="0" smtClean="0">
                <a:solidFill>
                  <a:srgbClr val="FFFF00"/>
                </a:solidFill>
              </a:rPr>
              <a:t>ночи</a:t>
            </a:r>
            <a:r>
              <a:rPr lang="ru-RU" sz="4800" b="1" dirty="0" smtClean="0">
                <a:solidFill>
                  <a:srgbClr val="FFFF00"/>
                </a:solidFill>
              </a:rPr>
              <a:t> бьёт </a:t>
            </a:r>
            <a:r>
              <a:rPr lang="ru-RU" sz="4800" b="1" u="sng" dirty="0" smtClean="0">
                <a:solidFill>
                  <a:srgbClr val="FFFF00"/>
                </a:solidFill>
              </a:rPr>
              <a:t>моль </a:t>
            </a:r>
            <a:r>
              <a:rPr lang="ru-RU" sz="4800" b="1" dirty="0" smtClean="0">
                <a:solidFill>
                  <a:srgbClr val="FFFF00"/>
                </a:solidFill>
              </a:rPr>
              <a:t>на </a:t>
            </a:r>
            <a:r>
              <a:rPr lang="ru-RU" sz="4800" b="1" u="sng" dirty="0" smtClean="0">
                <a:solidFill>
                  <a:srgbClr val="FFFF00"/>
                </a:solidFill>
              </a:rPr>
              <a:t>печи.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Парные согласные</a:t>
            </a:r>
          </a:p>
          <a:p>
            <a:r>
              <a:rPr lang="ru-RU" b="1" dirty="0" smtClean="0"/>
              <a:t>-</a:t>
            </a:r>
            <a:r>
              <a:rPr lang="ru-RU" b="1" dirty="0" smtClean="0">
                <a:solidFill>
                  <a:srgbClr val="002060"/>
                </a:solidFill>
              </a:rPr>
              <a:t>Правильно писать дружок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-Слово ласково назови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Нам поможет суффикс -</a:t>
            </a:r>
            <a:r>
              <a:rPr lang="ru-RU" b="1" dirty="0" err="1" smtClean="0">
                <a:solidFill>
                  <a:srgbClr val="002060"/>
                </a:solidFill>
              </a:rPr>
              <a:t>ок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правильно напиши.</a:t>
            </a:r>
          </a:p>
          <a:p>
            <a:pPr algn="r"/>
            <a:r>
              <a:rPr lang="ru-RU" b="1" dirty="0" smtClean="0"/>
              <a:t>-</a:t>
            </a:r>
            <a:r>
              <a:rPr lang="ru-RU" b="1" dirty="0" smtClean="0">
                <a:solidFill>
                  <a:srgbClr val="FFFF00"/>
                </a:solidFill>
              </a:rPr>
              <a:t>Найти правильный ответ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-Чтобы написать на 5,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Нам поможет слово нет.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Глагол надо подобрать.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-Было мало - стало много.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-Знаю я давно уже: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Так скорее проверяй!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слове г проверит ж!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То, либо, </a:t>
            </a:r>
            <a:r>
              <a:rPr lang="ru-RU" sz="5400" b="1" dirty="0" err="1" smtClean="0">
                <a:solidFill>
                  <a:schemeClr val="accent5">
                    <a:lumMod val="75000"/>
                  </a:schemeClr>
                </a:solidFill>
              </a:rPr>
              <a:t>нибудь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 - чёрточку не забудь!</a:t>
            </a:r>
          </a:p>
          <a:p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737880"/>
          </a:xfrm>
        </p:spPr>
        <p:txBody>
          <a:bodyPr/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FFFF00"/>
                </a:solidFill>
              </a:rPr>
              <a:t>Палисадник </a:t>
            </a:r>
          </a:p>
          <a:p>
            <a:pPr algn="ctr">
              <a:buNone/>
            </a:pPr>
            <a:r>
              <a:rPr lang="ru-RU" sz="4400" b="1" u="sng" dirty="0" smtClean="0">
                <a:solidFill>
                  <a:srgbClr val="FFFF00"/>
                </a:solidFill>
              </a:rPr>
              <a:t>(яблоки упали в сад)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b="1" u="sng" dirty="0" smtClean="0"/>
          </a:p>
          <a:p>
            <a:pPr>
              <a:buNone/>
            </a:pPr>
            <a:endParaRPr lang="ru-RU" sz="3200" b="1" u="sng" dirty="0" smtClean="0"/>
          </a:p>
          <a:p>
            <a:pPr algn="ctr">
              <a:buNone/>
            </a:pPr>
            <a:r>
              <a:rPr lang="ru-RU" sz="4000" b="1" u="sng" dirty="0" smtClean="0">
                <a:solidFill>
                  <a:srgbClr val="C00000"/>
                </a:solidFill>
              </a:rPr>
              <a:t>Винегрет </a:t>
            </a:r>
          </a:p>
          <a:p>
            <a:pPr algn="ctr">
              <a:buNone/>
            </a:pPr>
            <a:r>
              <a:rPr lang="ru-RU" sz="4000" b="1" u="sng" dirty="0" smtClean="0">
                <a:solidFill>
                  <a:srgbClr val="C00000"/>
                </a:solidFill>
              </a:rPr>
              <a:t>(салат-холодная закуска для вин)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Как окончанье глагола узнать?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Начальную форму глаголу придать!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Если -</a:t>
            </a:r>
            <a:r>
              <a:rPr lang="ru-RU" sz="4000" b="1" i="1" dirty="0" err="1" smtClean="0">
                <a:solidFill>
                  <a:schemeClr val="accent5">
                    <a:lumMod val="50000"/>
                  </a:schemeClr>
                </a:solidFill>
              </a:rPr>
              <a:t>ить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 в конце услышишь,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-И, -</a:t>
            </a:r>
            <a:r>
              <a:rPr lang="ru-RU" sz="4000" b="1" i="1" dirty="0" err="1" smtClean="0">
                <a:solidFill>
                  <a:schemeClr val="accent5">
                    <a:lumMod val="50000"/>
                  </a:schemeClr>
                </a:solidFill>
              </a:rPr>
              <a:t>ат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, -</a:t>
            </a:r>
            <a:r>
              <a:rPr lang="ru-RU" sz="4000" b="1" i="1" dirty="0" err="1" smtClean="0">
                <a:solidFill>
                  <a:schemeClr val="accent5">
                    <a:lumMod val="50000"/>
                  </a:schemeClr>
                </a:solidFill>
              </a:rPr>
              <a:t>ят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 в глаголе пишешь.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Не на -</a:t>
            </a:r>
            <a:r>
              <a:rPr lang="ru-RU" sz="4000" b="1" i="1" dirty="0" err="1" smtClean="0">
                <a:solidFill>
                  <a:schemeClr val="accent5">
                    <a:lumMod val="50000"/>
                  </a:schemeClr>
                </a:solidFill>
              </a:rPr>
              <a:t>ить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 - запомни тут: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В окончанье -е, -</a:t>
            </a:r>
            <a:r>
              <a:rPr lang="ru-RU" sz="4000" b="1" i="1" dirty="0" err="1" smtClean="0">
                <a:solidFill>
                  <a:schemeClr val="accent5">
                    <a:lumMod val="50000"/>
                  </a:schemeClr>
                </a:solidFill>
              </a:rPr>
              <a:t>ут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, -ют.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Сталак</a:t>
            </a:r>
            <a:r>
              <a:rPr lang="ru-RU" b="1" u="sng" dirty="0" err="1" smtClean="0"/>
              <a:t>Т</a:t>
            </a:r>
            <a:r>
              <a:rPr lang="ru-RU" dirty="0" err="1" smtClean="0"/>
              <a:t>ит</a:t>
            </a:r>
            <a:r>
              <a:rPr lang="ru-RU" dirty="0" smtClean="0"/>
              <a:t>» – растет сверху, как вертикальная палочка у буквы «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».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Сталаг</a:t>
            </a:r>
            <a:r>
              <a:rPr lang="ru-RU" b="1" u="sng" dirty="0" err="1" smtClean="0"/>
              <a:t>М</a:t>
            </a:r>
            <a:r>
              <a:rPr lang="ru-RU" dirty="0" err="1" smtClean="0"/>
              <a:t>ит</a:t>
            </a:r>
            <a:r>
              <a:rPr lang="ru-RU" dirty="0" smtClean="0"/>
              <a:t>» – растет снизу. Представьте себе, что буква «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</a:t>
            </a:r>
            <a:r>
              <a:rPr lang="ru-RU" dirty="0" smtClean="0"/>
              <a:t>» похожи на две стоящие рядом сосульки.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Сталаг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dirty="0" err="1" smtClean="0"/>
              <a:t>ат</a:t>
            </a:r>
            <a:r>
              <a:rPr lang="ru-RU" dirty="0" smtClean="0"/>
              <a:t>» – сросшиеся сосульки. Соединительная черта посередине буквы «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dirty="0" smtClean="0"/>
              <a:t>» поможет запомнить, что сосульки соединились, то есть срослись.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09160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92D050"/>
                </a:solidFill>
              </a:rPr>
              <a:t>Биссектриса — это такая крыса, которая бегает по углам и делит углы пополам.</a:t>
            </a:r>
            <a:r>
              <a:rPr lang="ru-RU" sz="4800" b="1" i="1" dirty="0" smtClean="0">
                <a:solidFill>
                  <a:srgbClr val="92D050"/>
                </a:solidFill>
              </a:rPr>
              <a:t> </a:t>
            </a:r>
            <a:endParaRPr lang="ru-RU" sz="4800" b="1" dirty="0" smtClean="0">
              <a:solidFill>
                <a:srgbClr val="92D05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Медиана – обезьяна, она идет по сторонам и делит стороны пополам.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Исключения</a:t>
            </a:r>
          </a:p>
          <a:p>
            <a:pPr algn="ctr">
              <a:buNone/>
            </a:pPr>
            <a:endParaRPr lang="ru-RU" sz="4400" b="1" i="1" dirty="0" smtClean="0">
              <a:solidFill>
                <a:srgbClr val="7030A0"/>
              </a:solidFill>
            </a:endParaRPr>
          </a:p>
          <a:p>
            <a:pPr lvl="0" algn="ctr"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      </a:t>
            </a:r>
            <a:r>
              <a:rPr lang="ru-RU" sz="5400" b="1" i="1" dirty="0" smtClean="0">
                <a:solidFill>
                  <a:srgbClr val="7030A0"/>
                </a:solidFill>
              </a:rPr>
              <a:t>Уж замуж невтерпёж</a:t>
            </a:r>
            <a:r>
              <a:rPr lang="ru-RU" sz="5400" b="1" dirty="0" smtClean="0">
                <a:solidFill>
                  <a:srgbClr val="7030A0"/>
                </a:solidFill>
              </a:rPr>
              <a:t> — </a:t>
            </a:r>
            <a:r>
              <a:rPr lang="ru-RU" sz="5400" b="1" dirty="0" err="1" smtClean="0">
                <a:solidFill>
                  <a:srgbClr val="7030A0"/>
                </a:solidFill>
              </a:rPr>
              <a:t>мнемофраза</a:t>
            </a:r>
            <a:r>
              <a:rPr lang="ru-RU" sz="5400" b="1" dirty="0" smtClean="0">
                <a:solidFill>
                  <a:srgbClr val="7030A0"/>
                </a:solidFill>
              </a:rPr>
              <a:t> для запоминания </a:t>
            </a:r>
          </a:p>
          <a:p>
            <a:pPr lvl="0" algn="ctr">
              <a:buNone/>
            </a:pPr>
            <a:r>
              <a:rPr lang="ru-RU" sz="5400" b="1" u="sng" dirty="0" smtClean="0">
                <a:solidFill>
                  <a:schemeClr val="accent5">
                    <a:lumMod val="75000"/>
                  </a:schemeClr>
                </a:solidFill>
                <a:hlinkClick r:id="rId2" tooltip="Наречие"/>
              </a:rPr>
              <a:t>наречий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без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5400" b="1" u="sng" dirty="0" err="1" smtClean="0">
                <a:solidFill>
                  <a:schemeClr val="accent4">
                    <a:lumMod val="75000"/>
                  </a:schemeClr>
                </a:solidFill>
                <a:hlinkClick r:id="rId3" tooltip="Ь"/>
              </a:rPr>
              <a:t>ь</a:t>
            </a:r>
            <a:endParaRPr lang="ru-RU" sz="5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4400" b="1" i="1" dirty="0" smtClean="0">
              <a:solidFill>
                <a:srgbClr val="C00000"/>
              </a:solidFill>
            </a:endParaRPr>
          </a:p>
          <a:p>
            <a:pPr lvl="0">
              <a:buNone/>
            </a:pPr>
            <a:endParaRPr lang="ru-RU" sz="5100" b="1" dirty="0" smtClean="0">
              <a:solidFill>
                <a:srgbClr val="7030A0"/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14356"/>
            <a:ext cx="864399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sz="4400" b="1" dirty="0" smtClean="0">
                <a:solidFill>
                  <a:srgbClr val="FFFF00"/>
                </a:solidFill>
              </a:rPr>
              <a:t>мнемоническим приемам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можно также отнести такие </a:t>
            </a:r>
            <a:r>
              <a:rPr lang="ru-RU" sz="4400" b="1" dirty="0" smtClean="0">
                <a:solidFill>
                  <a:srgbClr val="FFFF00"/>
                </a:solidFill>
              </a:rPr>
              <a:t>стихи, рассказы, рисунки, ребусы, группировки слов, которые, вызывая определенные ассоциации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, помогают детям запомнить трудное слово.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работе над словарными словами часто используются стихи, например: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Трудные учить слова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Помогает нам игра.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Петуха назвали " Петя " –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Петь он любит на рассвете.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А медведь, наоборот,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Петь не любит, любит мед.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Лиса – лисица, посмотри,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Очень любит букву И.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/>
          <a:lstStyle/>
          <a:p>
            <a:r>
              <a:rPr lang="ru-RU" dirty="0" smtClean="0"/>
              <a:t>    </a:t>
            </a:r>
            <a:r>
              <a:rPr lang="ru-RU" sz="8000" dirty="0" smtClean="0"/>
              <a:t>  </a:t>
            </a:r>
            <a:r>
              <a:rPr lang="ru-RU" sz="8000" b="1" dirty="0" smtClean="0"/>
              <a:t>Б</a:t>
            </a:r>
            <a:br>
              <a:rPr lang="ru-RU" sz="8000" b="1" dirty="0" smtClean="0"/>
            </a:br>
            <a:r>
              <a:rPr lang="ru-RU" sz="8000" b="1" dirty="0" smtClean="0"/>
              <a:t>Б Е Р Ё ЗА</a:t>
            </a:r>
            <a:br>
              <a:rPr lang="ru-RU" sz="8000" b="1" dirty="0" smtClean="0"/>
            </a:br>
            <a:r>
              <a:rPr lang="ru-RU" sz="8000" b="1" dirty="0" smtClean="0"/>
              <a:t>   Л</a:t>
            </a:r>
            <a:br>
              <a:rPr lang="ru-RU" sz="8000" b="1" dirty="0" smtClean="0"/>
            </a:br>
            <a:r>
              <a:rPr lang="ru-RU" sz="8000" b="1" dirty="0" smtClean="0"/>
              <a:t>   А</a:t>
            </a:r>
            <a:br>
              <a:rPr lang="ru-RU" sz="8000" b="1" dirty="0" smtClean="0"/>
            </a:br>
            <a:r>
              <a:rPr lang="ru-RU" sz="8000" b="1" dirty="0" smtClean="0"/>
              <a:t>   Я</a:t>
            </a:r>
            <a:endParaRPr lang="ru-RU" sz="6000" b="1" dirty="0" smtClean="0"/>
          </a:p>
          <a:p>
            <a:endParaRPr lang="ru-RU" sz="6000" dirty="0"/>
          </a:p>
        </p:txBody>
      </p:sp>
      <p:pic>
        <p:nvPicPr>
          <p:cNvPr id="4" name="Рисунок 3" descr="Работа со словарными словам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256"/>
            <a:ext cx="335758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Приём «создание свободной ассоциации» – процесс творческий. Ценность - наличие у каждого словарного слова своего ассоциативного образа. Слова одинаковы   грамматически, у них   общая заданная орфограмма, общее семантическое поле.  Вот примеры словарных слов и ассоциативных образов: </a:t>
            </a:r>
          </a:p>
          <a:p>
            <a:r>
              <a:rPr lang="ru-RU" sz="4400" b="1" u="sng" dirty="0" err="1" smtClean="0">
                <a:solidFill>
                  <a:srgbClr val="002060"/>
                </a:solidFill>
              </a:rPr>
              <a:t>гАзета</a:t>
            </a:r>
            <a:r>
              <a:rPr lang="ru-RU" sz="4400" b="1" u="sng" dirty="0" smtClean="0">
                <a:solidFill>
                  <a:srgbClr val="002060"/>
                </a:solidFill>
              </a:rPr>
              <a:t> - </a:t>
            </a:r>
            <a:r>
              <a:rPr lang="ru-RU" sz="4400" b="1" u="sng" dirty="0" err="1" smtClean="0">
                <a:solidFill>
                  <a:srgbClr val="002060"/>
                </a:solidFill>
              </a:rPr>
              <a:t>бумАга</a:t>
            </a:r>
            <a:r>
              <a:rPr lang="ru-RU" sz="4400" b="1" u="sng" dirty="0" smtClean="0">
                <a:solidFill>
                  <a:srgbClr val="002060"/>
                </a:solidFill>
              </a:rPr>
              <a:t>,</a:t>
            </a:r>
            <a:r>
              <a:rPr lang="ru-RU" sz="4400" b="1" u="sng" dirty="0" smtClean="0"/>
              <a:t/>
            </a:r>
            <a:br>
              <a:rPr lang="ru-RU" sz="4400" b="1" u="sng" dirty="0" smtClean="0"/>
            </a:br>
            <a:r>
              <a:rPr lang="ru-RU" sz="4400" b="1" u="sng" dirty="0" err="1" smtClean="0">
                <a:solidFill>
                  <a:srgbClr val="FFFF00"/>
                </a:solidFill>
              </a:rPr>
              <a:t>кАрман</a:t>
            </a:r>
            <a:r>
              <a:rPr lang="ru-RU" sz="4400" b="1" u="sng" dirty="0" smtClean="0">
                <a:solidFill>
                  <a:srgbClr val="FFFF00"/>
                </a:solidFill>
              </a:rPr>
              <a:t> - </a:t>
            </a:r>
            <a:r>
              <a:rPr lang="ru-RU" sz="4400" b="1" u="sng" dirty="0" err="1" smtClean="0">
                <a:solidFill>
                  <a:srgbClr val="FFFF00"/>
                </a:solidFill>
              </a:rPr>
              <a:t>дырА</a:t>
            </a:r>
            <a:r>
              <a:rPr lang="ru-RU" sz="4400" b="1" u="sng" dirty="0" smtClean="0">
                <a:solidFill>
                  <a:srgbClr val="FFFF00"/>
                </a:solidFill>
              </a:rPr>
              <a:t>,</a:t>
            </a:r>
            <a:r>
              <a:rPr lang="ru-RU" sz="4400" b="1" u="sng" dirty="0" smtClean="0"/>
              <a:t/>
            </a:r>
            <a:br>
              <a:rPr lang="ru-RU" sz="4400" b="1" u="sng" dirty="0" smtClean="0"/>
            </a:br>
            <a:r>
              <a:rPr lang="ru-RU" sz="4400" b="1" u="sng" dirty="0" err="1" smtClean="0">
                <a:solidFill>
                  <a:srgbClr val="FF0000"/>
                </a:solidFill>
              </a:rPr>
              <a:t>дИректОр</a:t>
            </a:r>
            <a:r>
              <a:rPr lang="ru-RU" sz="4400" b="1" u="sng" dirty="0" smtClean="0">
                <a:solidFill>
                  <a:srgbClr val="FF0000"/>
                </a:solidFill>
              </a:rPr>
              <a:t> - </a:t>
            </a:r>
            <a:r>
              <a:rPr lang="ru-RU" sz="4400" b="1" u="sng" dirty="0" err="1" smtClean="0">
                <a:solidFill>
                  <a:srgbClr val="FF0000"/>
                </a:solidFill>
              </a:rPr>
              <a:t>крИк</a:t>
            </a:r>
            <a:r>
              <a:rPr lang="ru-RU" sz="4400" b="1" u="sng" dirty="0" smtClean="0">
                <a:solidFill>
                  <a:srgbClr val="FF0000"/>
                </a:solidFill>
              </a:rPr>
              <a:t>,  </a:t>
            </a:r>
            <a:r>
              <a:rPr lang="ru-RU" sz="4400" b="1" u="sng" dirty="0" err="1" smtClean="0">
                <a:solidFill>
                  <a:srgbClr val="FF0000"/>
                </a:solidFill>
              </a:rPr>
              <a:t>рОт</a:t>
            </a:r>
            <a:r>
              <a:rPr lang="ru-RU" sz="4400" b="1" u="sng" dirty="0" smtClean="0">
                <a:solidFill>
                  <a:srgbClr val="FF0000"/>
                </a:solidFill>
              </a:rPr>
              <a:t>,</a:t>
            </a:r>
            <a:r>
              <a:rPr lang="ru-RU" sz="4400" b="1" u="sng" dirty="0" smtClean="0"/>
              <a:t/>
            </a:r>
            <a:br>
              <a:rPr lang="ru-RU" sz="4400" b="1" u="sng" dirty="0" smtClean="0"/>
            </a:br>
            <a:r>
              <a:rPr lang="ru-RU" sz="4400" b="1" u="sng" dirty="0" err="1" smtClean="0">
                <a:solidFill>
                  <a:srgbClr val="00B050"/>
                </a:solidFill>
              </a:rPr>
              <a:t>кОнцерт</a:t>
            </a:r>
            <a:r>
              <a:rPr lang="ru-RU" sz="4400" b="1" u="sng" dirty="0" smtClean="0">
                <a:solidFill>
                  <a:srgbClr val="00B050"/>
                </a:solidFill>
              </a:rPr>
              <a:t> - </a:t>
            </a:r>
            <a:r>
              <a:rPr lang="ru-RU" sz="4400" b="1" u="sng" dirty="0" err="1" smtClean="0">
                <a:solidFill>
                  <a:srgbClr val="00B050"/>
                </a:solidFill>
              </a:rPr>
              <a:t>нОта</a:t>
            </a:r>
            <a:r>
              <a:rPr lang="ru-RU" sz="4400" b="1" u="sng" dirty="0" smtClean="0">
                <a:solidFill>
                  <a:srgbClr val="00B050"/>
                </a:solidFill>
              </a:rPr>
              <a:t>, </a:t>
            </a:r>
            <a:r>
              <a:rPr lang="ru-RU" sz="4400" b="1" u="sng" dirty="0" err="1" smtClean="0">
                <a:solidFill>
                  <a:srgbClr val="00B050"/>
                </a:solidFill>
              </a:rPr>
              <a:t>дО</a:t>
            </a:r>
            <a:r>
              <a:rPr lang="ru-RU" sz="4400" b="1" u="sng" dirty="0" smtClean="0">
                <a:solidFill>
                  <a:srgbClr val="00B050"/>
                </a:solidFill>
              </a:rPr>
              <a:t>, </a:t>
            </a:r>
            <a:r>
              <a:rPr lang="ru-RU" sz="4400" b="1" u="sng" dirty="0" err="1" smtClean="0">
                <a:solidFill>
                  <a:srgbClr val="00B050"/>
                </a:solidFill>
              </a:rPr>
              <a:t>хОр</a:t>
            </a:r>
            <a:r>
              <a:rPr lang="ru-RU" sz="4400" b="1" u="sng" dirty="0" smtClean="0">
                <a:solidFill>
                  <a:srgbClr val="00B050"/>
                </a:solidFill>
              </a:rPr>
              <a:t>,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b="1" dirty="0" smtClean="0"/>
              <a:t>Жила-была </a:t>
            </a:r>
            <a:r>
              <a:rPr lang="ru-RU" sz="4400" b="1" dirty="0" smtClean="0">
                <a:solidFill>
                  <a:srgbClr val="002060"/>
                </a:solidFill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002060"/>
                </a:solidFill>
              </a:rPr>
              <a:t>бака</a:t>
            </a:r>
            <a:r>
              <a:rPr lang="ru-RU" sz="4400" b="1" dirty="0" smtClean="0"/>
              <a:t>, она любила много спать, поэтому её прозвали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ня</a:t>
            </a:r>
            <a:r>
              <a:rPr lang="ru-RU" sz="4400" b="1" dirty="0" smtClean="0"/>
              <a:t>. Запомните: с</a:t>
            </a:r>
            <a:r>
              <a:rPr lang="ru-RU" sz="4400" b="1" u="sng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/>
              <a:t>бака С</a:t>
            </a:r>
            <a:r>
              <a:rPr lang="ru-RU" sz="4400" b="1" u="sng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/>
              <a:t>ня, поэтому надо писать с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/>
              <a:t>бака.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П</a:t>
            </a:r>
            <a:r>
              <a:rPr lang="ru-RU" sz="9600" b="1" dirty="0" smtClean="0">
                <a:solidFill>
                  <a:srgbClr val="FF0000"/>
                </a:solidFill>
              </a:rPr>
              <a:t>АССА</a:t>
            </a:r>
            <a:r>
              <a:rPr lang="ru-RU" sz="9600" b="1" dirty="0" smtClean="0">
                <a:solidFill>
                  <a:srgbClr val="002060"/>
                </a:solidFill>
              </a:rPr>
              <a:t>ЖИР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К</a:t>
            </a:r>
            <a:r>
              <a:rPr lang="ru-RU" sz="9600" b="1" dirty="0" smtClean="0">
                <a:solidFill>
                  <a:srgbClr val="FF0000"/>
                </a:solidFill>
              </a:rPr>
              <a:t>АССА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</a:rPr>
              <a:t>Б</a:t>
            </a:r>
            <a:r>
              <a:rPr lang="ru-RU" sz="4800" dirty="0" smtClean="0">
                <a:solidFill>
                  <a:srgbClr val="FF0000"/>
                </a:solidFill>
              </a:rPr>
              <a:t>ага</a:t>
            </a:r>
            <a:r>
              <a:rPr lang="ru-RU" sz="4800" dirty="0" smtClean="0">
                <a:solidFill>
                  <a:srgbClr val="FFFF00"/>
                </a:solidFill>
              </a:rPr>
              <a:t>ж - носильщик на вокзале говорит: </a:t>
            </a:r>
            <a:r>
              <a:rPr lang="ru-RU" sz="4800" dirty="0" smtClean="0">
                <a:solidFill>
                  <a:srgbClr val="FF0000"/>
                </a:solidFill>
              </a:rPr>
              <a:t>Ага</a:t>
            </a:r>
            <a:r>
              <a:rPr lang="ru-RU" sz="4800" dirty="0" smtClean="0">
                <a:solidFill>
                  <a:srgbClr val="FFFF00"/>
                </a:solidFill>
              </a:rPr>
              <a:t>, тяжелый багаж!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Ба</a:t>
            </a:r>
            <a:r>
              <a:rPr lang="ru-RU" sz="4800" dirty="0" smtClean="0">
                <a:solidFill>
                  <a:srgbClr val="FFFF00"/>
                </a:solidFill>
              </a:rPr>
              <a:t>зар - </a:t>
            </a:r>
            <a:r>
              <a:rPr lang="ru-RU" sz="4800" dirty="0" smtClean="0">
                <a:solidFill>
                  <a:srgbClr val="FF0000"/>
                </a:solidFill>
              </a:rPr>
              <a:t>ба</a:t>
            </a:r>
            <a:r>
              <a:rPr lang="ru-RU" sz="4800" dirty="0" smtClean="0">
                <a:solidFill>
                  <a:srgbClr val="FFFF00"/>
                </a:solidFill>
              </a:rPr>
              <a:t>бы на базаре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Бе</a:t>
            </a:r>
            <a:r>
              <a:rPr lang="ru-RU" sz="4800" dirty="0" smtClean="0">
                <a:solidFill>
                  <a:srgbClr val="FFFF00"/>
                </a:solidFill>
              </a:rPr>
              <a:t>реза - </a:t>
            </a:r>
            <a:r>
              <a:rPr lang="ru-RU" sz="4800" dirty="0" smtClean="0">
                <a:solidFill>
                  <a:srgbClr val="FF0000"/>
                </a:solidFill>
              </a:rPr>
              <a:t>бе</a:t>
            </a:r>
            <a:r>
              <a:rPr lang="ru-RU" sz="4800" dirty="0" smtClean="0">
                <a:solidFill>
                  <a:srgbClr val="FFFF00"/>
                </a:solidFill>
              </a:rPr>
              <a:t>лая береза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Би</a:t>
            </a:r>
            <a:r>
              <a:rPr lang="ru-RU" sz="4800" dirty="0" smtClean="0">
                <a:solidFill>
                  <a:srgbClr val="FFFF00"/>
                </a:solidFill>
              </a:rPr>
              <a:t>лет - автобус сигналит: </a:t>
            </a:r>
            <a:r>
              <a:rPr lang="ru-RU" sz="4800" dirty="0" err="1" smtClean="0">
                <a:solidFill>
                  <a:srgbClr val="FF0000"/>
                </a:solidFill>
              </a:rPr>
              <a:t>Би-би</a:t>
            </a:r>
            <a:r>
              <a:rPr lang="ru-RU" sz="4800" dirty="0" smtClean="0">
                <a:solidFill>
                  <a:srgbClr val="FFFF00"/>
                </a:solidFill>
              </a:rPr>
              <a:t>, купи билет!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Ге</a:t>
            </a:r>
            <a:r>
              <a:rPr lang="ru-RU" sz="4800" b="1" dirty="0" smtClean="0">
                <a:solidFill>
                  <a:srgbClr val="002060"/>
                </a:solidFill>
              </a:rPr>
              <a:t>рой - </a:t>
            </a:r>
            <a:r>
              <a:rPr lang="ru-RU" sz="4800" b="1" dirty="0" smtClean="0">
                <a:solidFill>
                  <a:srgbClr val="FF0000"/>
                </a:solidFill>
              </a:rPr>
              <a:t>Ге</a:t>
            </a:r>
            <a:r>
              <a:rPr lang="ru-RU" sz="4800" b="1" dirty="0" smtClean="0">
                <a:solidFill>
                  <a:srgbClr val="002060"/>
                </a:solidFill>
              </a:rPr>
              <a:t>на - герой ( или у героя герб на щите)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Де</a:t>
            </a:r>
            <a:r>
              <a:rPr lang="ru-RU" sz="4800" b="1" dirty="0" smtClean="0">
                <a:solidFill>
                  <a:srgbClr val="002060"/>
                </a:solidFill>
              </a:rPr>
              <a:t>ревня - </a:t>
            </a:r>
            <a:r>
              <a:rPr lang="ru-RU" sz="4800" b="1" dirty="0" smtClean="0">
                <a:solidFill>
                  <a:srgbClr val="FF0000"/>
                </a:solidFill>
              </a:rPr>
              <a:t>де</a:t>
            </a:r>
            <a:r>
              <a:rPr lang="ru-RU" sz="4800" b="1" dirty="0" smtClean="0">
                <a:solidFill>
                  <a:srgbClr val="002060"/>
                </a:solidFill>
              </a:rPr>
              <a:t>д в деревне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Ж</a:t>
            </a:r>
            <a:r>
              <a:rPr lang="ru-RU" sz="4800" b="1" dirty="0" smtClean="0">
                <a:solidFill>
                  <a:srgbClr val="FF0000"/>
                </a:solidFill>
              </a:rPr>
              <a:t>еле</a:t>
            </a:r>
            <a:r>
              <a:rPr lang="ru-RU" sz="4800" b="1" dirty="0" smtClean="0">
                <a:solidFill>
                  <a:srgbClr val="002060"/>
                </a:solidFill>
              </a:rPr>
              <a:t>зо - </a:t>
            </a:r>
            <a:r>
              <a:rPr lang="ru-RU" sz="4800" b="1" dirty="0" err="1" smtClean="0">
                <a:solidFill>
                  <a:srgbClr val="002060"/>
                </a:solidFill>
              </a:rPr>
              <a:t>железо</a:t>
            </a:r>
            <a:r>
              <a:rPr lang="ru-RU" sz="4800" b="1" dirty="0" smtClean="0">
                <a:solidFill>
                  <a:srgbClr val="002060"/>
                </a:solidFill>
              </a:rPr>
              <a:t> режу </a:t>
            </a:r>
            <a:r>
              <a:rPr lang="ru-RU" sz="4800" b="1" dirty="0" smtClean="0">
                <a:solidFill>
                  <a:srgbClr val="FF0000"/>
                </a:solidFill>
              </a:rPr>
              <a:t>еле-еле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За</a:t>
            </a:r>
            <a:r>
              <a:rPr lang="ru-RU" sz="4800" b="1" dirty="0" smtClean="0">
                <a:solidFill>
                  <a:srgbClr val="FF0000"/>
                </a:solidFill>
              </a:rPr>
              <a:t>па</a:t>
            </a:r>
            <a:r>
              <a:rPr lang="ru-RU" sz="4800" b="1" dirty="0" smtClean="0">
                <a:solidFill>
                  <a:srgbClr val="002060"/>
                </a:solidFill>
              </a:rPr>
              <a:t>д - на западе солнце </a:t>
            </a:r>
            <a:r>
              <a:rPr lang="ru-RU" sz="4800" b="1" dirty="0" smtClean="0">
                <a:solidFill>
                  <a:srgbClr val="FF0000"/>
                </a:solidFill>
              </a:rPr>
              <a:t>па</a:t>
            </a:r>
            <a:r>
              <a:rPr lang="ru-RU" sz="4800" b="1" dirty="0" smtClean="0">
                <a:solidFill>
                  <a:srgbClr val="002060"/>
                </a:solidFill>
              </a:rPr>
              <a:t>дает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Ин</a:t>
            </a:r>
            <a:r>
              <a:rPr lang="ru-RU" sz="3000" b="1" dirty="0" smtClean="0">
                <a:solidFill>
                  <a:srgbClr val="FF0000"/>
                </a:solidFill>
              </a:rPr>
              <a:t>же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нер - Женя - ин</a:t>
            </a:r>
            <a:r>
              <a:rPr lang="ru-RU" sz="3000" b="1" dirty="0" smtClean="0">
                <a:solidFill>
                  <a:srgbClr val="FF0000"/>
                </a:solidFill>
              </a:rPr>
              <a:t>же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нер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Кап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уста - дождик поливает капусту: </a:t>
            </a:r>
            <a:r>
              <a:rPr lang="ru-RU" sz="3000" b="1" dirty="0" smtClean="0">
                <a:solidFill>
                  <a:srgbClr val="FF0000"/>
                </a:solidFill>
              </a:rPr>
              <a:t>кап, кап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Ком</a:t>
            </a:r>
            <a:r>
              <a:rPr lang="ru-RU" sz="3000" b="1" dirty="0" smtClean="0">
                <a:solidFill>
                  <a:srgbClr val="FF0000"/>
                </a:solidFill>
              </a:rPr>
              <a:t>ната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</a:rPr>
              <a:t>комната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sz="3000" b="1" dirty="0" err="1" smtClean="0">
                <a:solidFill>
                  <a:srgbClr val="FF0000"/>
                </a:solidFill>
              </a:rPr>
              <a:t>Наты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ru-RU" sz="3000" b="1" dirty="0" smtClean="0">
                <a:solidFill>
                  <a:srgbClr val="FF0000"/>
                </a:solidFill>
              </a:rPr>
              <a:t>Лоп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ата -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</a:rPr>
              <a:t>лопата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лоп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нула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sz="3000" b="1" dirty="0" smtClean="0">
                <a:solidFill>
                  <a:srgbClr val="FF0000"/>
                </a:solidFill>
              </a:rPr>
              <a:t>ага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зин -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</a:rPr>
              <a:t>магазин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под названием </a:t>
            </a:r>
            <a:r>
              <a:rPr lang="ru-RU" sz="3000" b="1" dirty="0" smtClean="0">
                <a:solidFill>
                  <a:srgbClr val="FF0000"/>
                </a:solidFill>
              </a:rPr>
              <a:t>Ага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; </a:t>
            </a:r>
            <a:r>
              <a:rPr lang="ru-RU" sz="3000" b="1" dirty="0" smtClean="0">
                <a:solidFill>
                  <a:srgbClr val="FF0000"/>
                </a:solidFill>
              </a:rPr>
              <a:t>маг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в магазине продает маги-маги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Ме</a:t>
            </a:r>
            <a:r>
              <a:rPr lang="ru-RU" sz="3000" b="1" dirty="0" smtClean="0">
                <a:solidFill>
                  <a:srgbClr val="FF0000"/>
                </a:solidFill>
              </a:rPr>
              <a:t>бе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ль -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</a:rPr>
              <a:t>мебель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бе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лая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Пас</a:t>
            </a:r>
            <a:r>
              <a:rPr lang="ru-RU" sz="3000" b="1" dirty="0" smtClean="0">
                <a:solidFill>
                  <a:srgbClr val="00B050"/>
                </a:solidFill>
              </a:rPr>
              <a:t>са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жир - Пассажир дал </a:t>
            </a:r>
            <a:r>
              <a:rPr lang="ru-RU" sz="3000" b="1" dirty="0" smtClean="0">
                <a:solidFill>
                  <a:srgbClr val="FF0000"/>
                </a:solidFill>
              </a:rPr>
              <a:t>пас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</a:rPr>
              <a:t>Са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ше; п</a:t>
            </a:r>
            <a:r>
              <a:rPr lang="ru-RU" sz="3000" b="1" dirty="0" smtClean="0">
                <a:solidFill>
                  <a:srgbClr val="FFFF00"/>
                </a:solidFill>
              </a:rPr>
              <a:t>асса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жир берет билет в к</a:t>
            </a:r>
            <a:r>
              <a:rPr lang="ru-RU" sz="3000" b="1" dirty="0" smtClean="0">
                <a:solidFill>
                  <a:srgbClr val="FFFF00"/>
                </a:solidFill>
              </a:rPr>
              <a:t>ассе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Па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ук - у паука </a:t>
            </a:r>
            <a:r>
              <a:rPr lang="ru-RU" sz="3000" b="1" dirty="0" smtClean="0">
                <a:solidFill>
                  <a:srgbClr val="FF0000"/>
                </a:solidFill>
              </a:rPr>
              <a:t>па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па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Пен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ал -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</a:rPr>
              <a:t>пенал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моют </a:t>
            </a:r>
            <a:r>
              <a:rPr lang="ru-RU" sz="3000" b="1" dirty="0" smtClean="0">
                <a:solidFill>
                  <a:srgbClr val="FF0000"/>
                </a:solidFill>
              </a:rPr>
              <a:t>пен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ой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Ре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бята -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</a:rPr>
              <a:t>ребята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решают </a:t>
            </a:r>
            <a:r>
              <a:rPr lang="ru-RU" sz="3000" b="1" dirty="0" smtClean="0">
                <a:solidFill>
                  <a:srgbClr val="FF0000"/>
                </a:solidFill>
              </a:rPr>
              <a:t>ре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бус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Са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поги - </a:t>
            </a:r>
            <a:r>
              <a:rPr lang="ru-RU" sz="3000" b="1" dirty="0" smtClean="0">
                <a:solidFill>
                  <a:srgbClr val="FF0000"/>
                </a:solidFill>
              </a:rPr>
              <a:t>Са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ша в сапогах</a:t>
            </a: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Собака - жила-была собака, она любила спать, ее прозвали Соня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Тар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елка - тарелка-это </a:t>
            </a:r>
            <a:r>
              <a:rPr lang="ru-RU" sz="3000" b="1" dirty="0" smtClean="0">
                <a:solidFill>
                  <a:srgbClr val="FF0000"/>
                </a:solidFill>
              </a:rPr>
              <a:t>тар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Улица - на улице встречаю знакомые </a:t>
            </a:r>
            <a:r>
              <a:rPr lang="ru-RU" b="1" u="sng" dirty="0" smtClean="0">
                <a:solidFill>
                  <a:schemeClr val="bg1"/>
                </a:solidFill>
              </a:rPr>
              <a:t>лица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Чувство - уважай </a:t>
            </a:r>
            <a:r>
              <a:rPr lang="ru-RU" b="1" u="sng" dirty="0" smtClean="0">
                <a:solidFill>
                  <a:schemeClr val="bg1"/>
                </a:solidFill>
              </a:rPr>
              <a:t>чу</a:t>
            </a:r>
            <a:r>
              <a:rPr lang="ru-RU" b="1" dirty="0" smtClean="0">
                <a:solidFill>
                  <a:schemeClr val="bg1"/>
                </a:solidFill>
              </a:rPr>
              <a:t>жие чувства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2. В слове спряталось другое слово.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Богатство - 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бог</a:t>
            </a:r>
            <a:r>
              <a:rPr lang="ru-RU" b="1" dirty="0" smtClean="0">
                <a:solidFill>
                  <a:schemeClr val="bg1"/>
                </a:solidFill>
              </a:rPr>
              <a:t> дал богатство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Валенки - </a:t>
            </a:r>
            <a:r>
              <a:rPr lang="ru-RU" b="1" dirty="0" err="1" smtClean="0">
                <a:solidFill>
                  <a:schemeClr val="bg1"/>
                </a:solidFill>
              </a:rPr>
              <a:t>валенки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Ленки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Сверкает - в новом платье сверкает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Верка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Вдруг -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друг-</a:t>
            </a:r>
            <a:r>
              <a:rPr lang="ru-RU" b="1" dirty="0" err="1" smtClean="0">
                <a:solidFill>
                  <a:schemeClr val="bg1"/>
                </a:solidFill>
              </a:rPr>
              <a:t>друга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Гореть -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горе</a:t>
            </a:r>
            <a:r>
              <a:rPr lang="ru-RU" b="1" dirty="0" smtClean="0">
                <a:solidFill>
                  <a:schemeClr val="bg1"/>
                </a:solidFill>
              </a:rPr>
              <a:t> гореть!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Горизонт -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гори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зонт! </a:t>
            </a:r>
            <a:r>
              <a:rPr lang="ru-RU" b="1" dirty="0" smtClean="0">
                <a:solidFill>
                  <a:schemeClr val="bg1"/>
                </a:solidFill>
              </a:rPr>
              <a:t>/нарисуй этот фантастический сюжет/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Лисица - братец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Лис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Облако - на облаке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лак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Пловец - </a:t>
            </a:r>
            <a:r>
              <a:rPr lang="ru-RU" b="1" dirty="0" err="1" smtClean="0">
                <a:solidFill>
                  <a:schemeClr val="bg1"/>
                </a:solidFill>
              </a:rPr>
              <a:t>пловец</a:t>
            </a:r>
            <a:r>
              <a:rPr lang="ru-RU" b="1" dirty="0" smtClean="0">
                <a:solidFill>
                  <a:schemeClr val="bg1"/>
                </a:solidFill>
              </a:rPr>
              <a:t> плывет в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плов</a:t>
            </a:r>
            <a:r>
              <a:rPr lang="ru-RU" b="1" dirty="0" smtClean="0">
                <a:solidFill>
                  <a:schemeClr val="bg1"/>
                </a:solidFill>
              </a:rPr>
              <a:t>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Ракета - в ракете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рак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Соловей - </a:t>
            </a:r>
            <a:r>
              <a:rPr lang="ru-RU" b="1" dirty="0" err="1" smtClean="0">
                <a:solidFill>
                  <a:schemeClr val="bg1"/>
                </a:solidFill>
              </a:rPr>
              <a:t>соловей</a:t>
            </a:r>
            <a:r>
              <a:rPr lang="ru-RU" b="1" dirty="0" smtClean="0">
                <a:solidFill>
                  <a:schemeClr val="bg1"/>
                </a:solidFill>
              </a:rPr>
              <a:t> поет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соло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Трамвай - </a:t>
            </a:r>
            <a:r>
              <a:rPr lang="ru-RU" b="1" dirty="0" err="1" smtClean="0">
                <a:solidFill>
                  <a:schemeClr val="bg1"/>
                </a:solidFill>
              </a:rPr>
              <a:t>трамвай</a:t>
            </a:r>
            <a:r>
              <a:rPr lang="ru-RU" b="1" dirty="0" smtClean="0">
                <a:solidFill>
                  <a:schemeClr val="bg1"/>
                </a:solidFill>
              </a:rPr>
              <a:t> съело чудовище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ам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Ужин -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ужи</a:t>
            </a:r>
            <a:r>
              <a:rPr lang="ru-RU" b="1" dirty="0" smtClean="0">
                <a:solidFill>
                  <a:schemeClr val="bg1"/>
                </a:solidFill>
              </a:rPr>
              <a:t> на ужин?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Цыган на цыпочках цыплёнку цыкнул: «Цыц»</a:t>
            </a:r>
            <a:r>
              <a:rPr lang="ru-RU" sz="5400" b="1" dirty="0" smtClean="0">
                <a:solidFill>
                  <a:srgbClr val="C00000"/>
                </a:solidFill>
              </a:rPr>
              <a:t> — </a:t>
            </a:r>
          </a:p>
          <a:p>
            <a:pPr lvl="0" algn="ctr">
              <a:buNone/>
            </a:pPr>
            <a:r>
              <a:rPr lang="ru-RU" sz="5400" dirty="0" err="1" smtClean="0">
                <a:solidFill>
                  <a:srgbClr val="C00000"/>
                </a:solidFill>
              </a:rPr>
              <a:t>мнемофраза</a:t>
            </a:r>
            <a:r>
              <a:rPr lang="ru-RU" sz="5400" dirty="0" smtClean="0">
                <a:solidFill>
                  <a:srgbClr val="C00000"/>
                </a:solidFill>
              </a:rPr>
              <a:t> для запоминания слов с </a:t>
            </a:r>
            <a:r>
              <a:rPr lang="ru-RU" sz="5400" u="sng" dirty="0" err="1" smtClean="0">
                <a:solidFill>
                  <a:srgbClr val="C00000"/>
                </a:solidFill>
                <a:hlinkClick r:id="rId2" tooltip="Ы"/>
              </a:rPr>
              <a:t>ы</a:t>
            </a:r>
            <a:r>
              <a:rPr lang="ru-RU" sz="54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после </a:t>
            </a:r>
            <a:r>
              <a:rPr lang="ru-RU" sz="5400" u="sng" dirty="0" err="1" smtClean="0">
                <a:solidFill>
                  <a:srgbClr val="C00000"/>
                </a:solidFill>
                <a:hlinkClick r:id="rId3" tooltip="Ц"/>
              </a:rPr>
              <a:t>ц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0950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Аптека - там продает лекарства 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йболит, 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 в 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птике - 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чки, похожие на букву о.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Погода - погоду наблюдают 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по годам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Спасибо - значит спаси /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спас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/ тебя 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Бог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Библиотека - 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биб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лия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Сегодня - 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сего дня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(при Петре I)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Урожай - земля </a:t>
            </a: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рожа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ет урожай</a:t>
            </a:r>
          </a:p>
          <a:p>
            <a:endParaRPr lang="ru-RU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звучат слова в других языках.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Арбуз - </a:t>
            </a:r>
            <a:r>
              <a:rPr lang="ru-RU" b="1" dirty="0" err="1" smtClean="0">
                <a:solidFill>
                  <a:srgbClr val="002060"/>
                </a:solidFill>
              </a:rPr>
              <a:t>арбуз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укр</a:t>
            </a:r>
            <a:r>
              <a:rPr lang="ru-RU" b="1" dirty="0" smtClean="0">
                <a:solidFill>
                  <a:srgbClr val="002060"/>
                </a:solidFill>
              </a:rPr>
              <a:t>.)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Морковь - </a:t>
            </a:r>
            <a:r>
              <a:rPr lang="ru-RU" b="1" dirty="0" err="1" smtClean="0">
                <a:solidFill>
                  <a:srgbClr val="002060"/>
                </a:solidFill>
              </a:rPr>
              <a:t>морква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укр</a:t>
            </a:r>
            <a:r>
              <a:rPr lang="ru-RU" b="1" dirty="0" smtClean="0">
                <a:solidFill>
                  <a:srgbClr val="002060"/>
                </a:solidFill>
              </a:rPr>
              <a:t>.)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Вчера - </a:t>
            </a:r>
            <a:r>
              <a:rPr lang="ru-RU" b="1" dirty="0" err="1" smtClean="0">
                <a:solidFill>
                  <a:srgbClr val="002060"/>
                </a:solidFill>
              </a:rPr>
              <a:t>вчёра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укр</a:t>
            </a:r>
            <a:r>
              <a:rPr lang="ru-RU" b="1" dirty="0" smtClean="0">
                <a:solidFill>
                  <a:srgbClr val="002060"/>
                </a:solidFill>
              </a:rPr>
              <a:t>.)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Металлический - металл (англ.)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Москва - </a:t>
            </a:r>
            <a:r>
              <a:rPr lang="ru-RU" b="1" dirty="0" err="1" smtClean="0">
                <a:solidFill>
                  <a:srgbClr val="002060"/>
                </a:solidFill>
              </a:rPr>
              <a:t>Москоу</a:t>
            </a:r>
            <a:r>
              <a:rPr lang="ru-RU" b="1" dirty="0" smtClean="0">
                <a:solidFill>
                  <a:srgbClr val="002060"/>
                </a:solidFill>
              </a:rPr>
              <a:t> (англ.)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Портрет - </a:t>
            </a:r>
            <a:r>
              <a:rPr lang="ru-RU" b="1" dirty="0" err="1" smtClean="0">
                <a:solidFill>
                  <a:srgbClr val="002060"/>
                </a:solidFill>
              </a:rPr>
              <a:t>портрит</a:t>
            </a:r>
            <a:r>
              <a:rPr lang="ru-RU" b="1" dirty="0" smtClean="0">
                <a:solidFill>
                  <a:srgbClr val="002060"/>
                </a:solidFill>
              </a:rPr>
              <a:t> (англ.)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023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sz="5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жен</a:t>
            </a:r>
            <a:r>
              <a:rPr lang="ru-RU" sz="6000" b="1" dirty="0" smtClean="0">
                <a:solidFill>
                  <a:srgbClr val="FF0000"/>
                </a:solidFill>
              </a:rPr>
              <a:t>щи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на (варит </a:t>
            </a:r>
            <a:r>
              <a:rPr lang="ru-RU" sz="6000" b="1" dirty="0" smtClean="0">
                <a:solidFill>
                  <a:srgbClr val="FF0000"/>
                </a:solidFill>
              </a:rPr>
              <a:t>щи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), </a:t>
            </a:r>
          </a:p>
          <a:p>
            <a:pPr>
              <a:buNone/>
            </a:pPr>
            <a:endParaRPr lang="ru-RU" sz="6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об</a:t>
            </a:r>
            <a:r>
              <a:rPr lang="ru-RU" sz="6000" b="1" dirty="0" smtClean="0">
                <a:solidFill>
                  <a:srgbClr val="FF0000"/>
                </a:solidFill>
              </a:rPr>
              <a:t>ла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ко (на облаке </a:t>
            </a:r>
            <a:r>
              <a:rPr lang="ru-RU" sz="6000" b="1" dirty="0" smtClean="0">
                <a:solidFill>
                  <a:srgbClr val="FF0000"/>
                </a:solidFill>
              </a:rPr>
              <a:t>лак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357298"/>
            <a:ext cx="5857916" cy="45243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dirty="0" smtClean="0"/>
              <a:t>Сразу буква станет ясной.</a:t>
            </a:r>
          </a:p>
          <a:p>
            <a:pPr algn="ctr"/>
            <a:r>
              <a:rPr lang="ru-RU" sz="3600" dirty="0" smtClean="0"/>
              <a:t>Развеваться - веять (флаг),</a:t>
            </a:r>
          </a:p>
          <a:p>
            <a:pPr algn="ctr"/>
            <a:r>
              <a:rPr lang="ru-RU" sz="3600" dirty="0" smtClean="0"/>
              <a:t>Примерять - примерить (фрак),</a:t>
            </a:r>
          </a:p>
          <a:p>
            <a:pPr algn="ctr"/>
            <a:r>
              <a:rPr lang="ru-RU" sz="3600" dirty="0" smtClean="0"/>
              <a:t>Развивать - развить (науки),</a:t>
            </a:r>
          </a:p>
          <a:p>
            <a:pPr algn="ctr"/>
            <a:r>
              <a:rPr lang="ru-RU" sz="3600" dirty="0" smtClean="0"/>
              <a:t>Примириться - мир (подруги).</a:t>
            </a:r>
          </a:p>
        </p:txBody>
      </p:sp>
      <p:pic>
        <p:nvPicPr>
          <p:cNvPr id="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85722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85735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00036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85762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78631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8644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786578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7715399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1434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142872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14310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85748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350043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14337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85775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550069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21507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85801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50095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814386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7143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5" cstate="print"/>
          <a:srcRect l="48978" t="66667" r="25022"/>
          <a:stretch>
            <a:fillRect/>
          </a:stretch>
        </p:blipFill>
        <p:spPr bwMode="auto">
          <a:xfrm>
            <a:off x="0" y="1428736"/>
            <a:ext cx="1114423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07167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78605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357187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42862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5072074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71435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14298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714488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235743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00037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71475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442913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514351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357298"/>
            <a:ext cx="5857916" cy="3970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dirty="0" smtClean="0"/>
              <a:t>Ты всегда пиши так согласную,</a:t>
            </a:r>
          </a:p>
          <a:p>
            <a:r>
              <a:rPr lang="ru-RU" sz="3600" dirty="0" smtClean="0"/>
              <a:t>Как звучала бы она перед гласною:</a:t>
            </a:r>
          </a:p>
          <a:p>
            <a:r>
              <a:rPr lang="ru-RU" sz="3600" dirty="0" smtClean="0"/>
              <a:t>Столб - столбы, косьба - косить,</a:t>
            </a:r>
          </a:p>
          <a:p>
            <a:r>
              <a:rPr lang="ru-RU" sz="3600" dirty="0" smtClean="0"/>
              <a:t>Воз - </a:t>
            </a:r>
            <a:r>
              <a:rPr lang="ru-RU" sz="3600" dirty="0" err="1" smtClean="0"/>
              <a:t>возочек</a:t>
            </a:r>
            <a:r>
              <a:rPr lang="ru-RU" sz="3600" dirty="0" smtClean="0"/>
              <a:t> и возить.</a:t>
            </a:r>
            <a:endParaRPr lang="ru-RU" sz="3600" dirty="0"/>
          </a:p>
        </p:txBody>
      </p:sp>
      <p:pic>
        <p:nvPicPr>
          <p:cNvPr id="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85722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85735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00036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85762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78631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8644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786578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7715399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1434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142872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14310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85748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350043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14337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85775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550069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21507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85801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50095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814386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7143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5" cstate="print"/>
          <a:srcRect l="48978" t="66667" r="25022"/>
          <a:stretch>
            <a:fillRect/>
          </a:stretch>
        </p:blipFill>
        <p:spPr bwMode="auto">
          <a:xfrm>
            <a:off x="0" y="1428736"/>
            <a:ext cx="1114423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07167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78605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357187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42862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5072074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71435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14298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714488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235743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00037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71475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442913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514351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357298"/>
            <a:ext cx="5857916" cy="45243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Чередующиеся гласные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/>
              <a:t>Все запомнили давно:</a:t>
            </a:r>
          </a:p>
          <a:p>
            <a:r>
              <a:rPr lang="ru-RU" sz="3200" dirty="0" smtClean="0"/>
              <a:t>Перед  Ж мы пишем О.</a:t>
            </a:r>
          </a:p>
          <a:p>
            <a:r>
              <a:rPr lang="ru-RU" sz="3200" dirty="0" smtClean="0"/>
              <a:t>Забывать никак нельзя:</a:t>
            </a:r>
          </a:p>
          <a:p>
            <a:r>
              <a:rPr lang="ru-RU" sz="3200" dirty="0" smtClean="0"/>
              <a:t>Перед Г мы пишем А.</a:t>
            </a:r>
          </a:p>
          <a:p>
            <a:r>
              <a:rPr lang="ru-RU" sz="3200" dirty="0" smtClean="0"/>
              <a:t>Полагать, но положить,</a:t>
            </a:r>
          </a:p>
          <a:p>
            <a:r>
              <a:rPr lang="ru-RU" sz="3200" dirty="0" smtClean="0"/>
              <a:t>Прилагать, но при</a:t>
            </a:r>
            <a:r>
              <a:rPr lang="ru-RU" sz="3200" b="1" dirty="0" smtClean="0"/>
              <a:t>лож</a:t>
            </a:r>
            <a:r>
              <a:rPr lang="ru-RU" sz="3200" dirty="0" smtClean="0"/>
              <a:t>ить.</a:t>
            </a:r>
          </a:p>
          <a:p>
            <a:r>
              <a:rPr lang="ru-RU" sz="3200" dirty="0" smtClean="0"/>
              <a:t>Слово </a:t>
            </a:r>
            <a:r>
              <a:rPr lang="ru-RU" sz="3200" b="1" dirty="0" smtClean="0"/>
              <a:t>полог</a:t>
            </a:r>
            <a:r>
              <a:rPr lang="ru-RU" sz="3200" dirty="0" smtClean="0"/>
              <a:t> - исключенье,</a:t>
            </a:r>
          </a:p>
          <a:p>
            <a:r>
              <a:rPr lang="ru-RU" sz="3200" dirty="0" smtClean="0"/>
              <a:t>Никакого в том сомненья.</a:t>
            </a:r>
            <a:endParaRPr lang="ru-RU" sz="3600" dirty="0"/>
          </a:p>
        </p:txBody>
      </p:sp>
      <p:pic>
        <p:nvPicPr>
          <p:cNvPr id="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85722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85735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00036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85762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78631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8644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786578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7715399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1434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142872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14310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85748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350043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14337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85775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550069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21507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85801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50095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814386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7143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5" cstate="print"/>
          <a:srcRect l="48978" t="66667" r="25022"/>
          <a:stretch>
            <a:fillRect/>
          </a:stretch>
        </p:blipFill>
        <p:spPr bwMode="auto">
          <a:xfrm>
            <a:off x="0" y="1428736"/>
            <a:ext cx="1114423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07167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78605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357187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42862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5072074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71435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14298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714488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235743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00037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71475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442913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514351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357298"/>
            <a:ext cx="6072230" cy="36625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3600" dirty="0" smtClean="0"/>
          </a:p>
          <a:p>
            <a:r>
              <a:rPr lang="ru-RU" sz="4000" dirty="0" smtClean="0"/>
              <a:t>Если после корня  </a:t>
            </a:r>
            <a:r>
              <a:rPr lang="ru-RU" sz="4000" dirty="0" smtClean="0">
                <a:solidFill>
                  <a:schemeClr val="tx1"/>
                </a:solidFill>
              </a:rPr>
              <a:t>А</a:t>
            </a:r>
            <a:r>
              <a:rPr lang="ru-RU" sz="4000" dirty="0" smtClean="0"/>
              <a:t>,</a:t>
            </a:r>
          </a:p>
          <a:p>
            <a:r>
              <a:rPr lang="ru-RU" sz="4000" dirty="0" smtClean="0"/>
              <a:t>В корне пишем </a:t>
            </a:r>
            <a:r>
              <a:rPr lang="ru-RU" sz="4000" dirty="0" smtClean="0">
                <a:solidFill>
                  <a:schemeClr val="tx1"/>
                </a:solidFill>
              </a:rPr>
              <a:t>И</a:t>
            </a:r>
            <a:r>
              <a:rPr lang="ru-RU" sz="4000" dirty="0" smtClean="0"/>
              <a:t> всегда.</a:t>
            </a:r>
          </a:p>
          <a:p>
            <a:r>
              <a:rPr lang="ru-RU" sz="4000" dirty="0" smtClean="0"/>
              <a:t>Вот пример запоминай:</a:t>
            </a:r>
          </a:p>
          <a:p>
            <a:r>
              <a:rPr lang="ru-RU" sz="4000" dirty="0" smtClean="0"/>
              <a:t>Ноги вы</a:t>
            </a:r>
            <a:r>
              <a:rPr lang="ru-RU" sz="4000" u="sng" dirty="0" smtClean="0"/>
              <a:t>тер</a:t>
            </a:r>
            <a:r>
              <a:rPr lang="ru-RU" sz="4000" dirty="0" smtClean="0"/>
              <a:t>? Выт</a:t>
            </a:r>
            <a:r>
              <a:rPr lang="ru-RU" sz="4000" u="sng" dirty="0" smtClean="0"/>
              <a:t>ир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dirty="0" smtClean="0"/>
              <a:t>й!</a:t>
            </a:r>
          </a:p>
          <a:p>
            <a:endParaRPr lang="ru-RU" sz="3600" dirty="0"/>
          </a:p>
        </p:txBody>
      </p:sp>
      <p:pic>
        <p:nvPicPr>
          <p:cNvPr id="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85722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85735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00036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85762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78631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8644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786578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7715399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1434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142872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14310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85748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350043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14337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85775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550069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21507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85801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50095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814386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7143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5" cstate="print"/>
          <a:srcRect l="48978" t="66667" r="25022"/>
          <a:stretch>
            <a:fillRect/>
          </a:stretch>
        </p:blipFill>
        <p:spPr bwMode="auto">
          <a:xfrm>
            <a:off x="0" y="1428736"/>
            <a:ext cx="1114423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07167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78605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357187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42862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5072074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71435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14298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714488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235743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00037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71475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442913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514351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357298"/>
            <a:ext cx="5857916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dirty="0" smtClean="0"/>
              <a:t>Если видим суффикс </a:t>
            </a:r>
            <a:r>
              <a:rPr lang="ru-RU" sz="3600" dirty="0" smtClean="0">
                <a:solidFill>
                  <a:schemeClr val="tx1"/>
                </a:solidFill>
              </a:rPr>
              <a:t>А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В коне пишем </a:t>
            </a:r>
            <a:r>
              <a:rPr lang="ru-RU" sz="3600" dirty="0" smtClean="0">
                <a:solidFill>
                  <a:schemeClr val="tx1"/>
                </a:solidFill>
              </a:rPr>
              <a:t>А </a:t>
            </a:r>
            <a:r>
              <a:rPr lang="ru-RU" sz="3600" dirty="0" smtClean="0"/>
              <a:t> всегда:</a:t>
            </a:r>
          </a:p>
          <a:p>
            <a:r>
              <a:rPr lang="ru-RU" sz="3600" dirty="0" smtClean="0"/>
              <a:t>Прикасаюсь - прикоснусь,</a:t>
            </a:r>
          </a:p>
          <a:p>
            <a:r>
              <a:rPr lang="ru-RU" sz="3600" dirty="0" smtClean="0"/>
              <a:t>Не касаюсь, не коснусь.</a:t>
            </a:r>
          </a:p>
          <a:p>
            <a:r>
              <a:rPr lang="ru-RU" sz="3600" dirty="0" smtClean="0"/>
              <a:t>А коса, косой, косить</a:t>
            </a:r>
          </a:p>
          <a:p>
            <a:r>
              <a:rPr lang="ru-RU" sz="3600" dirty="0" smtClean="0"/>
              <a:t>Как пример не приводить.</a:t>
            </a:r>
            <a:endParaRPr lang="ru-RU" sz="3600" dirty="0"/>
          </a:p>
        </p:txBody>
      </p:sp>
      <p:pic>
        <p:nvPicPr>
          <p:cNvPr id="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85722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85735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00036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85762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78631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8644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786578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7715399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1434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142872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14310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85748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350043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14337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85775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550069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21507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85801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50095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814386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7143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5" cstate="print"/>
          <a:srcRect l="48978" t="66667" r="25022"/>
          <a:stretch>
            <a:fillRect/>
          </a:stretch>
        </p:blipFill>
        <p:spPr bwMode="auto">
          <a:xfrm>
            <a:off x="0" y="1428736"/>
            <a:ext cx="1114423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07167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78605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357187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42862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5072074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71435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14298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714488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235743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00037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71475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442913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514351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357298"/>
            <a:ext cx="5857916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3600" dirty="0" smtClean="0"/>
          </a:p>
          <a:p>
            <a:r>
              <a:rPr lang="ru-RU" sz="3600" dirty="0" smtClean="0"/>
              <a:t>Под удареньем пишем </a:t>
            </a:r>
            <a:r>
              <a:rPr lang="ru-RU" sz="3600" dirty="0" err="1" smtClean="0"/>
              <a:t>гар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Без ударенья - гор.</a:t>
            </a:r>
          </a:p>
          <a:p>
            <a:r>
              <a:rPr lang="ru-RU" sz="3600" dirty="0" smtClean="0"/>
              <a:t>К примеру: </a:t>
            </a:r>
            <a:r>
              <a:rPr lang="ru-RU" sz="3600" dirty="0" err="1" smtClean="0"/>
              <a:t>загорать,загар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Наоборот –  </a:t>
            </a:r>
            <a:r>
              <a:rPr lang="ru-RU" sz="3600" dirty="0" err="1" smtClean="0"/>
              <a:t>зар</a:t>
            </a:r>
            <a:r>
              <a:rPr lang="ru-RU" sz="3600" dirty="0" smtClean="0"/>
              <a:t> - </a:t>
            </a:r>
            <a:r>
              <a:rPr lang="ru-RU" sz="3600" dirty="0" err="1" smtClean="0"/>
              <a:t>зор</a:t>
            </a:r>
            <a:r>
              <a:rPr lang="ru-RU" sz="3600" dirty="0" smtClean="0"/>
              <a:t>.</a:t>
            </a:r>
          </a:p>
          <a:p>
            <a:endParaRPr lang="ru-RU" sz="3600" dirty="0"/>
          </a:p>
        </p:txBody>
      </p:sp>
      <p:pic>
        <p:nvPicPr>
          <p:cNvPr id="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85722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85735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00036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857620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786314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86446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786578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7715399" y="0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1434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142872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14310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285748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350043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14337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485775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550069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21507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685801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750095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3" cstate="print"/>
          <a:srcRect l="28767" t="28767" r="19863" b="5479"/>
          <a:stretch>
            <a:fillRect/>
          </a:stretch>
        </p:blipFill>
        <p:spPr bwMode="auto">
          <a:xfrm>
            <a:off x="814386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7143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5" cstate="print"/>
          <a:srcRect l="48978" t="66667" r="25022"/>
          <a:stretch>
            <a:fillRect/>
          </a:stretch>
        </p:blipFill>
        <p:spPr bwMode="auto">
          <a:xfrm>
            <a:off x="0" y="1428736"/>
            <a:ext cx="1114423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07167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2786058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357187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4286256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Documents and Settings\Татьяна\Рабочий стол\фото симметрия\ПЛОДЫ ОРЕХА.jpg"/>
          <p:cNvPicPr>
            <a:picLocks noChangeAspect="1" noChangeArrowheads="1"/>
          </p:cNvPicPr>
          <p:nvPr/>
        </p:nvPicPr>
        <p:blipFill>
          <a:blip r:embed="rId4" cstate="print"/>
          <a:srcRect l="48978" t="66667" r="25022"/>
          <a:stretch>
            <a:fillRect/>
          </a:stretch>
        </p:blipFill>
        <p:spPr bwMode="auto">
          <a:xfrm>
            <a:off x="0" y="5072074"/>
            <a:ext cx="1114423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71435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14298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1714488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235743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00037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371475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442913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6" cstate="print"/>
          <a:srcRect l="20940" t="71060" r="48056"/>
          <a:stretch>
            <a:fillRect/>
          </a:stretch>
        </p:blipFill>
        <p:spPr bwMode="auto">
          <a:xfrm>
            <a:off x="8001024" y="5143512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357299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Гласные после шипящих и Ц.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Жюри, брошюра, парашют -</a:t>
            </a:r>
          </a:p>
          <a:p>
            <a:pPr algn="ctr"/>
            <a:r>
              <a:rPr lang="ru-RU" sz="3200" b="1" dirty="0" smtClean="0"/>
              <a:t>В дружбе только с Ю живут.</a:t>
            </a:r>
            <a:endParaRPr lang="ru-RU" sz="3200" b="1" dirty="0"/>
          </a:p>
        </p:txBody>
      </p:sp>
      <p:pic>
        <p:nvPicPr>
          <p:cNvPr id="5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185735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2714612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364330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457200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5429256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635795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7286644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8143868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ЦВЕТОК ГАЗАНИИ.jpg"/>
          <p:cNvPicPr>
            <a:picLocks noChangeAspect="1" noChangeArrowheads="1"/>
          </p:cNvPicPr>
          <p:nvPr/>
        </p:nvPicPr>
        <p:blipFill>
          <a:blip r:embed="rId2" cstate="print"/>
          <a:srcRect l="28767" t="28767" r="19863" b="5479"/>
          <a:stretch>
            <a:fillRect/>
          </a:stretch>
        </p:blipFill>
        <p:spPr bwMode="auto">
          <a:xfrm>
            <a:off x="1000100" y="5897873"/>
            <a:ext cx="1000132" cy="96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4400" i="1" dirty="0" smtClean="0">
                <a:solidFill>
                  <a:srgbClr val="FFFF00"/>
                </a:solidFill>
              </a:rPr>
              <a:t>Оловянный, деревянный и стеклянный</a:t>
            </a:r>
            <a:r>
              <a:rPr lang="ru-RU" sz="4400" dirty="0" smtClean="0">
                <a:solidFill>
                  <a:srgbClr val="FFFF00"/>
                </a:solidFill>
              </a:rPr>
              <a:t> — </a:t>
            </a:r>
          </a:p>
          <a:p>
            <a:pPr lvl="0">
              <a:buNone/>
            </a:pPr>
            <a:r>
              <a:rPr lang="ru-RU" sz="4400" b="1" u="sng" dirty="0" smtClean="0">
                <a:solidFill>
                  <a:srgbClr val="FFFF00"/>
                </a:solidFill>
              </a:rPr>
              <a:t>«в школьном окне» </a:t>
            </a:r>
            <a:endParaRPr lang="ru-RU" sz="4400" dirty="0" smtClean="0">
              <a:solidFill>
                <a:srgbClr val="FFFF00"/>
              </a:solidFill>
            </a:endParaRPr>
          </a:p>
          <a:p>
            <a:pPr lvl="0" algn="ctr"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(стеклянное стекло, деревянная рама и оловянный шпингалет)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2858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Правописание приставок</a:t>
            </a:r>
          </a:p>
          <a:p>
            <a:r>
              <a:rPr lang="ru-RU" sz="2800" b="1" dirty="0" smtClean="0"/>
              <a:t>З приставки не бывает.</a:t>
            </a:r>
          </a:p>
          <a:p>
            <a:r>
              <a:rPr lang="ru-RU" sz="2800" b="1" dirty="0" smtClean="0"/>
              <a:t>Это каждый школьник знает.</a:t>
            </a:r>
          </a:p>
          <a:p>
            <a:r>
              <a:rPr lang="ru-RU" sz="2800" b="1" dirty="0" smtClean="0"/>
              <a:t>Здание, здесь, ни зги и здоровье-</a:t>
            </a:r>
          </a:p>
          <a:p>
            <a:r>
              <a:rPr lang="ru-RU" sz="2800" b="1" dirty="0" smtClean="0"/>
              <a:t>Пишутся с З, разумеется, в корне.</a:t>
            </a:r>
            <a:endParaRPr lang="ru-RU" sz="2800" b="1" dirty="0"/>
          </a:p>
        </p:txBody>
      </p:sp>
      <p:pic>
        <p:nvPicPr>
          <p:cNvPr id="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3286116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572000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86446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71472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928794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643702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5286380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000496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2714612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285852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Татьяна\Рабочий стол\фото симметрия\ЛИСТ ВИНО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7358082" y="5786454"/>
            <a:ext cx="1428601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Татьяна\Рабочий стол\фото симметрия\ЛИСТ ВИНОГРАД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7929586" y="5785658"/>
            <a:ext cx="1429789" cy="1072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5357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Ты запомни, что приставки.</a:t>
            </a:r>
          </a:p>
          <a:p>
            <a:r>
              <a:rPr lang="ru-RU" sz="2800" b="1" dirty="0" smtClean="0"/>
              <a:t>Раз, из, низ, воз, через, без</a:t>
            </a:r>
          </a:p>
          <a:p>
            <a:r>
              <a:rPr lang="ru-RU" sz="2800" b="1" dirty="0" smtClean="0"/>
              <a:t>Пред согласными глухими</a:t>
            </a:r>
          </a:p>
          <a:p>
            <a:r>
              <a:rPr lang="ru-RU" sz="2800" b="1" dirty="0" smtClean="0"/>
              <a:t>Быстро сменят З на С.</a:t>
            </a:r>
            <a:endParaRPr lang="ru-RU" sz="2800" b="1" dirty="0"/>
          </a:p>
        </p:txBody>
      </p:sp>
      <p:pic>
        <p:nvPicPr>
          <p:cNvPr id="5" name="Picture 2" descr="C:\Documents and Settings\Татьяна\Рабочий стол\фото симметрия\БАБ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40" t="71060" r="48056"/>
          <a:stretch>
            <a:fillRect/>
          </a:stretch>
        </p:blipFill>
        <p:spPr bwMode="auto">
          <a:xfrm>
            <a:off x="0" y="1643050"/>
            <a:ext cx="1356937" cy="1034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2" cstate="print"/>
          <a:srcRect l="20940" t="71060" r="48056"/>
          <a:stretch>
            <a:fillRect/>
          </a:stretch>
        </p:blipFill>
        <p:spPr bwMode="auto">
          <a:xfrm>
            <a:off x="0" y="321468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2" cstate="print"/>
          <a:srcRect l="20940" t="71060" r="48056"/>
          <a:stretch>
            <a:fillRect/>
          </a:stretch>
        </p:blipFill>
        <p:spPr bwMode="auto">
          <a:xfrm>
            <a:off x="0" y="235743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2" cstate="print"/>
          <a:srcRect l="20940" t="71060" r="48056"/>
          <a:stretch>
            <a:fillRect/>
          </a:stretch>
        </p:blipFill>
        <p:spPr bwMode="auto">
          <a:xfrm>
            <a:off x="0" y="78579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2" cstate="print"/>
          <a:srcRect l="20940" t="71060" r="48056"/>
          <a:stretch>
            <a:fillRect/>
          </a:stretch>
        </p:blipFill>
        <p:spPr bwMode="auto">
          <a:xfrm>
            <a:off x="0" y="0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2" cstate="print"/>
          <a:srcRect l="20940" t="71060" r="48056"/>
          <a:stretch>
            <a:fillRect/>
          </a:stretch>
        </p:blipFill>
        <p:spPr bwMode="auto">
          <a:xfrm>
            <a:off x="0" y="4214818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2" cstate="print"/>
          <a:srcRect l="20940" t="71060" r="48056"/>
          <a:stretch>
            <a:fillRect/>
          </a:stretch>
        </p:blipFill>
        <p:spPr bwMode="auto">
          <a:xfrm>
            <a:off x="0" y="5823874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Татьяна\Рабочий стол\фото симметрия\БАБОЧКИ.JPG"/>
          <p:cNvPicPr>
            <a:picLocks noChangeAspect="1" noChangeArrowheads="1"/>
          </p:cNvPicPr>
          <p:nvPr/>
        </p:nvPicPr>
        <p:blipFill>
          <a:blip r:embed="rId2" cstate="print"/>
          <a:srcRect l="20940" t="71060" r="48056"/>
          <a:stretch>
            <a:fillRect/>
          </a:stretch>
        </p:blipFill>
        <p:spPr bwMode="auto">
          <a:xfrm>
            <a:off x="0" y="5000636"/>
            <a:ext cx="1357290" cy="10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14298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Если </a:t>
            </a:r>
            <a:r>
              <a:rPr lang="ru-RU" sz="2800" b="1" dirty="0" smtClean="0">
                <a:solidFill>
                  <a:srgbClr val="7030A0"/>
                </a:solidFill>
              </a:rPr>
              <a:t>очень и пере,</a:t>
            </a:r>
          </a:p>
          <a:p>
            <a:r>
              <a:rPr lang="ru-RU" sz="2800" b="1" dirty="0" smtClean="0"/>
              <a:t>То пиши приставку </a:t>
            </a:r>
            <a:r>
              <a:rPr lang="ru-RU" sz="2800" b="1" dirty="0" err="1" smtClean="0">
                <a:solidFill>
                  <a:srgbClr val="7030A0"/>
                </a:solidFill>
              </a:rPr>
              <a:t>пре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800" b="1" dirty="0" smtClean="0"/>
              <a:t>Если </a:t>
            </a:r>
            <a:r>
              <a:rPr lang="ru-RU" sz="2800" b="1" dirty="0" smtClean="0">
                <a:solidFill>
                  <a:srgbClr val="7030A0"/>
                </a:solidFill>
              </a:rPr>
              <a:t>близость, приближенье,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Неполнота и прибавленье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То пиши приставку </a:t>
            </a:r>
            <a:r>
              <a:rPr lang="ru-RU" sz="2800" b="1" dirty="0" smtClean="0">
                <a:solidFill>
                  <a:srgbClr val="7030A0"/>
                </a:solidFill>
              </a:rPr>
              <a:t>при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В руки ты словарь бери,</a:t>
            </a:r>
          </a:p>
          <a:p>
            <a:r>
              <a:rPr lang="ru-RU" sz="2800" b="1" dirty="0" smtClean="0"/>
              <a:t>И не мучайся напрасно,</a:t>
            </a:r>
          </a:p>
          <a:p>
            <a:r>
              <a:rPr lang="ru-RU" sz="2800" b="1" dirty="0" smtClean="0"/>
              <a:t>Коль значение неясно.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-285776"/>
            <a:ext cx="8229600" cy="6381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85728"/>
            <a:ext cx="50006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Шорох, чокаться, трущоба,</a:t>
            </a:r>
          </a:p>
          <a:p>
            <a:r>
              <a:rPr lang="ru-RU" sz="2800" dirty="0" smtClean="0"/>
              <a:t>Шов, крыжовник и чащоба,</a:t>
            </a:r>
          </a:p>
          <a:p>
            <a:r>
              <a:rPr lang="ru-RU" sz="2800" dirty="0" smtClean="0"/>
              <a:t>Шорты, пончо, капюшон,</a:t>
            </a:r>
          </a:p>
          <a:p>
            <a:r>
              <a:rPr lang="ru-RU" sz="2800" dirty="0" smtClean="0"/>
              <a:t>Чопорный, жокей, пижон,</a:t>
            </a:r>
          </a:p>
          <a:p>
            <a:r>
              <a:rPr lang="ru-RU" sz="2800" dirty="0" smtClean="0"/>
              <a:t>Плюс трещотка, жор, мажор,</a:t>
            </a:r>
          </a:p>
          <a:p>
            <a:r>
              <a:rPr lang="ru-RU" sz="2800" dirty="0" smtClean="0"/>
              <a:t>И изжога, и боржом,</a:t>
            </a:r>
          </a:p>
          <a:p>
            <a:r>
              <a:rPr lang="ru-RU" sz="2800" dirty="0" smtClean="0"/>
              <a:t>А ещё жонглер, </a:t>
            </a:r>
            <a:r>
              <a:rPr lang="ru-RU" sz="2800" dirty="0" err="1" smtClean="0"/>
              <a:t>обжора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Шомпол, шок, чох, шоу, шоры,</a:t>
            </a:r>
          </a:p>
          <a:p>
            <a:r>
              <a:rPr lang="ru-RU" sz="2800" dirty="0" smtClean="0"/>
              <a:t>Шоколад, шоссе, шофер -</a:t>
            </a:r>
          </a:p>
          <a:p>
            <a:r>
              <a:rPr lang="ru-RU" sz="2800" dirty="0" smtClean="0"/>
              <a:t>Вот почти и весь набор.</a:t>
            </a:r>
          </a:p>
          <a:p>
            <a:r>
              <a:rPr lang="ru-RU" sz="2800" u="sng" dirty="0" smtClean="0"/>
              <a:t>Все слова напишем с О-</a:t>
            </a:r>
          </a:p>
          <a:p>
            <a:r>
              <a:rPr lang="ru-RU" sz="2800" dirty="0" smtClean="0"/>
              <a:t>Их запомнить нелегко.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&amp;Kcy;&amp;acy;&amp;rcy;&amp;tcy;&amp;icy;&amp;ncy;&amp;kcy;&amp;acy; 2 &amp;icy;&amp;zcy; 43057"/>
          <p:cNvPicPr/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495"/>
            <a:ext cx="850112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spc="-150" dirty="0" smtClean="0">
                <a:solidFill>
                  <a:srgbClr val="7030A0"/>
                </a:solidFill>
              </a:rPr>
              <a:t>Насекомые бывают очень-очень разные</a:t>
            </a:r>
          </a:p>
          <a:p>
            <a:pPr algn="ctr">
              <a:buNone/>
            </a:pPr>
            <a:r>
              <a:rPr lang="ru-RU" sz="2400" b="1" spc="-150" dirty="0" smtClean="0">
                <a:solidFill>
                  <a:srgbClr val="7030A0"/>
                </a:solidFill>
              </a:rPr>
              <a:t>И признаки имеют весьма разнообразные.</a:t>
            </a:r>
          </a:p>
          <a:p>
            <a:pPr algn="ctr">
              <a:buNone/>
            </a:pPr>
            <a:r>
              <a:rPr lang="ru-RU" sz="2400" b="1" spc="-150" dirty="0" smtClean="0">
                <a:solidFill>
                  <a:srgbClr val="7030A0"/>
                </a:solidFill>
              </a:rPr>
              <a:t>Питаются по-разному, и разные расцветки,</a:t>
            </a:r>
          </a:p>
          <a:p>
            <a:pPr algn="ctr">
              <a:buNone/>
            </a:pPr>
            <a:r>
              <a:rPr lang="ru-RU" sz="2400" b="1" spc="-150" dirty="0" smtClean="0">
                <a:solidFill>
                  <a:srgbClr val="7030A0"/>
                </a:solidFill>
              </a:rPr>
              <a:t>Гуляют по земле, воде и ползают по веткам.</a:t>
            </a:r>
          </a:p>
          <a:p>
            <a:pPr algn="ctr">
              <a:buNone/>
            </a:pPr>
            <a:r>
              <a:rPr lang="ru-RU" sz="2400" b="1" spc="-150" dirty="0" smtClean="0">
                <a:solidFill>
                  <a:srgbClr val="7030A0"/>
                </a:solidFill>
              </a:rPr>
              <a:t>У насекомых крылья, глаза и сердце есть,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Но главное отличие скрыто в числе </a:t>
            </a:r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r>
              <a:rPr lang="ru-RU" sz="2400" b="1" dirty="0" smtClean="0">
                <a:solidFill>
                  <a:srgbClr val="7030A0"/>
                </a:solidFill>
              </a:rPr>
              <a:t>!</a:t>
            </a: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spc="-150" dirty="0" smtClean="0">
                <a:solidFill>
                  <a:srgbClr val="FF0000"/>
                </a:solidFill>
              </a:rPr>
              <a:t>Знает каждый первоклассник у насекомых есть</a:t>
            </a:r>
          </a:p>
          <a:p>
            <a:pPr algn="ctr">
              <a:buNone/>
            </a:pPr>
            <a:r>
              <a:rPr lang="ru-RU" sz="3600" b="1" spc="-150" dirty="0" smtClean="0">
                <a:solidFill>
                  <a:srgbClr val="FF0000"/>
                </a:solidFill>
              </a:rPr>
              <a:t>6</a:t>
            </a:r>
            <a:r>
              <a:rPr lang="ru-RU" sz="2400" b="1" spc="-150" dirty="0" smtClean="0">
                <a:solidFill>
                  <a:srgbClr val="FF0000"/>
                </a:solidFill>
              </a:rPr>
              <a:t>  быстрых, резвых ножек, всегда их ровно  </a:t>
            </a:r>
            <a:r>
              <a:rPr lang="ru-RU" sz="3600" b="1" spc="-150" dirty="0" smtClean="0">
                <a:solidFill>
                  <a:srgbClr val="FF0000"/>
                </a:solidFill>
              </a:rPr>
              <a:t>6</a:t>
            </a:r>
            <a:r>
              <a:rPr lang="ru-RU" sz="2400" b="1" spc="-150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111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1093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441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-148" t="34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t="87838" r="74660"/>
          <a:stretch>
            <a:fillRect/>
          </a:stretch>
        </p:blipFill>
        <p:spPr bwMode="auto">
          <a:xfrm>
            <a:off x="4643438" y="5715016"/>
            <a:ext cx="228601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t="89262" r="74361" b="-168"/>
          <a:stretch>
            <a:fillRect/>
          </a:stretch>
        </p:blipFill>
        <p:spPr bwMode="auto">
          <a:xfrm>
            <a:off x="2357422" y="5715016"/>
            <a:ext cx="228601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095070"/>
          </a:xfrm>
        </p:spPr>
        <p:txBody>
          <a:bodyPr>
            <a:noAutofit/>
          </a:bodyPr>
          <a:lstStyle/>
          <a:p>
            <a:pPr lvl="0"/>
            <a:r>
              <a:rPr lang="ru-RU" sz="2000" b="1" i="1" dirty="0" smtClean="0"/>
              <a:t>б</a:t>
            </a:r>
            <a:r>
              <a:rPr lang="ru-RU" sz="2000" b="1" i="1" u="sng" dirty="0" smtClean="0"/>
              <a:t>е</a:t>
            </a:r>
            <a:r>
              <a:rPr lang="ru-RU" sz="2000" b="1" i="1" dirty="0" smtClean="0"/>
              <a:t>реза</a:t>
            </a:r>
            <a:r>
              <a:rPr lang="ru-RU" sz="2000" dirty="0" smtClean="0"/>
              <a:t> – исторический </a:t>
            </a:r>
            <a:r>
              <a:rPr lang="ru-RU" sz="2000" dirty="0" err="1" smtClean="0"/>
              <a:t>индоевроп</a:t>
            </a:r>
            <a:r>
              <a:rPr lang="ru-RU" sz="2000" dirty="0" smtClean="0"/>
              <a:t>. очень древний корень – </a:t>
            </a:r>
            <a:r>
              <a:rPr lang="ru-RU" sz="2000" i="1" dirty="0" err="1" smtClean="0"/>
              <a:t>бе</a:t>
            </a:r>
            <a:r>
              <a:rPr lang="ru-RU" sz="2000" i="1" dirty="0" smtClean="0"/>
              <a:t>- (</a:t>
            </a:r>
            <a:r>
              <a:rPr lang="ru-RU" sz="2000" i="1" dirty="0" err="1" smtClean="0"/>
              <a:t>bhe</a:t>
            </a:r>
            <a:r>
              <a:rPr lang="ru-RU" sz="2000" i="1" dirty="0" smtClean="0"/>
              <a:t>-)</a:t>
            </a:r>
            <a:r>
              <a:rPr lang="ru-RU" sz="2000" dirty="0" smtClean="0"/>
              <a:t> – со значением ’блеск, белизна’. Тот же корень в слове </a:t>
            </a:r>
            <a:r>
              <a:rPr lang="ru-RU" sz="2000" i="1" dirty="0" smtClean="0"/>
              <a:t>белый.</a:t>
            </a:r>
            <a:r>
              <a:rPr lang="ru-RU" sz="2000" dirty="0" smtClean="0"/>
              <a:t> </a:t>
            </a:r>
          </a:p>
          <a:p>
            <a:pPr lvl="0"/>
            <a:r>
              <a:rPr lang="ru-RU" sz="2000" b="1" i="1" dirty="0" smtClean="0"/>
              <a:t>бл</a:t>
            </a:r>
            <a:r>
              <a:rPr lang="ru-RU" sz="2000" b="1" i="1" u="sng" dirty="0" smtClean="0"/>
              <a:t>а</a:t>
            </a:r>
            <a:r>
              <a:rPr lang="ru-RU" sz="2000" b="1" i="1" dirty="0" smtClean="0"/>
              <a:t>годарить</a:t>
            </a:r>
            <a:r>
              <a:rPr lang="ru-RU" sz="2000" dirty="0" smtClean="0"/>
              <a:t> – сложное слово, содержит </a:t>
            </a:r>
            <a:r>
              <a:rPr lang="ru-RU" sz="2000" dirty="0" err="1" smtClean="0"/>
              <a:t>старосл</a:t>
            </a:r>
            <a:r>
              <a:rPr lang="ru-RU" sz="2000" dirty="0" smtClean="0"/>
              <a:t>. корень </a:t>
            </a:r>
            <a:r>
              <a:rPr lang="ru-RU" sz="2000" i="1" dirty="0" smtClean="0"/>
              <a:t>благо</a:t>
            </a:r>
            <a:r>
              <a:rPr lang="ru-RU" sz="2000" dirty="0" smtClean="0"/>
              <a:t>- - ’хорошо’. Ср.: </a:t>
            </a:r>
            <a:r>
              <a:rPr lang="ru-RU" sz="2000" i="1" dirty="0" smtClean="0"/>
              <a:t>благо, благодать</a:t>
            </a:r>
            <a:r>
              <a:rPr lang="ru-RU" sz="2000" dirty="0" smtClean="0"/>
              <a:t>, </a:t>
            </a:r>
            <a:r>
              <a:rPr lang="ru-RU" sz="2000" i="1" dirty="0" smtClean="0"/>
              <a:t>благовоние</a:t>
            </a:r>
            <a:r>
              <a:rPr lang="ru-RU" sz="2000" dirty="0" smtClean="0"/>
              <a:t>, </a:t>
            </a:r>
            <a:r>
              <a:rPr lang="ru-RU" sz="2000" i="1" dirty="0" smtClean="0"/>
              <a:t>благодетель</a:t>
            </a:r>
            <a:r>
              <a:rPr lang="ru-RU" sz="2000" dirty="0" smtClean="0"/>
              <a:t>, </a:t>
            </a:r>
            <a:r>
              <a:rPr lang="ru-RU" sz="2000" i="1" dirty="0" smtClean="0"/>
              <a:t>благородный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b="1" i="1" dirty="0" smtClean="0"/>
              <a:t>б</a:t>
            </a:r>
            <a:r>
              <a:rPr lang="ru-RU" sz="2000" b="1" i="1" u="sng" dirty="0" smtClean="0"/>
              <a:t>о</a:t>
            </a:r>
            <a:r>
              <a:rPr lang="ru-RU" sz="2000" b="1" i="1" dirty="0" smtClean="0"/>
              <a:t>гатый</a:t>
            </a:r>
            <a:r>
              <a:rPr lang="ru-RU" sz="2000" dirty="0" smtClean="0"/>
              <a:t> – слово общеславянского происхождения, восходит к корню </a:t>
            </a:r>
            <a:r>
              <a:rPr lang="ru-RU" sz="2000" i="1" dirty="0" smtClean="0"/>
              <a:t>бог</a:t>
            </a:r>
            <a:r>
              <a:rPr lang="ru-RU" sz="2000" dirty="0" smtClean="0"/>
              <a:t>-. </a:t>
            </a:r>
            <a:r>
              <a:rPr lang="ru-RU" sz="2000" i="1" dirty="0" smtClean="0"/>
              <a:t>Бог</a:t>
            </a:r>
            <a:r>
              <a:rPr lang="ru-RU" sz="2000" dirty="0" smtClean="0"/>
              <a:t> в старину означало ’податель благ, господин’. Тот же корень – в словах </a:t>
            </a:r>
            <a:r>
              <a:rPr lang="ru-RU" sz="2000" i="1" dirty="0" smtClean="0"/>
              <a:t>убогий</a:t>
            </a:r>
            <a:r>
              <a:rPr lang="ru-RU" sz="2000" dirty="0" smtClean="0"/>
              <a:t> (</a:t>
            </a:r>
            <a:r>
              <a:rPr lang="ru-RU" sz="2000" i="1" dirty="0" err="1" smtClean="0"/>
              <a:t>у=не</a:t>
            </a:r>
            <a:r>
              <a:rPr lang="ru-RU" sz="2000" dirty="0" smtClean="0"/>
              <a:t>), </a:t>
            </a:r>
            <a:r>
              <a:rPr lang="ru-RU" sz="2000" i="1" dirty="0" smtClean="0"/>
              <a:t>богатство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b="1" i="1" dirty="0" smtClean="0"/>
              <a:t>бу</a:t>
            </a:r>
            <a:r>
              <a:rPr lang="ru-RU" sz="2000" b="1" i="1" u="sng" dirty="0" smtClean="0"/>
              <a:t>д</a:t>
            </a:r>
            <a:r>
              <a:rPr lang="ru-RU" sz="2000" b="1" i="1" dirty="0" smtClean="0"/>
              <a:t>то</a:t>
            </a:r>
            <a:r>
              <a:rPr lang="ru-RU" sz="2000" dirty="0" smtClean="0"/>
              <a:t> – древнерусское, по происхождению связано с глаголом повелит. наклонения </a:t>
            </a:r>
            <a:r>
              <a:rPr lang="ru-RU" sz="2000" i="1" dirty="0" err="1" smtClean="0"/>
              <a:t>будь</a:t>
            </a:r>
            <a:r>
              <a:rPr lang="ru-RU" sz="2000" dirty="0" err="1" smtClean="0"/>
              <a:t>+</a:t>
            </a:r>
            <a:r>
              <a:rPr lang="ru-RU" sz="2000" dirty="0" smtClean="0"/>
              <a:t> местоимение </a:t>
            </a:r>
            <a:r>
              <a:rPr lang="ru-RU" sz="2000" i="1" dirty="0" smtClean="0"/>
              <a:t>то</a:t>
            </a:r>
            <a:r>
              <a:rPr lang="ru-RU" sz="2000" dirty="0" smtClean="0"/>
              <a:t> (проверочные слова - </a:t>
            </a:r>
            <a:r>
              <a:rPr lang="ru-RU" sz="2000" i="1" dirty="0" smtClean="0"/>
              <a:t>будет, будете).</a:t>
            </a:r>
            <a:endParaRPr lang="ru-RU" sz="2000" dirty="0" smtClean="0"/>
          </a:p>
          <a:p>
            <a:pPr lvl="0"/>
            <a:r>
              <a:rPr lang="ru-RU" sz="2000" b="1" i="1" dirty="0" smtClean="0"/>
              <a:t>ве</a:t>
            </a:r>
            <a:r>
              <a:rPr lang="ru-RU" sz="2000" b="1" i="1" u="sng" dirty="0" smtClean="0"/>
              <a:t>д</a:t>
            </a:r>
            <a:r>
              <a:rPr lang="ru-RU" sz="2000" b="1" i="1" dirty="0" smtClean="0"/>
              <a:t>ь</a:t>
            </a:r>
            <a:r>
              <a:rPr lang="ru-RU" sz="2000" dirty="0" smtClean="0"/>
              <a:t> – исконно русское слово, является формой глагола </a:t>
            </a:r>
            <a:r>
              <a:rPr lang="ru-RU" sz="2000" i="1" dirty="0" smtClean="0"/>
              <a:t>ведать</a:t>
            </a:r>
            <a:r>
              <a:rPr lang="ru-RU" sz="2000" dirty="0" smtClean="0"/>
              <a:t> -’знать’.</a:t>
            </a:r>
          </a:p>
          <a:p>
            <a:pPr lvl="0"/>
            <a:r>
              <a:rPr lang="ru-RU" sz="2000" b="1" i="1" dirty="0" smtClean="0"/>
              <a:t>в</a:t>
            </a:r>
            <a:r>
              <a:rPr lang="ru-RU" sz="2000" b="1" i="1" u="sng" dirty="0" smtClean="0"/>
              <a:t>е</a:t>
            </a:r>
            <a:r>
              <a:rPr lang="ru-RU" sz="2000" b="1" i="1" dirty="0" smtClean="0"/>
              <a:t>ликий</a:t>
            </a:r>
            <a:r>
              <a:rPr lang="ru-RU" sz="2000" dirty="0" smtClean="0"/>
              <a:t>, </a:t>
            </a:r>
            <a:r>
              <a:rPr lang="ru-RU" sz="2000" b="1" i="1" dirty="0" smtClean="0"/>
              <a:t>в</a:t>
            </a:r>
            <a:r>
              <a:rPr lang="ru-RU" sz="2000" b="1" i="1" u="sng" dirty="0" smtClean="0"/>
              <a:t>е</a:t>
            </a:r>
            <a:r>
              <a:rPr lang="ru-RU" sz="2000" b="1" i="1" dirty="0" smtClean="0"/>
              <a:t>ликолепный</a:t>
            </a:r>
            <a:r>
              <a:rPr lang="ru-RU" sz="2000" dirty="0" smtClean="0"/>
              <a:t>, </a:t>
            </a:r>
            <a:r>
              <a:rPr lang="ru-RU" sz="2000" b="1" i="1" dirty="0" smtClean="0"/>
              <a:t>в</a:t>
            </a:r>
            <a:r>
              <a:rPr lang="ru-RU" sz="2000" b="1" i="1" u="sng" dirty="0" smtClean="0"/>
              <a:t>е</a:t>
            </a:r>
            <a:r>
              <a:rPr lang="ru-RU" sz="2000" b="1" i="1" dirty="0" smtClean="0"/>
              <a:t>личина</a:t>
            </a:r>
            <a:r>
              <a:rPr lang="ru-RU" sz="2000" dirty="0" smtClean="0"/>
              <a:t> – восходят к прилагательному </a:t>
            </a:r>
            <a:r>
              <a:rPr lang="ru-RU" sz="2000" dirty="0" err="1" smtClean="0"/>
              <a:t>общеслав</a:t>
            </a:r>
            <a:r>
              <a:rPr lang="ru-RU" sz="2000" dirty="0" smtClean="0"/>
              <a:t>. происхождения </a:t>
            </a:r>
            <a:r>
              <a:rPr lang="ru-RU" sz="2000" i="1" dirty="0" err="1" smtClean="0"/>
              <a:t>вель</a:t>
            </a:r>
            <a:r>
              <a:rPr lang="ru-RU" sz="2000" dirty="0" smtClean="0"/>
              <a:t>, </a:t>
            </a:r>
            <a:r>
              <a:rPr lang="ru-RU" sz="2000" i="1" dirty="0" err="1" smtClean="0"/>
              <a:t>велий</a:t>
            </a:r>
            <a:r>
              <a:rPr lang="ru-RU" sz="2000" i="1" dirty="0" smtClean="0"/>
              <a:t>,</a:t>
            </a:r>
            <a:r>
              <a:rPr lang="ru-RU" sz="2000" dirty="0" smtClean="0"/>
              <a:t> что в старину означало ’большой’.</a:t>
            </a:r>
          </a:p>
          <a:p>
            <a:pPr lvl="0"/>
            <a:r>
              <a:rPr lang="ru-RU" sz="2000" b="1" i="1" dirty="0" smtClean="0"/>
              <a:t>в</a:t>
            </a:r>
            <a:r>
              <a:rPr lang="ru-RU" sz="2000" b="1" i="1" u="sng" dirty="0" smtClean="0"/>
              <a:t>е</a:t>
            </a:r>
            <a:r>
              <a:rPr lang="ru-RU" sz="2000" b="1" i="1" dirty="0" smtClean="0"/>
              <a:t>сьма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старослав</a:t>
            </a:r>
            <a:r>
              <a:rPr lang="ru-RU" sz="2000" dirty="0" smtClean="0"/>
              <a:t>., образовано от слова </a:t>
            </a:r>
            <a:r>
              <a:rPr lang="ru-RU" sz="2000" i="1" dirty="0" smtClean="0"/>
              <a:t>весь; весьма </a:t>
            </a:r>
            <a:r>
              <a:rPr lang="ru-RU" sz="2000" dirty="0" smtClean="0"/>
              <a:t>значит</a:t>
            </a:r>
            <a:r>
              <a:rPr lang="ru-RU" sz="2000" i="1" dirty="0" smtClean="0"/>
              <a:t> </a:t>
            </a:r>
            <a:r>
              <a:rPr lang="ru-RU" sz="2000" dirty="0" smtClean="0"/>
              <a:t>’совсем’.</a:t>
            </a:r>
          </a:p>
          <a:p>
            <a:pPr lvl="0"/>
            <a:r>
              <a:rPr lang="ru-RU" sz="2000" b="1" i="1" dirty="0" smtClean="0"/>
              <a:t>вн</a:t>
            </a:r>
            <a:r>
              <a:rPr lang="ru-RU" sz="2000" b="1" i="1" u="sng" dirty="0" smtClean="0"/>
              <a:t>е</a:t>
            </a:r>
            <a:r>
              <a:rPr lang="ru-RU" sz="2000" b="1" i="1" dirty="0" smtClean="0"/>
              <a:t>запно</a:t>
            </a:r>
            <a:r>
              <a:rPr lang="ru-RU" sz="2000" dirty="0" smtClean="0"/>
              <a:t> – образовано от </a:t>
            </a:r>
            <a:r>
              <a:rPr lang="ru-RU" sz="2000" dirty="0" err="1" smtClean="0"/>
              <a:t>старосл</a:t>
            </a:r>
            <a:r>
              <a:rPr lang="ru-RU" sz="2000" dirty="0" smtClean="0"/>
              <a:t>. слова </a:t>
            </a:r>
            <a:r>
              <a:rPr lang="ru-RU" sz="2000" i="1" dirty="0" err="1" smtClean="0"/>
              <a:t>запа</a:t>
            </a:r>
            <a:r>
              <a:rPr lang="ru-RU" sz="2000" dirty="0" smtClean="0"/>
              <a:t> - ’ожидание’ (</a:t>
            </a:r>
            <a:r>
              <a:rPr lang="ru-RU" sz="2000" i="1" dirty="0" smtClean="0"/>
              <a:t>в</a:t>
            </a:r>
            <a:r>
              <a:rPr lang="ru-RU" sz="2000" dirty="0" smtClean="0"/>
              <a:t> и </a:t>
            </a:r>
            <a:r>
              <a:rPr lang="ru-RU" sz="2000" i="1" dirty="0" smtClean="0"/>
              <a:t>не</a:t>
            </a:r>
            <a:r>
              <a:rPr lang="ru-RU" sz="2000" dirty="0" smtClean="0"/>
              <a:t> – приставки).</a:t>
            </a:r>
          </a:p>
          <a:p>
            <a:pPr lvl="0"/>
            <a:r>
              <a:rPr lang="ru-RU" sz="2000" b="1" i="1" dirty="0" smtClean="0"/>
              <a:t>в</a:t>
            </a:r>
            <a:r>
              <a:rPr lang="ru-RU" sz="2000" b="1" i="1" u="sng" dirty="0" smtClean="0"/>
              <a:t>о</a:t>
            </a:r>
            <a:r>
              <a:rPr lang="ru-RU" sz="2000" b="1" i="1" dirty="0" smtClean="0"/>
              <a:t>робей</a:t>
            </a:r>
            <a:r>
              <a:rPr lang="ru-RU" sz="2000" dirty="0" smtClean="0"/>
              <a:t> – исконно русское слово, образовано от звукоподражания </a:t>
            </a:r>
            <a:r>
              <a:rPr lang="ru-RU" sz="2000" i="1" dirty="0" smtClean="0"/>
              <a:t>вор</a:t>
            </a:r>
            <a:r>
              <a:rPr lang="ru-RU" sz="2000" dirty="0" smtClean="0"/>
              <a:t>-</a:t>
            </a:r>
            <a:r>
              <a:rPr lang="ru-RU" sz="2000" i="1" dirty="0" smtClean="0"/>
              <a:t>вор </a:t>
            </a:r>
            <a:r>
              <a:rPr lang="ru-RU" sz="2000" dirty="0" smtClean="0"/>
              <a:t>(по чириканью). Тот же корень – в слове </a:t>
            </a:r>
            <a:r>
              <a:rPr lang="ru-RU" sz="2000" i="1" dirty="0" smtClean="0"/>
              <a:t>воркование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b="1" i="1" dirty="0" smtClean="0"/>
              <a:t>в</a:t>
            </a:r>
            <a:r>
              <a:rPr lang="ru-RU" sz="2000" b="1" i="1" u="sng" dirty="0" smtClean="0"/>
              <a:t>о</a:t>
            </a:r>
            <a:r>
              <a:rPr lang="ru-RU" sz="2000" b="1" i="1" dirty="0" smtClean="0"/>
              <a:t>скресенье</a:t>
            </a:r>
            <a:r>
              <a:rPr lang="ru-RU" sz="2000" dirty="0" smtClean="0"/>
              <a:t> – восходит к </a:t>
            </a:r>
            <a:r>
              <a:rPr lang="ru-RU" sz="2000" dirty="0" err="1" smtClean="0"/>
              <a:t>старосл</a:t>
            </a:r>
            <a:r>
              <a:rPr lang="ru-RU" sz="2000" dirty="0" smtClean="0"/>
              <a:t>. слову </a:t>
            </a:r>
            <a:r>
              <a:rPr lang="ru-RU" sz="2000" i="1" dirty="0" err="1" smtClean="0"/>
              <a:t>крес</a:t>
            </a:r>
            <a:r>
              <a:rPr lang="ru-RU" sz="2000" dirty="0" smtClean="0"/>
              <a:t> - </a:t>
            </a:r>
            <a:r>
              <a:rPr lang="ru-RU" sz="2000" i="1" dirty="0" smtClean="0"/>
              <a:t>’здоровье</a:t>
            </a:r>
            <a:r>
              <a:rPr lang="ru-RU" sz="2000" dirty="0" smtClean="0"/>
              <a:t>, </a:t>
            </a:r>
            <a:r>
              <a:rPr lang="ru-RU" sz="2000" i="1" dirty="0" smtClean="0"/>
              <a:t>оживление’</a:t>
            </a:r>
            <a:r>
              <a:rPr lang="ru-RU" sz="2000" dirty="0" smtClean="0"/>
              <a:t> (</a:t>
            </a:r>
            <a:r>
              <a:rPr lang="ru-RU" sz="2000" i="1" dirty="0" err="1" smtClean="0"/>
              <a:t>вос</a:t>
            </a:r>
            <a:r>
              <a:rPr lang="ru-RU" sz="2000" i="1" dirty="0" smtClean="0"/>
              <a:t>-</a:t>
            </a:r>
            <a:r>
              <a:rPr lang="ru-RU" sz="2000" dirty="0" smtClean="0"/>
              <a:t> - приставка).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У девчонки чужой парчовый башмачок — нехорошо. </a:t>
            </a:r>
          </a:p>
          <a:p>
            <a:pPr lvl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Бережёт перчёную тушёнку на ночёвку</a:t>
            </a:r>
            <a:r>
              <a:rPr lang="ru-RU" sz="3600" b="1" dirty="0" smtClean="0">
                <a:solidFill>
                  <a:srgbClr val="7030A0"/>
                </a:solidFill>
              </a:rPr>
              <a:t> — </a:t>
            </a:r>
          </a:p>
          <a:p>
            <a:pPr lvl="0" algn="ctr">
              <a:buNone/>
            </a:pPr>
            <a:r>
              <a:rPr lang="ru-RU" sz="3600" dirty="0" err="1" smtClean="0">
                <a:solidFill>
                  <a:srgbClr val="7030A0"/>
                </a:solidFill>
              </a:rPr>
              <a:t>мнемофразы</a:t>
            </a:r>
            <a:r>
              <a:rPr lang="ru-RU" sz="3600" dirty="0" smtClean="0">
                <a:solidFill>
                  <a:srgbClr val="7030A0"/>
                </a:solidFill>
              </a:rPr>
              <a:t> для облегчения запоминания, в каких случаях под ударением </a:t>
            </a:r>
            <a:r>
              <a:rPr lang="ru-RU" sz="3600" u="sng" dirty="0" smtClean="0">
                <a:solidFill>
                  <a:srgbClr val="7030A0"/>
                </a:solidFill>
              </a:rPr>
              <a:t>после шипящих пишется О и 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/>
            <a:r>
              <a:rPr lang="ru-RU" sz="1800" b="1" i="1" u="sng" dirty="0" smtClean="0"/>
              <a:t>в</a:t>
            </a:r>
            <a:r>
              <a:rPr lang="ru-RU" sz="1800" b="1" i="1" dirty="0" smtClean="0"/>
              <a:t>с</a:t>
            </a:r>
            <a:r>
              <a:rPr lang="ru-RU" sz="1800" b="1" i="1" u="sng" dirty="0" smtClean="0"/>
              <a:t>е</a:t>
            </a:r>
            <a:r>
              <a:rPr lang="ru-RU" sz="1800" b="1" i="1" dirty="0" smtClean="0"/>
              <a:t>гда</a:t>
            </a:r>
            <a:r>
              <a:rPr lang="ru-RU" sz="1800" dirty="0" smtClean="0"/>
              <a:t> – общеславянского происхождения, образовано от слова </a:t>
            </a:r>
            <a:r>
              <a:rPr lang="ru-RU" sz="1800" i="1" dirty="0" smtClean="0"/>
              <a:t>все</a:t>
            </a:r>
            <a:r>
              <a:rPr lang="ru-RU" sz="1800" dirty="0" smtClean="0"/>
              <a:t> с помощью суффикса –</a:t>
            </a:r>
            <a:r>
              <a:rPr lang="ru-RU" sz="1800" i="1" dirty="0" err="1" smtClean="0"/>
              <a:t>гда</a:t>
            </a:r>
            <a:r>
              <a:rPr lang="ru-RU" sz="1800" dirty="0" smtClean="0"/>
              <a:t> (ср. </a:t>
            </a:r>
            <a:r>
              <a:rPr lang="ru-RU" sz="1800" i="1" dirty="0" smtClean="0"/>
              <a:t>тогда</a:t>
            </a:r>
            <a:r>
              <a:rPr lang="ru-RU" sz="1800" dirty="0" smtClean="0"/>
              <a:t>, </a:t>
            </a:r>
            <a:r>
              <a:rPr lang="ru-RU" sz="1800" i="1" dirty="0" smtClean="0"/>
              <a:t>когда</a:t>
            </a:r>
            <a:r>
              <a:rPr lang="ru-RU" sz="1800" dirty="0" smtClean="0"/>
              <a:t>) (проверочное слово - </a:t>
            </a:r>
            <a:r>
              <a:rPr lang="ru-RU" sz="1800" i="1" dirty="0" smtClean="0"/>
              <a:t>весь).</a:t>
            </a:r>
            <a:endParaRPr lang="ru-RU" sz="1800" dirty="0" smtClean="0"/>
          </a:p>
          <a:p>
            <a:pPr lvl="0"/>
            <a:r>
              <a:rPr lang="ru-RU" sz="1800" b="1" i="1" u="sng" dirty="0" smtClean="0"/>
              <a:t>в</a:t>
            </a:r>
            <a:r>
              <a:rPr lang="ru-RU" sz="1800" b="1" i="1" dirty="0" smtClean="0"/>
              <a:t>сюду</a:t>
            </a:r>
            <a:r>
              <a:rPr lang="ru-RU" sz="1800" dirty="0" smtClean="0"/>
              <a:t>, </a:t>
            </a:r>
            <a:r>
              <a:rPr lang="ru-RU" sz="1800" b="1" i="1" u="sng" dirty="0" smtClean="0"/>
              <a:t>в</a:t>
            </a:r>
            <a:r>
              <a:rPr lang="ru-RU" sz="1800" b="1" i="1" dirty="0" smtClean="0"/>
              <a:t>сякий</a:t>
            </a:r>
            <a:r>
              <a:rPr lang="ru-RU" sz="1800" dirty="0" smtClean="0"/>
              <a:t> - </a:t>
            </a:r>
            <a:r>
              <a:rPr lang="ru-RU" sz="1800" dirty="0" err="1" smtClean="0"/>
              <a:t>общеслав</a:t>
            </a:r>
            <a:r>
              <a:rPr lang="ru-RU" sz="1800" dirty="0" smtClean="0"/>
              <a:t>. происхождения, образовано от слова </a:t>
            </a:r>
            <a:r>
              <a:rPr lang="ru-RU" sz="1800" i="1" dirty="0" smtClean="0"/>
              <a:t>весь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b="1" i="1" u="sng" dirty="0" smtClean="0"/>
              <a:t>в</a:t>
            </a:r>
            <a:r>
              <a:rPr lang="ru-RU" sz="1800" b="1" i="1" dirty="0" smtClean="0"/>
              <a:t>ч</a:t>
            </a:r>
            <a:r>
              <a:rPr lang="ru-RU" sz="1800" b="1" i="1" u="sng" dirty="0" smtClean="0"/>
              <a:t>е</a:t>
            </a:r>
            <a:r>
              <a:rPr lang="ru-RU" sz="1800" b="1" i="1" dirty="0" smtClean="0"/>
              <a:t>ра</a:t>
            </a:r>
            <a:r>
              <a:rPr lang="ru-RU" sz="1800" dirty="0" smtClean="0"/>
              <a:t> – </a:t>
            </a:r>
            <a:r>
              <a:rPr lang="ru-RU" sz="1800" dirty="0" err="1" smtClean="0"/>
              <a:t>общеслав</a:t>
            </a:r>
            <a:r>
              <a:rPr lang="ru-RU" sz="1800" dirty="0" smtClean="0"/>
              <a:t>., по происхождению является падежной формой существительного </a:t>
            </a:r>
            <a:r>
              <a:rPr lang="ru-RU" sz="1800" i="1" dirty="0" smtClean="0"/>
              <a:t>вечер</a:t>
            </a:r>
            <a:r>
              <a:rPr lang="ru-RU" sz="1800" dirty="0" smtClean="0"/>
              <a:t>, означало ’прежде, чем прошедший вечер наступил, то есть накануне сегодняшнего дня’ (проверочное слово – </a:t>
            </a:r>
            <a:r>
              <a:rPr lang="ru-RU" sz="1800" i="1" dirty="0" smtClean="0"/>
              <a:t>вечерний)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b="1" i="1" dirty="0" smtClean="0"/>
              <a:t>г</a:t>
            </a:r>
            <a:r>
              <a:rPr lang="ru-RU" sz="1800" b="1" i="1" u="sng" dirty="0" smtClean="0"/>
              <a:t>о</a:t>
            </a:r>
            <a:r>
              <a:rPr lang="ru-RU" sz="1800" b="1" i="1" dirty="0" smtClean="0"/>
              <a:t>лубой</a:t>
            </a:r>
            <a:r>
              <a:rPr lang="ru-RU" sz="1800" dirty="0" smtClean="0"/>
              <a:t> – </a:t>
            </a:r>
            <a:r>
              <a:rPr lang="ru-RU" sz="1800" dirty="0" err="1" smtClean="0"/>
              <a:t>восточнослав</a:t>
            </a:r>
            <a:r>
              <a:rPr lang="ru-RU" sz="1800" dirty="0" smtClean="0"/>
              <a:t>., название цвету дано по цвету оперения шейки </a:t>
            </a:r>
            <a:r>
              <a:rPr lang="ru-RU" sz="1800" i="1" dirty="0" smtClean="0"/>
              <a:t>голубя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b="1" i="1" dirty="0" smtClean="0"/>
              <a:t>гор</a:t>
            </a:r>
            <a:r>
              <a:rPr lang="ru-RU" sz="1800" b="1" i="1" u="sng" dirty="0" smtClean="0"/>
              <a:t>о</a:t>
            </a:r>
            <a:r>
              <a:rPr lang="ru-RU" sz="1800" b="1" i="1" dirty="0" smtClean="0"/>
              <a:t>д</a:t>
            </a:r>
            <a:r>
              <a:rPr lang="ru-RU" sz="1800" dirty="0" smtClean="0"/>
              <a:t> – общеславянское </a:t>
            </a:r>
            <a:r>
              <a:rPr lang="ru-RU" sz="1800" i="1" dirty="0" smtClean="0"/>
              <a:t>горд</a:t>
            </a:r>
            <a:r>
              <a:rPr lang="ru-RU" sz="1800" dirty="0" smtClean="0"/>
              <a:t> – ’ограда, забор’. Слово </a:t>
            </a:r>
            <a:r>
              <a:rPr lang="ru-RU" sz="1800" i="1" dirty="0" smtClean="0"/>
              <a:t>город</a:t>
            </a:r>
            <a:r>
              <a:rPr lang="ru-RU" sz="1800" dirty="0" smtClean="0"/>
              <a:t> в старину означало ’огражденное место’. От того же корня – слова </a:t>
            </a:r>
            <a:r>
              <a:rPr lang="ru-RU" sz="1800" i="1" dirty="0" smtClean="0"/>
              <a:t>огород</a:t>
            </a:r>
            <a:r>
              <a:rPr lang="ru-RU" sz="1800" dirty="0" smtClean="0"/>
              <a:t>, </a:t>
            </a:r>
            <a:r>
              <a:rPr lang="ru-RU" sz="1800" i="1" dirty="0" smtClean="0"/>
              <a:t>городить</a:t>
            </a:r>
            <a:r>
              <a:rPr lang="ru-RU" sz="1800" dirty="0" smtClean="0"/>
              <a:t>, </a:t>
            </a:r>
            <a:r>
              <a:rPr lang="ru-RU" sz="1800" i="1" dirty="0" smtClean="0"/>
              <a:t>жердь</a:t>
            </a:r>
            <a:r>
              <a:rPr lang="ru-RU" sz="1800" dirty="0" smtClean="0"/>
              <a:t> (с чередованиями </a:t>
            </a:r>
            <a:r>
              <a:rPr lang="ru-RU" sz="1800" i="1" dirty="0" smtClean="0"/>
              <a:t>г</a:t>
            </a:r>
            <a:r>
              <a:rPr lang="ru-RU" sz="1800" dirty="0" smtClean="0"/>
              <a:t>//</a:t>
            </a:r>
            <a:r>
              <a:rPr lang="ru-RU" sz="1800" i="1" dirty="0" smtClean="0"/>
              <a:t>ж,</a:t>
            </a:r>
            <a:r>
              <a:rPr lang="ru-RU" sz="1800" dirty="0" smtClean="0"/>
              <a:t> о//</a:t>
            </a:r>
            <a:r>
              <a:rPr lang="ru-RU" sz="1800" i="1" dirty="0" smtClean="0"/>
              <a:t>/е) </a:t>
            </a:r>
            <a:r>
              <a:rPr lang="ru-RU" sz="1800" dirty="0" smtClean="0"/>
              <a:t>(проверочные слова - </a:t>
            </a:r>
            <a:r>
              <a:rPr lang="ru-RU" sz="1800" i="1" dirty="0" smtClean="0"/>
              <a:t>городишь, изгородка).</a:t>
            </a:r>
            <a:endParaRPr lang="ru-RU" sz="1800" dirty="0" smtClean="0"/>
          </a:p>
          <a:p>
            <a:pPr lvl="0"/>
            <a:r>
              <a:rPr lang="ru-RU" sz="1800" b="1" i="1" dirty="0" smtClean="0"/>
              <a:t>г</a:t>
            </a:r>
            <a:r>
              <a:rPr lang="ru-RU" sz="1800" b="1" i="1" u="sng" dirty="0" smtClean="0"/>
              <a:t>о</a:t>
            </a:r>
            <a:r>
              <a:rPr lang="ru-RU" sz="1800" b="1" i="1" dirty="0" smtClean="0"/>
              <a:t>сп</a:t>
            </a:r>
            <a:r>
              <a:rPr lang="ru-RU" sz="1800" b="1" i="1" u="sng" dirty="0" smtClean="0"/>
              <a:t>о</a:t>
            </a:r>
            <a:r>
              <a:rPr lang="ru-RU" sz="1800" b="1" i="1" dirty="0" smtClean="0"/>
              <a:t>дин</a:t>
            </a:r>
            <a:r>
              <a:rPr lang="ru-RU" sz="1800" dirty="0" smtClean="0"/>
              <a:t> - </a:t>
            </a:r>
            <a:r>
              <a:rPr lang="ru-RU" sz="1800" i="1" dirty="0" err="1" smtClean="0"/>
              <a:t>общеславянск</a:t>
            </a:r>
            <a:r>
              <a:rPr lang="ru-RU" sz="1800" i="1" dirty="0" smtClean="0"/>
              <a:t>.</a:t>
            </a:r>
            <a:r>
              <a:rPr lang="ru-RU" sz="1800" dirty="0" smtClean="0"/>
              <a:t>, восходит к слову </a:t>
            </a:r>
            <a:r>
              <a:rPr lang="ru-RU" sz="1800" i="1" dirty="0" smtClean="0"/>
              <a:t>господь</a:t>
            </a:r>
            <a:r>
              <a:rPr lang="ru-RU" sz="1800" dirty="0" smtClean="0"/>
              <a:t> - ’хозяин, господин’, а слово </a:t>
            </a:r>
            <a:r>
              <a:rPr lang="ru-RU" sz="1800" i="1" dirty="0" smtClean="0"/>
              <a:t>господь</a:t>
            </a:r>
            <a:r>
              <a:rPr lang="ru-RU" sz="1800" dirty="0" smtClean="0"/>
              <a:t> – было сложным словом, имело два корня: </a:t>
            </a:r>
            <a:r>
              <a:rPr lang="ru-RU" sz="1800" i="1" dirty="0" smtClean="0"/>
              <a:t>гость</a:t>
            </a:r>
            <a:r>
              <a:rPr lang="ru-RU" sz="1800" dirty="0" smtClean="0"/>
              <a:t> – ’приезжий купец’ и </a:t>
            </a:r>
            <a:r>
              <a:rPr lang="ru-RU" sz="1800" i="1" dirty="0" err="1" smtClean="0"/>
              <a:t>подь</a:t>
            </a:r>
            <a:r>
              <a:rPr lang="ru-RU" sz="1800" dirty="0" smtClean="0"/>
              <a:t> – ’хозяин, господин’.</a:t>
            </a:r>
          </a:p>
          <a:p>
            <a:pPr lvl="0"/>
            <a:r>
              <a:rPr lang="ru-RU" sz="1800" b="1" i="1" dirty="0" smtClean="0"/>
              <a:t>г</a:t>
            </a:r>
            <a:r>
              <a:rPr lang="ru-RU" sz="1800" b="1" i="1" u="sng" dirty="0" smtClean="0"/>
              <a:t>о</a:t>
            </a:r>
            <a:r>
              <a:rPr lang="ru-RU" sz="1800" b="1" i="1" dirty="0" smtClean="0"/>
              <a:t>сударство</a:t>
            </a:r>
            <a:r>
              <a:rPr lang="ru-RU" sz="1800" dirty="0" smtClean="0"/>
              <a:t> – </a:t>
            </a:r>
            <a:r>
              <a:rPr lang="ru-RU" sz="1800" dirty="0" err="1" smtClean="0"/>
              <a:t>общеславянск</a:t>
            </a:r>
            <a:r>
              <a:rPr lang="ru-RU" sz="1800" dirty="0" smtClean="0"/>
              <a:t>., по происхождению связано со словами </a:t>
            </a:r>
            <a:r>
              <a:rPr lang="ru-RU" sz="1800" i="1" dirty="0" smtClean="0"/>
              <a:t>государь</a:t>
            </a:r>
            <a:r>
              <a:rPr lang="ru-RU" sz="1800" dirty="0" smtClean="0"/>
              <a:t>, </a:t>
            </a:r>
            <a:r>
              <a:rPr lang="ru-RU" sz="1800" i="1" dirty="0" smtClean="0"/>
              <a:t>господарь</a:t>
            </a:r>
            <a:r>
              <a:rPr lang="ru-RU" sz="1800" dirty="0" smtClean="0"/>
              <a:t>, </a:t>
            </a:r>
            <a:r>
              <a:rPr lang="ru-RU" sz="1800" i="1" dirty="0" smtClean="0"/>
              <a:t>господин</a:t>
            </a:r>
            <a:r>
              <a:rPr lang="ru-RU" sz="1800" dirty="0" smtClean="0"/>
              <a:t>, которые восходят к корню </a:t>
            </a:r>
            <a:r>
              <a:rPr lang="ru-RU" sz="1800" i="1" dirty="0" smtClean="0"/>
              <a:t>гость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b="1" i="1" dirty="0" smtClean="0"/>
              <a:t>дв</a:t>
            </a:r>
            <a:r>
              <a:rPr lang="ru-RU" sz="1800" b="1" i="1" u="sng" dirty="0" smtClean="0"/>
              <a:t>о</a:t>
            </a:r>
            <a:r>
              <a:rPr lang="ru-RU" sz="1800" b="1" i="1" dirty="0" smtClean="0"/>
              <a:t>рец</a:t>
            </a:r>
            <a:r>
              <a:rPr lang="ru-RU" sz="1800" dirty="0" smtClean="0"/>
              <a:t> – </a:t>
            </a:r>
            <a:r>
              <a:rPr lang="ru-RU" sz="1800" dirty="0" err="1" smtClean="0"/>
              <a:t>общеславянск</a:t>
            </a:r>
            <a:r>
              <a:rPr lang="ru-RU" sz="1800" dirty="0" smtClean="0"/>
              <a:t>., образовано от слова </a:t>
            </a:r>
            <a:r>
              <a:rPr lang="ru-RU" sz="1800" i="1" dirty="0" smtClean="0"/>
              <a:t>двор</a:t>
            </a:r>
            <a:r>
              <a:rPr lang="ru-RU" sz="1800" dirty="0" smtClean="0"/>
              <a:t> - ’дом’ – с помощью </a:t>
            </a:r>
            <a:r>
              <a:rPr lang="ru-RU" sz="1800" dirty="0" err="1" smtClean="0"/>
              <a:t>уменьшит.-ласкат</a:t>
            </a:r>
            <a:r>
              <a:rPr lang="ru-RU" sz="1800" dirty="0" smtClean="0"/>
              <a:t>. суффикса –</a:t>
            </a:r>
            <a:r>
              <a:rPr lang="ru-RU" sz="1800" i="1" dirty="0" err="1" smtClean="0"/>
              <a:t>ец</a:t>
            </a:r>
            <a:r>
              <a:rPr lang="ru-RU" sz="1800" dirty="0" smtClean="0"/>
              <a:t> (т.е. </a:t>
            </a:r>
            <a:r>
              <a:rPr lang="ru-RU" sz="1800" i="1" dirty="0" smtClean="0"/>
              <a:t>дворец</a:t>
            </a:r>
            <a:r>
              <a:rPr lang="ru-RU" sz="1800" dirty="0" smtClean="0"/>
              <a:t> – это ’красивый дом, дом, который нравится’).</a:t>
            </a:r>
          </a:p>
          <a:p>
            <a:pPr lvl="0"/>
            <a:r>
              <a:rPr lang="ru-RU" sz="1800" b="1" i="1" dirty="0" smtClean="0"/>
              <a:t>д</a:t>
            </a:r>
            <a:r>
              <a:rPr lang="ru-RU" sz="1800" b="1" i="1" u="sng" dirty="0" smtClean="0"/>
              <a:t>е</a:t>
            </a:r>
            <a:r>
              <a:rPr lang="ru-RU" sz="1800" b="1" i="1" dirty="0" smtClean="0"/>
              <a:t>ревня – </a:t>
            </a:r>
            <a:r>
              <a:rPr lang="ru-RU" sz="1800" dirty="0" smtClean="0"/>
              <a:t>собственно русск., образовано от слова </a:t>
            </a:r>
            <a:r>
              <a:rPr lang="ru-RU" sz="1800" i="1" dirty="0" smtClean="0"/>
              <a:t>дерево,</a:t>
            </a:r>
            <a:r>
              <a:rPr lang="ru-RU" sz="1800" dirty="0" smtClean="0"/>
              <a:t> а </a:t>
            </a:r>
            <a:r>
              <a:rPr lang="ru-RU" sz="1800" i="1" dirty="0" smtClean="0"/>
              <a:t>дерево</a:t>
            </a:r>
            <a:r>
              <a:rPr lang="ru-RU" sz="1800" dirty="0" smtClean="0"/>
              <a:t> – от глагола </a:t>
            </a:r>
            <a:r>
              <a:rPr lang="ru-RU" sz="1800" i="1" dirty="0" smtClean="0"/>
              <a:t>драть</a:t>
            </a:r>
            <a:r>
              <a:rPr lang="ru-RU" sz="1800" dirty="0" smtClean="0"/>
              <a:t>, </a:t>
            </a:r>
            <a:r>
              <a:rPr lang="ru-RU" sz="1800" i="1" dirty="0" smtClean="0"/>
              <a:t>деру</a:t>
            </a:r>
            <a:r>
              <a:rPr lang="ru-RU" sz="1800" dirty="0" smtClean="0"/>
              <a:t> – это ’то, что выдирают, чтобы освободить землю для пашни, строительства’.</a:t>
            </a:r>
          </a:p>
          <a:p>
            <a:pPr lvl="0"/>
            <a:r>
              <a:rPr lang="ru-RU" sz="1800" b="1" i="1" dirty="0" smtClean="0"/>
              <a:t>д</a:t>
            </a:r>
            <a:r>
              <a:rPr lang="ru-RU" sz="1800" b="1" i="1" u="sng" dirty="0" smtClean="0"/>
              <a:t>е</a:t>
            </a:r>
            <a:r>
              <a:rPr lang="ru-RU" sz="1800" b="1" i="1" dirty="0" smtClean="0"/>
              <a:t>ржава</a:t>
            </a:r>
            <a:r>
              <a:rPr lang="ru-RU" sz="1800" dirty="0" smtClean="0"/>
              <a:t> – ’то, что властитель держит под своей властью’. Недаром </a:t>
            </a:r>
            <a:r>
              <a:rPr lang="ru-RU" sz="1800" i="1" dirty="0" smtClean="0"/>
              <a:t>державой</a:t>
            </a:r>
            <a:r>
              <a:rPr lang="ru-RU" sz="1800" dirty="0" smtClean="0"/>
              <a:t> именовался символ царской власти – золотой шар, который царь на торжественных церемониях держал в руке.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0"/>
            <a:ext cx="9572660" cy="6858000"/>
          </a:xfrm>
        </p:spPr>
        <p:txBody>
          <a:bodyPr>
            <a:noAutofit/>
          </a:bodyPr>
          <a:lstStyle/>
          <a:p>
            <a:pPr lvl="0"/>
            <a:r>
              <a:rPr lang="ru-RU" sz="1600" b="1" i="1" dirty="0" smtClean="0"/>
              <a:t>до</a:t>
            </a:r>
            <a:r>
              <a:rPr lang="ru-RU" sz="1600" b="1" u="sng" dirty="0" smtClean="0"/>
              <a:t> </a:t>
            </a:r>
            <a:r>
              <a:rPr lang="ru-RU" sz="1600" b="1" i="1" dirty="0" smtClean="0"/>
              <a:t>св</a:t>
            </a:r>
            <a:r>
              <a:rPr lang="ru-RU" sz="1600" b="1" i="1" u="sng" dirty="0" smtClean="0"/>
              <a:t>и</a:t>
            </a:r>
            <a:r>
              <a:rPr lang="ru-RU" sz="1600" b="1" i="1" dirty="0" smtClean="0"/>
              <a:t>дания</a:t>
            </a:r>
            <a:r>
              <a:rPr lang="ru-RU" sz="1600" dirty="0" smtClean="0"/>
              <a:t> - образовано на базе сочетания предлога </a:t>
            </a:r>
            <a:r>
              <a:rPr lang="ru-RU" sz="1600" i="1" dirty="0" smtClean="0"/>
              <a:t>до</a:t>
            </a:r>
            <a:r>
              <a:rPr lang="ru-RU" sz="1600" dirty="0" smtClean="0"/>
              <a:t> и существительного </a:t>
            </a:r>
            <a:r>
              <a:rPr lang="ru-RU" sz="1600" i="1" dirty="0" smtClean="0"/>
              <a:t>свидание</a:t>
            </a:r>
            <a:r>
              <a:rPr lang="ru-RU" sz="1600" dirty="0" smtClean="0"/>
              <a:t> (проверочное слово - </a:t>
            </a:r>
            <a:r>
              <a:rPr lang="ru-RU" sz="1600" i="1" dirty="0" smtClean="0"/>
              <a:t>свидимся</a:t>
            </a:r>
            <a:r>
              <a:rPr lang="ru-RU" sz="1600" dirty="0" smtClean="0"/>
              <a:t>).</a:t>
            </a:r>
          </a:p>
          <a:p>
            <a:pPr lvl="0"/>
            <a:r>
              <a:rPr lang="ru-RU" sz="1600" b="1" i="1" dirty="0" smtClean="0"/>
              <a:t>д</a:t>
            </a:r>
            <a:r>
              <a:rPr lang="ru-RU" sz="1600" b="1" i="1" u="sng" dirty="0" smtClean="0"/>
              <a:t>о</a:t>
            </a:r>
            <a:r>
              <a:rPr lang="ru-RU" sz="1600" b="1" i="1" dirty="0" smtClean="0"/>
              <a:t>клад</a:t>
            </a:r>
            <a:r>
              <a:rPr lang="ru-RU" sz="1600" dirty="0" smtClean="0"/>
              <a:t> – собственно русск., по происхождению связано со словом </a:t>
            </a:r>
            <a:r>
              <a:rPr lang="ru-RU" sz="1600" i="1" dirty="0" smtClean="0"/>
              <a:t>класть</a:t>
            </a:r>
            <a:r>
              <a:rPr lang="ru-RU" sz="1600" dirty="0" smtClean="0"/>
              <a:t> (</a:t>
            </a:r>
            <a:r>
              <a:rPr lang="ru-RU" sz="1600" i="1" dirty="0" smtClean="0"/>
              <a:t>до</a:t>
            </a:r>
            <a:r>
              <a:rPr lang="ru-RU" sz="1600" dirty="0" smtClean="0"/>
              <a:t> – приставка). </a:t>
            </a:r>
          </a:p>
          <a:p>
            <a:pPr lvl="0"/>
            <a:r>
              <a:rPr lang="ru-RU" sz="1600" b="1" i="1" u="sng" dirty="0" smtClean="0"/>
              <a:t>е</a:t>
            </a:r>
            <a:r>
              <a:rPr lang="ru-RU" sz="1600" b="1" i="1" dirty="0" smtClean="0"/>
              <a:t>стеств</a:t>
            </a:r>
            <a:r>
              <a:rPr lang="ru-RU" sz="1600" b="1" i="1" u="sng" dirty="0" smtClean="0"/>
              <a:t>е</a:t>
            </a:r>
            <a:r>
              <a:rPr lang="ru-RU" sz="1600" b="1" i="1" dirty="0" smtClean="0"/>
              <a:t>нно</a:t>
            </a:r>
            <a:r>
              <a:rPr lang="ru-RU" sz="1600" dirty="0" smtClean="0"/>
              <a:t> – образовано от </a:t>
            </a:r>
            <a:r>
              <a:rPr lang="ru-RU" sz="1600" dirty="0" err="1" smtClean="0"/>
              <a:t>старослав</a:t>
            </a:r>
            <a:r>
              <a:rPr lang="ru-RU" sz="1600" dirty="0" smtClean="0"/>
              <a:t>. </a:t>
            </a:r>
            <a:r>
              <a:rPr lang="ru-RU" sz="1600" i="1" dirty="0" smtClean="0"/>
              <a:t>естество</a:t>
            </a:r>
            <a:r>
              <a:rPr lang="ru-RU" sz="1600" dirty="0" smtClean="0"/>
              <a:t> с помощью суффикса </a:t>
            </a:r>
            <a:r>
              <a:rPr lang="ru-RU" sz="1600" i="1" dirty="0" err="1" smtClean="0"/>
              <a:t>енн</a:t>
            </a:r>
            <a:r>
              <a:rPr lang="ru-RU" sz="1600" dirty="0" smtClean="0"/>
              <a:t> (+</a:t>
            </a:r>
            <a:r>
              <a:rPr lang="ru-RU" sz="1600" i="1" dirty="0" smtClean="0"/>
              <a:t>о</a:t>
            </a:r>
            <a:r>
              <a:rPr lang="ru-RU" sz="1600" dirty="0" smtClean="0"/>
              <a:t> – суффикс наречия), которое, в свою очередь, восходит к глаголу </a:t>
            </a:r>
            <a:r>
              <a:rPr lang="ru-RU" sz="1600" i="1" dirty="0" smtClean="0"/>
              <a:t>есть</a:t>
            </a:r>
            <a:r>
              <a:rPr lang="ru-RU" sz="1600" dirty="0" smtClean="0"/>
              <a:t> – ’быть’, ’существовать’.</a:t>
            </a:r>
          </a:p>
          <a:p>
            <a:pPr lvl="0"/>
            <a:r>
              <a:rPr lang="ru-RU" sz="1600" b="1" i="1" dirty="0" smtClean="0"/>
              <a:t>з</a:t>
            </a:r>
            <a:r>
              <a:rPr lang="ru-RU" sz="1600" b="1" i="1" u="sng" dirty="0" smtClean="0"/>
              <a:t>а</a:t>
            </a:r>
            <a:r>
              <a:rPr lang="ru-RU" sz="1600" b="1" i="1" dirty="0" smtClean="0"/>
              <a:t>вод</a:t>
            </a:r>
            <a:r>
              <a:rPr lang="ru-RU" sz="1600" dirty="0" smtClean="0"/>
              <a:t> – исконно русск., образовано от глагола </a:t>
            </a:r>
            <a:r>
              <a:rPr lang="ru-RU" sz="1600" i="1" dirty="0" smtClean="0"/>
              <a:t>завести, заводить</a:t>
            </a:r>
            <a:r>
              <a:rPr lang="ru-RU" sz="1600" dirty="0" smtClean="0"/>
              <a:t>. Так называли те места, где что-нибудь заводят или разводят: лошадей, рыбу. Затем так стали называть и “заведенные” кем-либо предприятия (</a:t>
            </a:r>
            <a:r>
              <a:rPr lang="ru-RU" sz="1600" i="1" dirty="0" smtClean="0"/>
              <a:t>за</a:t>
            </a:r>
            <a:r>
              <a:rPr lang="ru-RU" sz="1600" dirty="0" smtClean="0"/>
              <a:t>- - приставка).</a:t>
            </a:r>
          </a:p>
          <a:p>
            <a:pPr lvl="0"/>
            <a:r>
              <a:rPr lang="ru-RU" sz="1600" b="1" i="1" dirty="0" smtClean="0"/>
              <a:t>з</a:t>
            </a:r>
            <a:r>
              <a:rPr lang="ru-RU" sz="1600" b="1" i="1" u="sng" dirty="0" smtClean="0"/>
              <a:t>а</a:t>
            </a:r>
            <a:r>
              <a:rPr lang="ru-RU" sz="1600" b="1" i="1" dirty="0" smtClean="0"/>
              <a:t>кон</a:t>
            </a:r>
            <a:r>
              <a:rPr lang="ru-RU" sz="1600" dirty="0" smtClean="0"/>
              <a:t> – </a:t>
            </a:r>
            <a:r>
              <a:rPr lang="ru-RU" sz="1600" dirty="0" err="1" smtClean="0"/>
              <a:t>общеслав</a:t>
            </a:r>
            <a:r>
              <a:rPr lang="ru-RU" sz="1600" dirty="0" smtClean="0"/>
              <a:t>., образовано от слова </a:t>
            </a:r>
            <a:r>
              <a:rPr lang="ru-RU" sz="1600" i="1" dirty="0" smtClean="0"/>
              <a:t>кон</a:t>
            </a:r>
            <a:r>
              <a:rPr lang="ru-RU" sz="1600" dirty="0" smtClean="0"/>
              <a:t> - ’начало, конец, граница’, т.е. </a:t>
            </a:r>
            <a:r>
              <a:rPr lang="ru-RU" sz="1600" i="1" dirty="0" smtClean="0"/>
              <a:t>закон</a:t>
            </a:r>
            <a:r>
              <a:rPr lang="ru-RU" sz="1600" dirty="0" smtClean="0"/>
              <a:t> буквально ’то, что было изначально, что определено традицией, что устанавливает определенные рамки – границы’ (</a:t>
            </a:r>
            <a:r>
              <a:rPr lang="ru-RU" sz="1600" i="1" dirty="0" smtClean="0"/>
              <a:t>за</a:t>
            </a:r>
            <a:r>
              <a:rPr lang="ru-RU" sz="1600" dirty="0" smtClean="0"/>
              <a:t>- - приставка).</a:t>
            </a:r>
          </a:p>
          <a:p>
            <a:pPr lvl="0"/>
            <a:r>
              <a:rPr lang="ru-RU" sz="1600" b="1" i="1" dirty="0" smtClean="0"/>
              <a:t>зап</a:t>
            </a:r>
            <a:r>
              <a:rPr lang="ru-RU" sz="1600" b="1" i="1" u="sng" dirty="0" smtClean="0"/>
              <a:t>а</a:t>
            </a:r>
            <a:r>
              <a:rPr lang="ru-RU" sz="1600" b="1" i="1" dirty="0" smtClean="0"/>
              <a:t>д</a:t>
            </a:r>
            <a:r>
              <a:rPr lang="ru-RU" sz="1600" dirty="0" smtClean="0"/>
              <a:t> – </a:t>
            </a:r>
            <a:r>
              <a:rPr lang="ru-RU" sz="1600" dirty="0" err="1" smtClean="0"/>
              <a:t>общеслав</a:t>
            </a:r>
            <a:r>
              <a:rPr lang="ru-RU" sz="1600" dirty="0" smtClean="0"/>
              <a:t>., образовано от слова </a:t>
            </a:r>
            <a:r>
              <a:rPr lang="ru-RU" sz="1600" i="1" dirty="0" smtClean="0"/>
              <a:t>западать</a:t>
            </a:r>
            <a:r>
              <a:rPr lang="ru-RU" sz="1600" dirty="0" smtClean="0"/>
              <a:t> – ’заходить, закатываться, прятаться за чем-нибудь’. Глагол </a:t>
            </a:r>
            <a:r>
              <a:rPr lang="ru-RU" sz="1600" i="1" dirty="0" smtClean="0"/>
              <a:t>западать</a:t>
            </a:r>
            <a:r>
              <a:rPr lang="ru-RU" sz="1600" dirty="0" smtClean="0"/>
              <a:t> – префиксальное производное от </a:t>
            </a:r>
            <a:r>
              <a:rPr lang="ru-RU" sz="1600" i="1" dirty="0" smtClean="0"/>
              <a:t>падать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b="1" i="1" dirty="0" smtClean="0"/>
              <a:t>з</a:t>
            </a:r>
            <a:r>
              <a:rPr lang="ru-RU" sz="1600" b="1" i="1" u="sng" dirty="0" smtClean="0"/>
              <a:t>а</a:t>
            </a:r>
            <a:r>
              <a:rPr lang="ru-RU" sz="1600" b="1" i="1" dirty="0" smtClean="0"/>
              <a:t>п</a:t>
            </a:r>
            <a:r>
              <a:rPr lang="ru-RU" sz="1600" b="1" i="1" u="sng" dirty="0" smtClean="0"/>
              <a:t>а</a:t>
            </a:r>
            <a:r>
              <a:rPr lang="ru-RU" sz="1600" b="1" i="1" dirty="0" smtClean="0"/>
              <a:t>дня</a:t>
            </a:r>
            <a:r>
              <a:rPr lang="ru-RU" sz="1600" dirty="0" smtClean="0"/>
              <a:t> – </a:t>
            </a:r>
            <a:r>
              <a:rPr lang="ru-RU" sz="1600" dirty="0" err="1" smtClean="0"/>
              <a:t>восточнослав</a:t>
            </a:r>
            <a:r>
              <a:rPr lang="ru-RU" sz="1600" dirty="0" smtClean="0"/>
              <a:t>., первоначальное значение – ’засада’, образовано от глагола </a:t>
            </a:r>
            <a:r>
              <a:rPr lang="ru-RU" sz="1600" i="1" dirty="0" err="1" smtClean="0"/>
              <a:t>западати</a:t>
            </a:r>
            <a:r>
              <a:rPr lang="ru-RU" sz="1600" dirty="0" smtClean="0"/>
              <a:t> – ’прятаться за чем-либо, скрываться’ – префиксальному образованию от глагола </a:t>
            </a:r>
            <a:r>
              <a:rPr lang="ru-RU" sz="1600" i="1" dirty="0" smtClean="0"/>
              <a:t>падать</a:t>
            </a:r>
            <a:r>
              <a:rPr lang="ru-RU" sz="1600" dirty="0" smtClean="0"/>
              <a:t> (</a:t>
            </a:r>
            <a:r>
              <a:rPr lang="ru-RU" sz="1600" i="1" dirty="0" smtClean="0"/>
              <a:t>за</a:t>
            </a:r>
            <a:r>
              <a:rPr lang="ru-RU" sz="1600" dirty="0" smtClean="0"/>
              <a:t> – приставка).</a:t>
            </a:r>
          </a:p>
          <a:p>
            <a:pPr lvl="0"/>
            <a:r>
              <a:rPr lang="ru-RU" sz="1600" b="1" i="1" dirty="0" smtClean="0"/>
              <a:t>з</a:t>
            </a:r>
            <a:r>
              <a:rPr lang="ru-RU" sz="1600" b="1" i="1" u="sng" dirty="0" smtClean="0"/>
              <a:t>а</a:t>
            </a:r>
            <a:r>
              <a:rPr lang="ru-RU" sz="1600" b="1" i="1" dirty="0" smtClean="0"/>
              <a:t>щита</a:t>
            </a:r>
            <a:r>
              <a:rPr lang="ru-RU" sz="1600" dirty="0" smtClean="0"/>
              <a:t> – </a:t>
            </a:r>
            <a:r>
              <a:rPr lang="ru-RU" sz="1600" dirty="0" err="1" smtClean="0"/>
              <a:t>общеслав</a:t>
            </a:r>
            <a:r>
              <a:rPr lang="ru-RU" sz="1600" dirty="0" smtClean="0"/>
              <a:t>., образовано от глагола </a:t>
            </a:r>
            <a:r>
              <a:rPr lang="ru-RU" sz="1600" i="1" dirty="0" err="1" smtClean="0"/>
              <a:t>щитити</a:t>
            </a:r>
            <a:r>
              <a:rPr lang="ru-RU" sz="1600" dirty="0" smtClean="0"/>
              <a:t>, восходящему к слову </a:t>
            </a:r>
            <a:r>
              <a:rPr lang="ru-RU" sz="1600" i="1" dirty="0" smtClean="0"/>
              <a:t>щит;</a:t>
            </a:r>
            <a:r>
              <a:rPr lang="ru-RU" sz="1600" dirty="0" smtClean="0"/>
              <a:t> буквально </a:t>
            </a:r>
            <a:r>
              <a:rPr lang="ru-RU" sz="1600" i="1" dirty="0" smtClean="0"/>
              <a:t>защитить</a:t>
            </a:r>
            <a:r>
              <a:rPr lang="ru-RU" sz="1600" dirty="0" smtClean="0"/>
              <a:t> – ’закрыть щитом’ (</a:t>
            </a:r>
            <a:r>
              <a:rPr lang="ru-RU" sz="1600" i="1" dirty="0" smtClean="0"/>
              <a:t>за-</a:t>
            </a:r>
            <a:r>
              <a:rPr lang="ru-RU" sz="1600" dirty="0" smtClean="0"/>
              <a:t> - приставка).</a:t>
            </a:r>
          </a:p>
          <a:p>
            <a:pPr lvl="0"/>
            <a:r>
              <a:rPr lang="ru-RU" sz="1600" b="1" i="1" u="sng" dirty="0" smtClean="0"/>
              <a:t>з</a:t>
            </a:r>
            <a:r>
              <a:rPr lang="ru-RU" sz="1600" b="1" i="1" dirty="0" smtClean="0"/>
              <a:t>дание</a:t>
            </a:r>
            <a:r>
              <a:rPr lang="ru-RU" sz="1600" dirty="0" smtClean="0"/>
              <a:t> – образовано от </a:t>
            </a:r>
            <a:r>
              <a:rPr lang="ru-RU" sz="1600" dirty="0" err="1" smtClean="0"/>
              <a:t>старослав</a:t>
            </a:r>
            <a:r>
              <a:rPr lang="ru-RU" sz="1600" dirty="0" smtClean="0"/>
              <a:t>. </a:t>
            </a:r>
            <a:r>
              <a:rPr lang="ru-RU" sz="1600" i="1" dirty="0" err="1" smtClean="0"/>
              <a:t>зьдати</a:t>
            </a:r>
            <a:r>
              <a:rPr lang="ru-RU" sz="1600" dirty="0" smtClean="0"/>
              <a:t> , связанного с существительным </a:t>
            </a:r>
            <a:r>
              <a:rPr lang="ru-RU" sz="1600" i="1" dirty="0" err="1" smtClean="0"/>
              <a:t>зьдъ</a:t>
            </a:r>
            <a:r>
              <a:rPr lang="ru-RU" sz="1600" dirty="0" smtClean="0"/>
              <a:t> (</a:t>
            </a:r>
            <a:r>
              <a:rPr lang="ru-RU" sz="1600" i="1" dirty="0" err="1" smtClean="0"/>
              <a:t>зед</a:t>
            </a:r>
            <a:r>
              <a:rPr lang="ru-RU" sz="1600" dirty="0" smtClean="0"/>
              <a:t>, </a:t>
            </a:r>
            <a:r>
              <a:rPr lang="ru-RU" sz="1600" i="1" dirty="0" err="1" smtClean="0"/>
              <a:t>зедо</a:t>
            </a:r>
            <a:r>
              <a:rPr lang="ru-RU" sz="1600" dirty="0" smtClean="0"/>
              <a:t>) – ’глина’. Буквально </a:t>
            </a:r>
            <a:r>
              <a:rPr lang="ru-RU" sz="1600" i="1" dirty="0" smtClean="0"/>
              <a:t>создать</a:t>
            </a:r>
            <a:r>
              <a:rPr lang="ru-RU" sz="1600" dirty="0" smtClean="0"/>
              <a:t> – ’вылепить из глины’, </a:t>
            </a:r>
            <a:r>
              <a:rPr lang="ru-RU" sz="1600" i="1" dirty="0" smtClean="0"/>
              <a:t>здание</a:t>
            </a:r>
            <a:r>
              <a:rPr lang="ru-RU" sz="1600" dirty="0" smtClean="0"/>
              <a:t> – ’то, что вылеплено из глины’. Родственное (и проверочное) слово - </a:t>
            </a:r>
            <a:r>
              <a:rPr lang="ru-RU" sz="1600" i="1" dirty="0" smtClean="0"/>
              <a:t>зодчий.</a:t>
            </a:r>
            <a:endParaRPr lang="ru-RU" sz="1600" dirty="0" smtClean="0"/>
          </a:p>
          <a:p>
            <a:pPr lvl="0"/>
            <a:r>
              <a:rPr lang="ru-RU" sz="1600" b="1" i="1" dirty="0" smtClean="0"/>
              <a:t>з</a:t>
            </a:r>
            <a:r>
              <a:rPr lang="ru-RU" sz="1600" b="1" i="1" u="sng" dirty="0" smtClean="0"/>
              <a:t>е</a:t>
            </a:r>
            <a:r>
              <a:rPr lang="ru-RU" sz="1600" b="1" i="1" dirty="0" smtClean="0"/>
              <a:t>мл</a:t>
            </a:r>
            <a:r>
              <a:rPr lang="ru-RU" sz="1600" b="1" i="1" u="sng" dirty="0" smtClean="0"/>
              <a:t>я</a:t>
            </a:r>
            <a:r>
              <a:rPr lang="ru-RU" sz="1600" b="1" i="1" dirty="0" smtClean="0"/>
              <a:t>ника</a:t>
            </a:r>
            <a:r>
              <a:rPr lang="ru-RU" sz="1600" dirty="0" smtClean="0"/>
              <a:t> – собственно русск. слово, образовано от прилагательного </a:t>
            </a:r>
            <a:r>
              <a:rPr lang="ru-RU" sz="1600" i="1" dirty="0" smtClean="0"/>
              <a:t>земляной</a:t>
            </a:r>
            <a:r>
              <a:rPr lang="ru-RU" sz="1600" dirty="0" smtClean="0"/>
              <a:t>. Буквально </a:t>
            </a:r>
            <a:r>
              <a:rPr lang="ru-RU" sz="1600" i="1" dirty="0" smtClean="0"/>
              <a:t>земляника</a:t>
            </a:r>
            <a:r>
              <a:rPr lang="ru-RU" sz="1600" dirty="0" smtClean="0"/>
              <a:t> – ’земляная ягода’,. которая почти лежит на земле (проверочные слова – </a:t>
            </a:r>
            <a:r>
              <a:rPr lang="ru-RU" sz="1600" i="1" dirty="0" err="1" smtClean="0"/>
              <a:t>зе</a:t>
            </a:r>
            <a:r>
              <a:rPr lang="ru-RU" sz="1600" dirty="0" err="1" smtClean="0"/>
              <a:t>'</a:t>
            </a:r>
            <a:r>
              <a:rPr lang="ru-RU" sz="1600" i="1" dirty="0" err="1" smtClean="0"/>
              <a:t>мли</a:t>
            </a:r>
            <a:r>
              <a:rPr lang="ru-RU" sz="1600" dirty="0" smtClean="0"/>
              <a:t>, </a:t>
            </a:r>
            <a:r>
              <a:rPr lang="ru-RU" sz="1600" i="1" dirty="0" err="1" smtClean="0"/>
              <a:t>земля</a:t>
            </a:r>
            <a:r>
              <a:rPr lang="ru-RU" sz="1600" dirty="0" err="1" smtClean="0"/>
              <a:t>'</a:t>
            </a:r>
            <a:r>
              <a:rPr lang="ru-RU" sz="1600" i="1" dirty="0" err="1" smtClean="0"/>
              <a:t>нка</a:t>
            </a:r>
            <a:r>
              <a:rPr lang="ru-RU" sz="1600" dirty="0" smtClean="0"/>
              <a:t>).</a:t>
            </a:r>
          </a:p>
          <a:p>
            <a:pPr lvl="0"/>
            <a:r>
              <a:rPr lang="ru-RU" sz="1600" b="1" i="1" u="sng" dirty="0" smtClean="0"/>
              <a:t>и</a:t>
            </a:r>
            <a:r>
              <a:rPr lang="ru-RU" sz="1600" b="1" i="1" dirty="0" smtClean="0"/>
              <a:t>зобр</a:t>
            </a:r>
            <a:r>
              <a:rPr lang="ru-RU" sz="1600" b="1" i="1" u="sng" dirty="0" smtClean="0"/>
              <a:t>а</a:t>
            </a:r>
            <a:r>
              <a:rPr lang="ru-RU" sz="1600" b="1" i="1" dirty="0" smtClean="0"/>
              <a:t>зить</a:t>
            </a:r>
            <a:r>
              <a:rPr lang="ru-RU" sz="1600" dirty="0" smtClean="0"/>
              <a:t> – </a:t>
            </a:r>
            <a:r>
              <a:rPr lang="ru-RU" sz="1600" dirty="0" err="1" smtClean="0"/>
              <a:t>старославянск</a:t>
            </a:r>
            <a:r>
              <a:rPr lang="ru-RU" sz="1600" dirty="0" smtClean="0"/>
              <a:t>., образовано от глагола </a:t>
            </a:r>
            <a:r>
              <a:rPr lang="ru-RU" sz="1600" i="1" dirty="0" err="1" smtClean="0"/>
              <a:t>образити</a:t>
            </a:r>
            <a:r>
              <a:rPr lang="ru-RU" sz="1600" dirty="0" smtClean="0"/>
              <a:t> – ’придавать чему-нибудь образ, выделывать’, который восходит к глаголу </a:t>
            </a:r>
            <a:r>
              <a:rPr lang="ru-RU" sz="1600" i="1" dirty="0" smtClean="0"/>
              <a:t>разить</a:t>
            </a:r>
            <a:r>
              <a:rPr lang="ru-RU" sz="1600" dirty="0" smtClean="0"/>
              <a:t> – ’ударять’, восходящему к слову </a:t>
            </a:r>
            <a:r>
              <a:rPr lang="ru-RU" sz="1600" i="1" dirty="0" smtClean="0"/>
              <a:t>раз. </a:t>
            </a:r>
            <a:r>
              <a:rPr lang="ru-RU" sz="1600" dirty="0" smtClean="0"/>
              <a:t>Буквально </a:t>
            </a:r>
            <a:r>
              <a:rPr lang="ru-RU" sz="1600" i="1" dirty="0" smtClean="0"/>
              <a:t>разить</a:t>
            </a:r>
            <a:r>
              <a:rPr lang="ru-RU" sz="1600" dirty="0" smtClean="0"/>
              <a:t> – ’повергать с одного раза’ (</a:t>
            </a:r>
            <a:r>
              <a:rPr lang="ru-RU" sz="1600" i="1" dirty="0" smtClean="0"/>
              <a:t>из</a:t>
            </a:r>
            <a:r>
              <a:rPr lang="ru-RU" sz="1600" dirty="0" smtClean="0"/>
              <a:t>- - приставка)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/>
            <a:r>
              <a:rPr lang="ru-RU" sz="1600" b="1" i="1" dirty="0" smtClean="0"/>
              <a:t>и</a:t>
            </a:r>
            <a:r>
              <a:rPr lang="ru-RU" sz="1600" b="1" i="1" u="sng" dirty="0" smtClean="0"/>
              <a:t>с</a:t>
            </a:r>
            <a:r>
              <a:rPr lang="ru-RU" sz="1600" b="1" i="1" dirty="0" smtClean="0"/>
              <a:t>ку</a:t>
            </a:r>
            <a:r>
              <a:rPr lang="ru-RU" sz="1600" b="1" i="1" u="sng" dirty="0" smtClean="0"/>
              <a:t>сс</a:t>
            </a:r>
            <a:r>
              <a:rPr lang="ru-RU" sz="1600" b="1" i="1" dirty="0" smtClean="0"/>
              <a:t>тво</a:t>
            </a:r>
            <a:r>
              <a:rPr lang="ru-RU" sz="1600" dirty="0" smtClean="0"/>
              <a:t> – </a:t>
            </a:r>
            <a:r>
              <a:rPr lang="ru-RU" sz="1600" dirty="0" err="1" smtClean="0"/>
              <a:t>старослав</a:t>
            </a:r>
            <a:r>
              <a:rPr lang="ru-RU" sz="1600" dirty="0" smtClean="0"/>
              <a:t>., образовано от </a:t>
            </a:r>
            <a:r>
              <a:rPr lang="ru-RU" sz="1600" i="1" dirty="0" err="1" smtClean="0"/>
              <a:t>искусити</a:t>
            </a:r>
            <a:r>
              <a:rPr lang="ru-RU" sz="1600" dirty="0" smtClean="0"/>
              <a:t> – ’испытать’, которое в свою очередь восходит к </a:t>
            </a:r>
            <a:r>
              <a:rPr lang="ru-RU" sz="1600" i="1" dirty="0" err="1" smtClean="0"/>
              <a:t>кусити</a:t>
            </a:r>
            <a:r>
              <a:rPr lang="ru-RU" sz="1600" dirty="0" smtClean="0"/>
              <a:t> – ’испытывать, пробовать’. Получается, что </a:t>
            </a:r>
            <a:r>
              <a:rPr lang="ru-RU" sz="1600" i="1" dirty="0" smtClean="0"/>
              <a:t>искусство</a:t>
            </a:r>
            <a:r>
              <a:rPr lang="ru-RU" sz="1600" dirty="0" smtClean="0"/>
              <a:t> – это ’умение хорошо что-то делать, знать свое дело “назубок”’. Исторический состав слова: </a:t>
            </a:r>
            <a:r>
              <a:rPr lang="ru-RU" sz="1600" i="1" dirty="0" err="1" smtClean="0"/>
              <a:t>ис</a:t>
            </a:r>
            <a:r>
              <a:rPr lang="ru-RU" sz="1600" i="1" dirty="0" smtClean="0"/>
              <a:t>-</a:t>
            </a:r>
            <a:r>
              <a:rPr lang="ru-RU" sz="1600" dirty="0" smtClean="0"/>
              <a:t> приставка, </a:t>
            </a:r>
            <a:r>
              <a:rPr lang="ru-RU" sz="1600" i="1" dirty="0" smtClean="0"/>
              <a:t>кус</a:t>
            </a:r>
            <a:r>
              <a:rPr lang="ru-RU" sz="1600" dirty="0" smtClean="0"/>
              <a:t> – корень (родственные слова </a:t>
            </a:r>
            <a:r>
              <a:rPr lang="ru-RU" sz="1600" i="1" dirty="0" smtClean="0"/>
              <a:t>кусать</a:t>
            </a:r>
            <a:r>
              <a:rPr lang="ru-RU" sz="1600" dirty="0" smtClean="0"/>
              <a:t>, </a:t>
            </a:r>
            <a:r>
              <a:rPr lang="ru-RU" sz="1600" i="1" dirty="0" smtClean="0"/>
              <a:t>кусок</a:t>
            </a:r>
            <a:r>
              <a:rPr lang="ru-RU" sz="1600" dirty="0" smtClean="0"/>
              <a:t>, </a:t>
            </a:r>
            <a:r>
              <a:rPr lang="ru-RU" sz="1600" i="1" dirty="0" smtClean="0"/>
              <a:t>вкус</a:t>
            </a:r>
            <a:r>
              <a:rPr lang="ru-RU" sz="1600" dirty="0" smtClean="0"/>
              <a:t>), </a:t>
            </a:r>
            <a:r>
              <a:rPr lang="ru-RU" sz="1600" i="1" dirty="0" err="1" smtClean="0"/>
              <a:t>ств</a:t>
            </a:r>
            <a:r>
              <a:rPr lang="ru-RU" sz="1600" i="1" dirty="0" smtClean="0"/>
              <a:t>-</a:t>
            </a:r>
            <a:r>
              <a:rPr lang="ru-RU" sz="1600" dirty="0" smtClean="0"/>
              <a:t> – суффикс, -</a:t>
            </a:r>
            <a:r>
              <a:rPr lang="ru-RU" sz="1600" i="1" dirty="0" smtClean="0"/>
              <a:t>о</a:t>
            </a:r>
            <a:r>
              <a:rPr lang="ru-RU" sz="1600" dirty="0" smtClean="0"/>
              <a:t> </a:t>
            </a:r>
            <a:r>
              <a:rPr lang="ru-RU" sz="1600" i="1" dirty="0" smtClean="0"/>
              <a:t>–</a:t>
            </a:r>
            <a:r>
              <a:rPr lang="ru-RU" sz="1600" dirty="0" smtClean="0"/>
              <a:t> флексия.</a:t>
            </a:r>
          </a:p>
          <a:p>
            <a:pPr lvl="0"/>
            <a:r>
              <a:rPr lang="ru-RU" sz="1600" b="1" i="1" dirty="0" smtClean="0"/>
              <a:t>капуста</a:t>
            </a:r>
            <a:r>
              <a:rPr lang="ru-RU" sz="1600" dirty="0" smtClean="0"/>
              <a:t> – восходит к </a:t>
            </a:r>
            <a:r>
              <a:rPr lang="ru-RU" sz="1600" dirty="0" err="1" smtClean="0"/>
              <a:t>латинск</a:t>
            </a:r>
            <a:r>
              <a:rPr lang="ru-RU" sz="1600" dirty="0" smtClean="0"/>
              <a:t>. </a:t>
            </a:r>
            <a:r>
              <a:rPr lang="ru-RU" sz="1600" i="1" dirty="0" err="1" smtClean="0"/>
              <a:t>caput</a:t>
            </a:r>
            <a:r>
              <a:rPr lang="ru-RU" sz="1600" dirty="0" smtClean="0"/>
              <a:t> </a:t>
            </a:r>
            <a:r>
              <a:rPr lang="ru-RU" sz="1600" i="1" dirty="0" smtClean="0"/>
              <a:t>(</a:t>
            </a:r>
            <a:r>
              <a:rPr lang="ru-RU" sz="1600" i="1" dirty="0" err="1" smtClean="0"/>
              <a:t>ка′пут</a:t>
            </a:r>
            <a:r>
              <a:rPr lang="ru-RU" sz="1600" i="1" dirty="0" smtClean="0"/>
              <a:t>)</a:t>
            </a:r>
            <a:r>
              <a:rPr lang="ru-RU" sz="1600" dirty="0" smtClean="0"/>
              <a:t> – ’голова’ – кочан </a:t>
            </a:r>
            <a:r>
              <a:rPr lang="ru-RU" sz="1600" i="1" dirty="0" smtClean="0"/>
              <a:t>капусты</a:t>
            </a:r>
            <a:r>
              <a:rPr lang="ru-RU" sz="1600" dirty="0" smtClean="0"/>
              <a:t> по форме похож на голову. Этот же исторический корень </a:t>
            </a:r>
            <a:r>
              <a:rPr lang="ru-RU" sz="1600" i="1" dirty="0" smtClean="0"/>
              <a:t>(</a:t>
            </a:r>
            <a:r>
              <a:rPr lang="ru-RU" sz="1600" i="1" dirty="0" err="1" smtClean="0"/>
              <a:t>ка′пут</a:t>
            </a:r>
            <a:r>
              <a:rPr lang="ru-RU" sz="1600" i="1" dirty="0" smtClean="0"/>
              <a:t>)</a:t>
            </a:r>
            <a:r>
              <a:rPr lang="ru-RU" sz="1600" dirty="0" smtClean="0"/>
              <a:t> лежит в основе слов </a:t>
            </a:r>
            <a:r>
              <a:rPr lang="ru-RU" sz="1600" i="1" dirty="0" smtClean="0"/>
              <a:t>капюшон</a:t>
            </a:r>
            <a:r>
              <a:rPr lang="ru-RU" sz="1600" dirty="0" smtClean="0"/>
              <a:t> (надевается на голову), </a:t>
            </a:r>
            <a:r>
              <a:rPr lang="ru-RU" sz="1600" i="1" dirty="0" smtClean="0"/>
              <a:t>капитан</a:t>
            </a:r>
            <a:r>
              <a:rPr lang="ru-RU" sz="1600" dirty="0" smtClean="0"/>
              <a:t> и </a:t>
            </a:r>
            <a:r>
              <a:rPr lang="ru-RU" sz="1600" i="1" dirty="0" smtClean="0"/>
              <a:t>капрал</a:t>
            </a:r>
            <a:r>
              <a:rPr lang="ru-RU" sz="1600" dirty="0" smtClean="0"/>
              <a:t> (голова, начальник на корабле или в армии), </a:t>
            </a:r>
            <a:r>
              <a:rPr lang="ru-RU" sz="1600" i="1" dirty="0" smtClean="0"/>
              <a:t>капот</a:t>
            </a:r>
            <a:r>
              <a:rPr lang="ru-RU" sz="1600" dirty="0" smtClean="0"/>
              <a:t> (то, что закрывает главную часть машины; первоначально </a:t>
            </a:r>
            <a:r>
              <a:rPr lang="ru-RU" sz="1600" i="1" dirty="0" smtClean="0"/>
              <a:t>капот</a:t>
            </a:r>
            <a:r>
              <a:rPr lang="ru-RU" sz="1600" dirty="0" smtClean="0"/>
              <a:t> означало </a:t>
            </a:r>
            <a:r>
              <a:rPr lang="ru-RU" sz="1600" i="1" dirty="0" smtClean="0"/>
              <a:t>халат с</a:t>
            </a:r>
            <a:r>
              <a:rPr lang="ru-RU" sz="1600" dirty="0" smtClean="0"/>
              <a:t> </a:t>
            </a:r>
            <a:r>
              <a:rPr lang="ru-RU" sz="1600" i="1" dirty="0" smtClean="0"/>
              <a:t>капюшоном</a:t>
            </a:r>
            <a:r>
              <a:rPr lang="ru-RU" sz="1600" dirty="0" smtClean="0"/>
              <a:t>).</a:t>
            </a:r>
          </a:p>
          <a:p>
            <a:pPr lvl="0"/>
            <a:r>
              <a:rPr lang="ru-RU" sz="1600" b="1" i="1" dirty="0" smtClean="0"/>
              <a:t>кв</a:t>
            </a:r>
            <a:r>
              <a:rPr lang="ru-RU" sz="1600" b="1" i="1" u="sng" dirty="0" smtClean="0"/>
              <a:t>а</a:t>
            </a:r>
            <a:r>
              <a:rPr lang="ru-RU" sz="1600" b="1" i="1" dirty="0" smtClean="0"/>
              <a:t>драт</a:t>
            </a:r>
            <a:r>
              <a:rPr lang="ru-RU" sz="1600" dirty="0" smtClean="0"/>
              <a:t> – образовано от </a:t>
            </a:r>
            <a:r>
              <a:rPr lang="ru-RU" sz="1600" dirty="0" err="1" smtClean="0"/>
              <a:t>латинск</a:t>
            </a:r>
            <a:r>
              <a:rPr lang="ru-RU" sz="1600" dirty="0" smtClean="0"/>
              <a:t>. </a:t>
            </a:r>
            <a:r>
              <a:rPr lang="ru-RU" sz="1600" i="1" dirty="0" err="1" smtClean="0"/>
              <a:t>quattuor</a:t>
            </a:r>
            <a:r>
              <a:rPr lang="ru-RU" sz="1600" dirty="0" smtClean="0"/>
              <a:t> (</a:t>
            </a:r>
            <a:r>
              <a:rPr lang="ru-RU" sz="1600" dirty="0" err="1" smtClean="0"/>
              <a:t>кватор</a:t>
            </a:r>
            <a:r>
              <a:rPr lang="ru-RU" sz="1600" dirty="0" smtClean="0"/>
              <a:t>) - ’четыре’. Буквально </a:t>
            </a:r>
            <a:r>
              <a:rPr lang="ru-RU" sz="1600" i="1" dirty="0" smtClean="0"/>
              <a:t>квадрат</a:t>
            </a:r>
            <a:r>
              <a:rPr lang="ru-RU" sz="1600" dirty="0" smtClean="0"/>
              <a:t> – ’четырехугольник’. Исторически к тому же корню восходят слова </a:t>
            </a:r>
            <a:r>
              <a:rPr lang="ru-RU" sz="1600" i="1" dirty="0" smtClean="0"/>
              <a:t>кварта</a:t>
            </a:r>
            <a:r>
              <a:rPr lang="ru-RU" sz="1600" dirty="0" smtClean="0"/>
              <a:t> – ’музыкальный интервал шириной в четыре ступени звукоряда’; </a:t>
            </a:r>
            <a:r>
              <a:rPr lang="ru-RU" sz="1600" i="1" dirty="0" smtClean="0"/>
              <a:t>квартал</a:t>
            </a:r>
            <a:r>
              <a:rPr lang="ru-RU" sz="1600" dirty="0" smtClean="0"/>
              <a:t> - первоначально со значением – ’четверть (года, города)’; </a:t>
            </a:r>
            <a:r>
              <a:rPr lang="ru-RU" sz="1600" i="1" dirty="0" smtClean="0"/>
              <a:t>квартет</a:t>
            </a:r>
            <a:r>
              <a:rPr lang="ru-RU" sz="1600" dirty="0" smtClean="0"/>
              <a:t> - буквально – ’группа музыкантов из четырех человек’; </a:t>
            </a:r>
            <a:r>
              <a:rPr lang="ru-RU" sz="1600" i="1" dirty="0" smtClean="0"/>
              <a:t>квартира</a:t>
            </a:r>
            <a:r>
              <a:rPr lang="ru-RU" sz="1600" dirty="0" smtClean="0"/>
              <a:t> – так называли особый налог, повинность на военный постой солдат, затем – солдатское жилье, позже – ’любое наемное помещение для жительства в городах’ (проверочное слово – </a:t>
            </a:r>
            <a:r>
              <a:rPr lang="ru-RU" sz="1600" i="1" dirty="0" smtClean="0"/>
              <a:t>кварта</a:t>
            </a:r>
            <a:r>
              <a:rPr lang="ru-RU" sz="1600" dirty="0" smtClean="0"/>
              <a:t>).</a:t>
            </a:r>
          </a:p>
          <a:p>
            <a:pPr lvl="0"/>
            <a:r>
              <a:rPr lang="ru-RU" sz="1600" b="1" i="1" dirty="0" smtClean="0"/>
              <a:t>к</a:t>
            </a:r>
            <a:r>
              <a:rPr lang="ru-RU" sz="1600" b="1" i="1" u="sng" dirty="0" smtClean="0"/>
              <a:t>о</a:t>
            </a:r>
            <a:r>
              <a:rPr lang="ru-RU" sz="1600" b="1" i="1" dirty="0" smtClean="0"/>
              <a:t>лесо</a:t>
            </a:r>
            <a:r>
              <a:rPr lang="ru-RU" sz="1600" dirty="0" smtClean="0"/>
              <a:t> – восходит к </a:t>
            </a:r>
            <a:r>
              <a:rPr lang="ru-RU" sz="1600" dirty="0" err="1" smtClean="0"/>
              <a:t>индоевропейск</a:t>
            </a:r>
            <a:r>
              <a:rPr lang="ru-RU" sz="1600" dirty="0" smtClean="0"/>
              <a:t>. корню </a:t>
            </a:r>
            <a:r>
              <a:rPr lang="ru-RU" sz="1600" i="1" dirty="0" err="1" smtClean="0"/>
              <a:t>ко</a:t>
            </a:r>
            <a:r>
              <a:rPr lang="ru-RU" sz="1600" dirty="0" err="1" smtClean="0"/>
              <a:t>'</a:t>
            </a:r>
            <a:r>
              <a:rPr lang="ru-RU" sz="1600" i="1" dirty="0" err="1" smtClean="0"/>
              <a:t>ло</a:t>
            </a:r>
            <a:r>
              <a:rPr lang="ru-RU" sz="1600" dirty="0" smtClean="0"/>
              <a:t> - ’круг, окружность. Исторически родственные слова - </a:t>
            </a:r>
            <a:r>
              <a:rPr lang="ru-RU" sz="1600" i="1" dirty="0" smtClean="0"/>
              <a:t>около, околица, кольцо, колесить, околесица.</a:t>
            </a:r>
            <a:endParaRPr lang="ru-RU" sz="1600" dirty="0" smtClean="0"/>
          </a:p>
          <a:p>
            <a:pPr lvl="0"/>
            <a:r>
              <a:rPr lang="ru-RU" sz="1600" b="1" i="1" dirty="0" smtClean="0"/>
              <a:t>к</a:t>
            </a:r>
            <a:r>
              <a:rPr lang="ru-RU" sz="1600" b="1" i="1" u="sng" dirty="0" smtClean="0"/>
              <a:t>о</a:t>
            </a:r>
            <a:r>
              <a:rPr lang="ru-RU" sz="1600" b="1" i="1" dirty="0" smtClean="0"/>
              <a:t>ллекция - </a:t>
            </a:r>
            <a:r>
              <a:rPr lang="ru-RU" sz="1600" dirty="0" smtClean="0"/>
              <a:t>образовано от </a:t>
            </a:r>
            <a:r>
              <a:rPr lang="ru-RU" sz="1600" dirty="0" err="1" smtClean="0"/>
              <a:t>латинск</a:t>
            </a:r>
            <a:r>
              <a:rPr lang="ru-RU" sz="1600" dirty="0" smtClean="0"/>
              <a:t>. </a:t>
            </a:r>
            <a:r>
              <a:rPr lang="ru-RU" sz="1600" i="1" dirty="0" err="1" smtClean="0"/>
              <a:t>коллигэре</a:t>
            </a:r>
            <a:r>
              <a:rPr lang="ru-RU" sz="1600" dirty="0" smtClean="0"/>
              <a:t> - ’собирать’. К этому же корню восходят слова </a:t>
            </a:r>
            <a:r>
              <a:rPr lang="ru-RU" sz="1600" i="1" dirty="0" smtClean="0"/>
              <a:t>коллектив</a:t>
            </a:r>
            <a:r>
              <a:rPr lang="ru-RU" sz="1600" dirty="0" smtClean="0"/>
              <a:t> (’сборный’), </a:t>
            </a:r>
            <a:r>
              <a:rPr lang="ru-RU" sz="1600" i="1" dirty="0" smtClean="0"/>
              <a:t>коллективизация</a:t>
            </a:r>
            <a:r>
              <a:rPr lang="ru-RU" sz="1600" dirty="0" smtClean="0"/>
              <a:t>, </a:t>
            </a:r>
            <a:r>
              <a:rPr lang="ru-RU" sz="1600" i="1" dirty="0" err="1" smtClean="0"/>
              <a:t>ко′лледж</a:t>
            </a:r>
            <a:r>
              <a:rPr lang="ru-RU" sz="1600" dirty="0" smtClean="0"/>
              <a:t> (первоначально ’соединение школы и пансионата’).</a:t>
            </a:r>
          </a:p>
          <a:p>
            <a:pPr lvl="0"/>
            <a:r>
              <a:rPr lang="ru-RU" sz="1600" b="1" i="1" dirty="0" smtClean="0"/>
              <a:t>к</a:t>
            </a:r>
            <a:r>
              <a:rPr lang="ru-RU" sz="1600" b="1" i="1" u="sng" dirty="0" smtClean="0"/>
              <a:t>о</a:t>
            </a:r>
            <a:r>
              <a:rPr lang="ru-RU" sz="1600" b="1" i="1" dirty="0" smtClean="0"/>
              <a:t>нечно</a:t>
            </a:r>
            <a:r>
              <a:rPr lang="ru-RU" sz="1600" dirty="0" smtClean="0"/>
              <a:t> – исконно русск., образовано от слова </a:t>
            </a:r>
            <a:r>
              <a:rPr lang="ru-RU" sz="1600" i="1" dirty="0" smtClean="0"/>
              <a:t>конец</a:t>
            </a:r>
            <a:r>
              <a:rPr lang="ru-RU" sz="1600" dirty="0" smtClean="0"/>
              <a:t>. </a:t>
            </a:r>
            <a:r>
              <a:rPr lang="ru-RU" sz="1600" i="1" dirty="0" smtClean="0"/>
              <a:t>Конечно</a:t>
            </a:r>
            <a:r>
              <a:rPr lang="ru-RU" sz="1600" dirty="0" smtClean="0"/>
              <a:t> буквально означает ’окончательно’ (проверочное слово – </a:t>
            </a:r>
            <a:r>
              <a:rPr lang="ru-RU" sz="1600" i="1" dirty="0" smtClean="0"/>
              <a:t>закончить</a:t>
            </a:r>
            <a:r>
              <a:rPr lang="ru-RU" sz="1600" dirty="0" smtClean="0"/>
              <a:t>).</a:t>
            </a:r>
          </a:p>
          <a:p>
            <a:pPr lvl="0"/>
            <a:r>
              <a:rPr lang="ru-RU" sz="1600" b="1" i="1" dirty="0" smtClean="0"/>
              <a:t>к</a:t>
            </a:r>
            <a:r>
              <a:rPr lang="ru-RU" sz="1600" b="1" i="1" u="sng" dirty="0" smtClean="0"/>
              <a:t>о</a:t>
            </a:r>
            <a:r>
              <a:rPr lang="ru-RU" sz="1600" b="1" i="1" dirty="0" smtClean="0"/>
              <a:t>ньки – </a:t>
            </a:r>
            <a:r>
              <a:rPr lang="ru-RU" sz="1600" dirty="0" smtClean="0"/>
              <a:t>исконно русск., образовано от слова </a:t>
            </a:r>
            <a:r>
              <a:rPr lang="ru-RU" sz="1600" i="1" dirty="0" smtClean="0"/>
              <a:t>конь – </a:t>
            </a:r>
            <a:r>
              <a:rPr lang="ru-RU" sz="1600" dirty="0" smtClean="0"/>
              <a:t>по общности функции и по форме: раньше </a:t>
            </a:r>
            <a:r>
              <a:rPr lang="ru-RU" sz="1600" i="1" dirty="0" smtClean="0"/>
              <a:t>коньки</a:t>
            </a:r>
            <a:r>
              <a:rPr lang="ru-RU" sz="1600" dirty="0" smtClean="0"/>
              <a:t> спереди были украшены фигурками, похожими на лошадиную голову.</a:t>
            </a:r>
          </a:p>
          <a:p>
            <a:pPr lvl="0"/>
            <a:r>
              <a:rPr lang="ru-RU" sz="1600" b="1" i="1" dirty="0" smtClean="0"/>
              <a:t>к</a:t>
            </a:r>
            <a:r>
              <a:rPr lang="ru-RU" sz="1600" b="1" i="1" u="sng" dirty="0" smtClean="0"/>
              <a:t>о</a:t>
            </a:r>
            <a:r>
              <a:rPr lang="ru-RU" sz="1600" b="1" i="1" dirty="0" smtClean="0"/>
              <a:t>пейка</a:t>
            </a:r>
            <a:r>
              <a:rPr lang="ru-RU" sz="1600" dirty="0" smtClean="0"/>
              <a:t> – собственно русск. , название монеты, на которой был изображен всадник с копьем (проверочное слово -</a:t>
            </a:r>
            <a:r>
              <a:rPr lang="ru-RU" sz="1600" i="1" dirty="0" err="1" smtClean="0"/>
              <a:t>ко</a:t>
            </a:r>
            <a:r>
              <a:rPr lang="ru-RU" sz="1600" dirty="0" err="1" smtClean="0"/>
              <a:t>'</a:t>
            </a:r>
            <a:r>
              <a:rPr lang="ru-RU" sz="1600" i="1" dirty="0" err="1" smtClean="0"/>
              <a:t>пья</a:t>
            </a:r>
            <a:r>
              <a:rPr lang="ru-RU" sz="1600" i="1" dirty="0" smtClean="0"/>
              <a:t>).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i="1" dirty="0" smtClean="0"/>
              <a:t>к</a:t>
            </a:r>
            <a:r>
              <a:rPr lang="ru-RU" b="1" i="1" u="sng" dirty="0" smtClean="0"/>
              <a:t>о</a:t>
            </a:r>
            <a:r>
              <a:rPr lang="ru-RU" b="1" i="1" dirty="0" smtClean="0"/>
              <a:t>ра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корень </a:t>
            </a:r>
            <a:r>
              <a:rPr lang="ru-RU" i="1" dirty="0" err="1" smtClean="0"/>
              <a:t>кор</a:t>
            </a:r>
            <a:r>
              <a:rPr lang="ru-RU" dirty="0" smtClean="0"/>
              <a:t>- со значением ’кожа, шкура, мясо’, т.е. </a:t>
            </a:r>
            <a:r>
              <a:rPr lang="ru-RU" i="1" dirty="0" smtClean="0"/>
              <a:t>кора</a:t>
            </a:r>
            <a:r>
              <a:rPr lang="ru-RU" dirty="0" smtClean="0"/>
              <a:t> – это то, что отрезается, отдирается. От этой же основы образованы слова </a:t>
            </a:r>
            <a:r>
              <a:rPr lang="ru-RU" i="1" dirty="0" smtClean="0"/>
              <a:t>короб</a:t>
            </a:r>
            <a:r>
              <a:rPr lang="ru-RU" dirty="0" smtClean="0"/>
              <a:t> – ’посуда, плетенная из коры, лыка, бересты’; </a:t>
            </a:r>
            <a:r>
              <a:rPr lang="ru-RU" i="1" dirty="0" smtClean="0"/>
              <a:t>корыто -</a:t>
            </a:r>
            <a:r>
              <a:rPr lang="ru-RU" dirty="0" smtClean="0"/>
              <a:t> первоначально ’выдолбленное бревно’; </a:t>
            </a:r>
            <a:r>
              <a:rPr lang="ru-RU" i="1" dirty="0" smtClean="0"/>
              <a:t>корабль</a:t>
            </a:r>
            <a:r>
              <a:rPr lang="ru-RU" dirty="0" smtClean="0"/>
              <a:t> - первоначально ’судно, похожее на долбленую или плетеную, обтянутую кожей посуду’; </a:t>
            </a:r>
            <a:r>
              <a:rPr lang="ru-RU" i="1" dirty="0" smtClean="0"/>
              <a:t>корзина</a:t>
            </a:r>
            <a:r>
              <a:rPr lang="ru-RU" dirty="0" smtClean="0"/>
              <a:t> – буквально ’плетенка’; </a:t>
            </a:r>
            <a:r>
              <a:rPr lang="ru-RU" i="1" dirty="0" smtClean="0"/>
              <a:t>короткий</a:t>
            </a:r>
            <a:r>
              <a:rPr lang="ru-RU" dirty="0" smtClean="0"/>
              <a:t> - первоначально ’обрезанный’, курносый (с чередованием о//у) - ’с коротким носом’, </a:t>
            </a:r>
            <a:r>
              <a:rPr lang="ru-RU" i="1" dirty="0" smtClean="0"/>
              <a:t>куртка</a:t>
            </a:r>
            <a:r>
              <a:rPr lang="ru-RU" dirty="0" smtClean="0"/>
              <a:t> – ’короткая, “обрезанная”; </a:t>
            </a:r>
            <a:r>
              <a:rPr lang="ru-RU" i="1" dirty="0" smtClean="0"/>
              <a:t>обкорнать</a:t>
            </a:r>
            <a:r>
              <a:rPr lang="ru-RU" dirty="0" smtClean="0"/>
              <a:t> – ’укоротить’. </a:t>
            </a:r>
          </a:p>
          <a:p>
            <a:pPr lvl="0"/>
            <a:r>
              <a:rPr lang="ru-RU" b="1" i="1" dirty="0" smtClean="0"/>
              <a:t>к</a:t>
            </a:r>
            <a:r>
              <a:rPr lang="ru-RU" b="1" i="1" u="sng" dirty="0" smtClean="0"/>
              <a:t>о</a:t>
            </a:r>
            <a:r>
              <a:rPr lang="ru-RU" b="1" i="1" dirty="0" smtClean="0"/>
              <a:t>ричневый </a:t>
            </a:r>
            <a:r>
              <a:rPr lang="ru-RU" i="1" dirty="0" smtClean="0"/>
              <a:t>– </a:t>
            </a:r>
            <a:r>
              <a:rPr lang="ru-RU" dirty="0" smtClean="0"/>
              <a:t>цвета </a:t>
            </a:r>
            <a:r>
              <a:rPr lang="ru-RU" i="1" dirty="0" smtClean="0"/>
              <a:t>корицы</a:t>
            </a:r>
            <a:r>
              <a:rPr lang="ru-RU" dirty="0" smtClean="0"/>
              <a:t> – пряного порошка, приготовленного из </a:t>
            </a:r>
            <a:r>
              <a:rPr lang="ru-RU" i="1" dirty="0" smtClean="0"/>
              <a:t>коры</a:t>
            </a:r>
            <a:r>
              <a:rPr lang="ru-RU" dirty="0" smtClean="0"/>
              <a:t> тропического дерева</a:t>
            </a:r>
            <a:r>
              <a:rPr lang="ru-RU" i="1" dirty="0" smtClean="0"/>
              <a:t> </a:t>
            </a:r>
            <a:r>
              <a:rPr lang="ru-RU" dirty="0" smtClean="0"/>
              <a:t>(проверочные слова – </a:t>
            </a:r>
            <a:r>
              <a:rPr lang="ru-RU" i="1" dirty="0" smtClean="0"/>
              <a:t>корка, корочка).</a:t>
            </a:r>
            <a:endParaRPr lang="ru-RU" dirty="0" smtClean="0"/>
          </a:p>
          <a:p>
            <a:pPr lvl="0"/>
            <a:r>
              <a:rPr lang="ru-RU" b="1" i="1" dirty="0" smtClean="0"/>
              <a:t>к</a:t>
            </a:r>
            <a:r>
              <a:rPr lang="ru-RU" b="1" i="1" u="sng" dirty="0" smtClean="0"/>
              <a:t>о</a:t>
            </a:r>
            <a:r>
              <a:rPr lang="ru-RU" b="1" i="1" dirty="0" smtClean="0"/>
              <a:t>стер</a:t>
            </a:r>
            <a:r>
              <a:rPr lang="ru-RU" dirty="0" smtClean="0"/>
              <a:t> -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от той же основы, что </a:t>
            </a:r>
            <a:r>
              <a:rPr lang="ru-RU" i="1" dirty="0" smtClean="0"/>
              <a:t>коса </a:t>
            </a:r>
            <a:r>
              <a:rPr lang="ru-RU" dirty="0" smtClean="0"/>
              <a:t>(прическа), </a:t>
            </a:r>
            <a:r>
              <a:rPr lang="ru-RU" i="1" dirty="0" smtClean="0"/>
              <a:t>чесать</a:t>
            </a:r>
            <a:r>
              <a:rPr lang="ru-RU" dirty="0" smtClean="0"/>
              <a:t> (с историческими фонетическими чередованиями </a:t>
            </a:r>
            <a:r>
              <a:rPr lang="ru-RU" i="1" dirty="0" smtClean="0"/>
              <a:t>к//ч, о//е).</a:t>
            </a:r>
            <a:r>
              <a:rPr lang="ru-RU" dirty="0" smtClean="0"/>
              <a:t> Первоначально - ’куча обрубков, отрезков, очесок’, затем – ’горящая куча, костер’.</a:t>
            </a:r>
          </a:p>
          <a:p>
            <a:pPr lvl="0"/>
            <a:r>
              <a:rPr lang="ru-RU" b="1" i="1" dirty="0" smtClean="0"/>
              <a:t>л</a:t>
            </a:r>
            <a:r>
              <a:rPr lang="ru-RU" b="1" i="1" u="sng" dirty="0" smtClean="0"/>
              <a:t>о</a:t>
            </a:r>
            <a:r>
              <a:rPr lang="ru-RU" b="1" i="1" dirty="0" smtClean="0"/>
              <a:t>пата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от утраченного существительного </a:t>
            </a:r>
            <a:r>
              <a:rPr lang="ru-RU" i="1" dirty="0" err="1" smtClean="0"/>
              <a:t>ло′па</a:t>
            </a:r>
            <a:r>
              <a:rPr lang="ru-RU" i="1" dirty="0" smtClean="0"/>
              <a:t> </a:t>
            </a:r>
            <a:r>
              <a:rPr lang="ru-RU" dirty="0" smtClean="0"/>
              <a:t>(’лапа’ или ’лист’).</a:t>
            </a:r>
            <a:r>
              <a:rPr lang="ru-RU" i="1" dirty="0" smtClean="0"/>
              <a:t> Лопата</a:t>
            </a:r>
            <a:r>
              <a:rPr lang="ru-RU" dirty="0" smtClean="0"/>
              <a:t> буквально ’широкая, как лист’. От этого же корня образованы слова</a:t>
            </a:r>
            <a:r>
              <a:rPr lang="ru-RU" i="1" dirty="0" smtClean="0"/>
              <a:t> лоп</a:t>
            </a:r>
            <a:r>
              <a:rPr lang="ru-RU" b="1" i="1" dirty="0" smtClean="0"/>
              <a:t>а</a:t>
            </a:r>
            <a:r>
              <a:rPr lang="ru-RU" i="1" dirty="0" smtClean="0"/>
              <a:t>сть</a:t>
            </a:r>
            <a:r>
              <a:rPr lang="ru-RU" dirty="0" smtClean="0"/>
              <a:t>, </a:t>
            </a:r>
            <a:r>
              <a:rPr lang="ru-RU" i="1" dirty="0" smtClean="0"/>
              <a:t>лопух.</a:t>
            </a:r>
            <a:r>
              <a:rPr lang="ru-RU" dirty="0" smtClean="0"/>
              <a:t> </a:t>
            </a:r>
          </a:p>
          <a:p>
            <a:pPr lvl="0"/>
            <a:r>
              <a:rPr lang="ru-RU" b="1" i="1" dirty="0" smtClean="0"/>
              <a:t>м</a:t>
            </a:r>
            <a:r>
              <a:rPr lang="ru-RU" b="1" i="1" u="sng" dirty="0" smtClean="0"/>
              <a:t>е</a:t>
            </a:r>
            <a:r>
              <a:rPr lang="ru-RU" b="1" i="1" dirty="0" smtClean="0"/>
              <a:t>дведь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сочетанием слов </a:t>
            </a:r>
            <a:r>
              <a:rPr lang="ru-RU" i="1" dirty="0" smtClean="0"/>
              <a:t>мед</a:t>
            </a:r>
            <a:r>
              <a:rPr lang="ru-RU" dirty="0" smtClean="0"/>
              <a:t> и </a:t>
            </a:r>
            <a:r>
              <a:rPr lang="ru-RU" i="1" dirty="0" err="1" smtClean="0"/>
              <a:t>ед</a:t>
            </a:r>
            <a:r>
              <a:rPr lang="ru-RU" dirty="0" smtClean="0"/>
              <a:t> (еда), образовано в результате языкового табу (вместо слова </a:t>
            </a:r>
            <a:r>
              <a:rPr lang="ru-RU" i="1" dirty="0" err="1" smtClean="0"/>
              <a:t>арктос</a:t>
            </a:r>
            <a:r>
              <a:rPr lang="ru-RU" dirty="0" smtClean="0"/>
              <a:t> – ’северный’).</a:t>
            </a:r>
          </a:p>
          <a:p>
            <a:pPr lvl="0"/>
            <a:r>
              <a:rPr lang="ru-RU" b="1" i="1" dirty="0" smtClean="0"/>
              <a:t>н</a:t>
            </a:r>
            <a:r>
              <a:rPr lang="ru-RU" b="1" i="1" u="sng" dirty="0" smtClean="0"/>
              <a:t>а</a:t>
            </a:r>
            <a:r>
              <a:rPr lang="ru-RU" b="1" i="1" dirty="0" smtClean="0"/>
              <a:t>род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от глагола </a:t>
            </a:r>
            <a:r>
              <a:rPr lang="ru-RU" i="1" dirty="0" err="1" smtClean="0"/>
              <a:t>родити</a:t>
            </a:r>
            <a:r>
              <a:rPr lang="ru-RU" dirty="0" smtClean="0"/>
              <a:t>. </a:t>
            </a:r>
            <a:r>
              <a:rPr lang="ru-RU" i="1" dirty="0" smtClean="0"/>
              <a:t>Народ</a:t>
            </a:r>
            <a:r>
              <a:rPr lang="ru-RU" dirty="0" smtClean="0"/>
              <a:t> – ’все люди, которые народились, люди одного племени’ (</a:t>
            </a:r>
            <a:r>
              <a:rPr lang="ru-RU" i="1" dirty="0" smtClean="0"/>
              <a:t>на-</a:t>
            </a:r>
            <a:r>
              <a:rPr lang="ru-RU" dirty="0" smtClean="0"/>
              <a:t> - приставка).</a:t>
            </a:r>
          </a:p>
          <a:p>
            <a:pPr lvl="0"/>
            <a:r>
              <a:rPr lang="ru-RU" b="1" i="1" dirty="0" smtClean="0"/>
              <a:t>н</a:t>
            </a:r>
            <a:r>
              <a:rPr lang="ru-RU" b="1" i="1" u="sng" dirty="0" smtClean="0"/>
              <a:t>е</a:t>
            </a:r>
            <a:r>
              <a:rPr lang="ru-RU" b="1" i="1" dirty="0" smtClean="0"/>
              <a:t>деля</a:t>
            </a:r>
            <a:r>
              <a:rPr lang="ru-RU" dirty="0" smtClean="0"/>
              <a:t>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первоначальное значение – ’день отдыха, воскресенье’, образовано на базе словосочетания </a:t>
            </a:r>
            <a:r>
              <a:rPr lang="ru-RU" i="1" dirty="0" smtClean="0"/>
              <a:t>не делать (не</a:t>
            </a:r>
            <a:r>
              <a:rPr lang="ru-RU" dirty="0" smtClean="0"/>
              <a:t>- - приставка).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300" b="1" i="1" dirty="0" smtClean="0"/>
              <a:t>н</a:t>
            </a:r>
            <a:r>
              <a:rPr lang="ru-RU" sz="3300" b="1" i="1" u="sng" dirty="0" smtClean="0"/>
              <a:t>е</a:t>
            </a:r>
            <a:r>
              <a:rPr lang="ru-RU" sz="3300" b="1" i="1" dirty="0" smtClean="0"/>
              <a:t>н</a:t>
            </a:r>
            <a:r>
              <a:rPr lang="ru-RU" sz="3300" b="1" i="1" u="sng" dirty="0" smtClean="0"/>
              <a:t>а</a:t>
            </a:r>
            <a:r>
              <a:rPr lang="ru-RU" sz="3300" b="1" i="1" dirty="0" smtClean="0"/>
              <a:t>видеть</a:t>
            </a:r>
            <a:r>
              <a:rPr lang="ru-RU" sz="3300" dirty="0" smtClean="0"/>
              <a:t> – </a:t>
            </a:r>
            <a:r>
              <a:rPr lang="ru-RU" sz="3300" dirty="0" err="1" smtClean="0"/>
              <a:t>старославянск</a:t>
            </a:r>
            <a:r>
              <a:rPr lang="ru-RU" sz="3300" dirty="0" smtClean="0"/>
              <a:t>., образовано от </a:t>
            </a:r>
            <a:r>
              <a:rPr lang="ru-RU" sz="3300" i="1" dirty="0" err="1" smtClean="0"/>
              <a:t>навидети</a:t>
            </a:r>
            <a:r>
              <a:rPr lang="ru-RU" sz="3300" dirty="0" smtClean="0"/>
              <a:t> – ’охотно созерцать’, соответственно буквальное значение слова </a:t>
            </a:r>
            <a:r>
              <a:rPr lang="ru-RU" sz="3300" i="1" dirty="0" smtClean="0"/>
              <a:t>ненавидеть</a:t>
            </a:r>
            <a:r>
              <a:rPr lang="ru-RU" sz="3300" dirty="0" smtClean="0"/>
              <a:t> – ’не желать видеть’ (</a:t>
            </a:r>
            <a:r>
              <a:rPr lang="ru-RU" sz="3300" i="1" dirty="0" smtClean="0"/>
              <a:t>не</a:t>
            </a:r>
            <a:r>
              <a:rPr lang="ru-RU" sz="3300" dirty="0" smtClean="0"/>
              <a:t>- и </a:t>
            </a:r>
            <a:r>
              <a:rPr lang="ru-RU" sz="3300" i="1" dirty="0" smtClean="0"/>
              <a:t>на</a:t>
            </a:r>
            <a:r>
              <a:rPr lang="ru-RU" sz="3300" dirty="0" smtClean="0"/>
              <a:t>- - приставки).</a:t>
            </a:r>
          </a:p>
          <a:p>
            <a:pPr lvl="0"/>
            <a:r>
              <a:rPr lang="ru-RU" sz="3300" b="1" i="1" dirty="0" smtClean="0"/>
              <a:t>н</a:t>
            </a:r>
            <a:r>
              <a:rPr lang="ru-RU" sz="3300" b="1" i="1" u="sng" dirty="0" smtClean="0"/>
              <a:t>е</a:t>
            </a:r>
            <a:r>
              <a:rPr lang="ru-RU" sz="3300" b="1" i="1" dirty="0" smtClean="0"/>
              <a:t>ужел</a:t>
            </a:r>
            <a:r>
              <a:rPr lang="ru-RU" sz="3300" b="1" i="1" u="sng" dirty="0" smtClean="0"/>
              <a:t>и</a:t>
            </a:r>
            <a:r>
              <a:rPr lang="ru-RU" sz="3300" dirty="0" smtClean="0"/>
              <a:t> – </a:t>
            </a:r>
            <a:r>
              <a:rPr lang="ru-RU" sz="3300" dirty="0" err="1" smtClean="0"/>
              <a:t>древнерусск</a:t>
            </a:r>
            <a:r>
              <a:rPr lang="ru-RU" sz="3300" dirty="0" smtClean="0"/>
              <a:t>., образовано путем сращения частиц </a:t>
            </a:r>
            <a:r>
              <a:rPr lang="ru-RU" sz="3300" i="1" dirty="0" smtClean="0"/>
              <a:t>не, уже </a:t>
            </a:r>
            <a:r>
              <a:rPr lang="ru-RU" sz="3300" dirty="0" smtClean="0"/>
              <a:t>и</a:t>
            </a:r>
            <a:r>
              <a:rPr lang="ru-RU" sz="3300" i="1" dirty="0" smtClean="0"/>
              <a:t> ли.</a:t>
            </a:r>
            <a:endParaRPr lang="ru-RU" sz="3300" dirty="0" smtClean="0"/>
          </a:p>
          <a:p>
            <a:pPr lvl="0"/>
            <a:r>
              <a:rPr lang="ru-RU" sz="3300" b="1" i="1" u="sng" dirty="0" smtClean="0"/>
              <a:t>о</a:t>
            </a:r>
            <a:r>
              <a:rPr lang="ru-RU" sz="3300" b="1" i="1" dirty="0" smtClean="0"/>
              <a:t>бед</a:t>
            </a:r>
            <a:r>
              <a:rPr lang="ru-RU" sz="3300" dirty="0" smtClean="0"/>
              <a:t> - </a:t>
            </a:r>
            <a:r>
              <a:rPr lang="ru-RU" sz="3300" dirty="0" err="1" smtClean="0"/>
              <a:t>общеславянск</a:t>
            </a:r>
            <a:r>
              <a:rPr lang="ru-RU" sz="3300" dirty="0" smtClean="0"/>
              <a:t>., образовано с помощью приставки </a:t>
            </a:r>
            <a:r>
              <a:rPr lang="ru-RU" sz="3300" i="1" dirty="0" smtClean="0"/>
              <a:t>об</a:t>
            </a:r>
            <a:r>
              <a:rPr lang="ru-RU" sz="3300" dirty="0" smtClean="0"/>
              <a:t>- (</a:t>
            </a:r>
            <a:r>
              <a:rPr lang="ru-RU" sz="3300" dirty="0" err="1" smtClean="0"/>
              <a:t>=’вокруг</a:t>
            </a:r>
            <a:r>
              <a:rPr lang="ru-RU" sz="3300" dirty="0" smtClean="0"/>
              <a:t>’) от корня –</a:t>
            </a:r>
            <a:r>
              <a:rPr lang="ru-RU" sz="3300" i="1" dirty="0" err="1" smtClean="0"/>
              <a:t>ед</a:t>
            </a:r>
            <a:r>
              <a:rPr lang="ru-RU" sz="3300" dirty="0" smtClean="0"/>
              <a:t> (</a:t>
            </a:r>
            <a:r>
              <a:rPr lang="ru-RU" sz="3300" i="1" dirty="0" smtClean="0"/>
              <a:t>еда</a:t>
            </a:r>
            <a:r>
              <a:rPr lang="ru-RU" sz="3300" dirty="0" smtClean="0"/>
              <a:t>). Первоначальное значение – не сама дневная трапеза, а ’время до и после (как бы вокруг) еды’ (</a:t>
            </a:r>
            <a:r>
              <a:rPr lang="ru-RU" sz="3300" i="1" dirty="0" smtClean="0"/>
              <a:t>об</a:t>
            </a:r>
            <a:r>
              <a:rPr lang="ru-RU" sz="3300" dirty="0" smtClean="0"/>
              <a:t> – приставка).</a:t>
            </a:r>
          </a:p>
          <a:p>
            <a:pPr lvl="0"/>
            <a:r>
              <a:rPr lang="ru-RU" sz="3300" b="1" i="1" u="sng" dirty="0" smtClean="0"/>
              <a:t>о</a:t>
            </a:r>
            <a:r>
              <a:rPr lang="ru-RU" sz="3300" b="1" i="1" dirty="0" smtClean="0"/>
              <a:t>б</a:t>
            </a:r>
            <a:r>
              <a:rPr lang="ru-RU" sz="3300" b="1" i="1" u="sng" dirty="0" smtClean="0"/>
              <a:t>е</a:t>
            </a:r>
            <a:r>
              <a:rPr lang="ru-RU" sz="3300" b="1" i="1" dirty="0" smtClean="0"/>
              <a:t>спечить</a:t>
            </a:r>
            <a:r>
              <a:rPr lang="ru-RU" sz="3300" dirty="0" smtClean="0"/>
              <a:t> – собственно русское, образовано от древнерусского слова </a:t>
            </a:r>
            <a:r>
              <a:rPr lang="ru-RU" sz="3300" i="1" dirty="0" err="1" smtClean="0"/>
              <a:t>печа</a:t>
            </a:r>
            <a:r>
              <a:rPr lang="ru-RU" sz="3300" i="1" dirty="0" smtClean="0"/>
              <a:t>, пека,</a:t>
            </a:r>
            <a:r>
              <a:rPr lang="ru-RU" sz="3300" dirty="0" smtClean="0"/>
              <a:t> что обозначало ’забота’ (то, что </a:t>
            </a:r>
            <a:r>
              <a:rPr lang="ru-RU" sz="3300" i="1" dirty="0" smtClean="0"/>
              <a:t>печет</a:t>
            </a:r>
            <a:r>
              <a:rPr lang="ru-RU" sz="3300" dirty="0" smtClean="0"/>
              <a:t>, палит душу). От этого же корня образованы слова </a:t>
            </a:r>
            <a:r>
              <a:rPr lang="ru-RU" sz="3300" i="1" dirty="0" smtClean="0"/>
              <a:t>опека</a:t>
            </a:r>
            <a:r>
              <a:rPr lang="ru-RU" sz="3300" dirty="0" smtClean="0"/>
              <a:t>, </a:t>
            </a:r>
            <a:r>
              <a:rPr lang="ru-RU" sz="3300" i="1" dirty="0" smtClean="0"/>
              <a:t>опекать</a:t>
            </a:r>
            <a:r>
              <a:rPr lang="ru-RU" sz="3300" dirty="0" smtClean="0"/>
              <a:t> (’заботиться’); </a:t>
            </a:r>
            <a:r>
              <a:rPr lang="ru-RU" sz="3300" i="1" dirty="0" smtClean="0"/>
              <a:t>печаль</a:t>
            </a:r>
            <a:r>
              <a:rPr lang="ru-RU" sz="3300" dirty="0" smtClean="0"/>
              <a:t> (буквально ’то, что жжет, </a:t>
            </a:r>
            <a:r>
              <a:rPr lang="ru-RU" sz="3300" i="1" dirty="0" smtClean="0"/>
              <a:t>печет’</a:t>
            </a:r>
            <a:r>
              <a:rPr lang="ru-RU" sz="3300" dirty="0" smtClean="0"/>
              <a:t>); </a:t>
            </a:r>
            <a:r>
              <a:rPr lang="ru-RU" sz="3300" i="1" dirty="0" smtClean="0"/>
              <a:t>печать</a:t>
            </a:r>
            <a:r>
              <a:rPr lang="ru-RU" sz="3300" dirty="0" smtClean="0"/>
              <a:t> (первоначальное значение – ’выжженный знак, тавро’); </a:t>
            </a:r>
            <a:r>
              <a:rPr lang="ru-RU" sz="3300" i="1" dirty="0" smtClean="0"/>
              <a:t>беспечный</a:t>
            </a:r>
            <a:r>
              <a:rPr lang="ru-RU" sz="3300" dirty="0" smtClean="0"/>
              <a:t> (’живущий без заботы’). </a:t>
            </a:r>
            <a:r>
              <a:rPr lang="ru-RU" sz="3300" i="1" dirty="0" smtClean="0"/>
              <a:t>Обеспечить</a:t>
            </a:r>
            <a:r>
              <a:rPr lang="ru-RU" sz="3300" dirty="0" smtClean="0"/>
              <a:t> буквально – ’дать возможность жить беспечно, без заботы (без печи)’ (</a:t>
            </a:r>
            <a:r>
              <a:rPr lang="ru-RU" sz="3300" i="1" dirty="0" smtClean="0"/>
              <a:t>о</a:t>
            </a:r>
            <a:r>
              <a:rPr lang="ru-RU" sz="3300" dirty="0" smtClean="0"/>
              <a:t>- - приставка, </a:t>
            </a:r>
            <a:r>
              <a:rPr lang="ru-RU" sz="3300" i="1" dirty="0" smtClean="0"/>
              <a:t>бес</a:t>
            </a:r>
            <a:r>
              <a:rPr lang="ru-RU" sz="3300" dirty="0" smtClean="0"/>
              <a:t>- - приставка). </a:t>
            </a:r>
          </a:p>
          <a:p>
            <a:pPr lvl="0"/>
            <a:r>
              <a:rPr lang="ru-RU" sz="3300" b="1" i="1" u="sng" dirty="0" smtClean="0"/>
              <a:t>о</a:t>
            </a:r>
            <a:r>
              <a:rPr lang="ru-RU" sz="3300" b="1" i="1" dirty="0" smtClean="0"/>
              <a:t>бещать</a:t>
            </a:r>
            <a:r>
              <a:rPr lang="ru-RU" sz="3300" dirty="0" smtClean="0"/>
              <a:t> </a:t>
            </a:r>
            <a:r>
              <a:rPr lang="ru-RU" sz="3300" dirty="0" err="1" smtClean="0"/>
              <a:t>старославянск</a:t>
            </a:r>
            <a:r>
              <a:rPr lang="ru-RU" sz="3300" dirty="0" smtClean="0"/>
              <a:t>., восходит к слову </a:t>
            </a:r>
            <a:r>
              <a:rPr lang="ru-RU" sz="3300" i="1" dirty="0" smtClean="0"/>
              <a:t>обет; </a:t>
            </a:r>
            <a:r>
              <a:rPr lang="ru-RU" sz="3300" dirty="0" smtClean="0"/>
              <a:t>первоначальный состав – </a:t>
            </a:r>
            <a:r>
              <a:rPr lang="ru-RU" sz="3300" i="1" dirty="0" err="1" smtClean="0"/>
              <a:t>обвет</a:t>
            </a:r>
            <a:r>
              <a:rPr lang="ru-RU" sz="3300" dirty="0" smtClean="0"/>
              <a:t> - от корня </a:t>
            </a:r>
            <a:r>
              <a:rPr lang="ru-RU" sz="3300" i="1" dirty="0" err="1" smtClean="0"/>
              <a:t>вет</a:t>
            </a:r>
            <a:r>
              <a:rPr lang="ru-RU" sz="3300" dirty="0" smtClean="0"/>
              <a:t> – ’совет, уговор, согласие’. От этого же корня образованы слова </a:t>
            </a:r>
            <a:r>
              <a:rPr lang="ru-RU" sz="3300" i="1" dirty="0" smtClean="0"/>
              <a:t>вече</a:t>
            </a:r>
            <a:r>
              <a:rPr lang="ru-RU" sz="3300" dirty="0" smtClean="0"/>
              <a:t> (’совет’), </a:t>
            </a:r>
            <a:r>
              <a:rPr lang="ru-RU" sz="3300" i="1" dirty="0" smtClean="0"/>
              <a:t>завет, обет</a:t>
            </a:r>
            <a:r>
              <a:rPr lang="ru-RU" sz="3300" dirty="0" smtClean="0"/>
              <a:t> (исторически </a:t>
            </a:r>
            <a:r>
              <a:rPr lang="ru-RU" sz="3300" i="1" dirty="0" smtClean="0"/>
              <a:t>об</a:t>
            </a:r>
            <a:r>
              <a:rPr lang="ru-RU" sz="3300" dirty="0" smtClean="0"/>
              <a:t>- - приставка).</a:t>
            </a:r>
          </a:p>
          <a:p>
            <a:pPr lvl="0"/>
            <a:r>
              <a:rPr lang="ru-RU" sz="3300" b="1" i="1" dirty="0" smtClean="0"/>
              <a:t>обидеть –</a:t>
            </a:r>
            <a:r>
              <a:rPr lang="ru-RU" sz="3300" dirty="0" smtClean="0"/>
              <a:t> </a:t>
            </a:r>
            <a:r>
              <a:rPr lang="ru-RU" sz="3300" dirty="0" err="1" smtClean="0"/>
              <a:t>общеславянск</a:t>
            </a:r>
            <a:r>
              <a:rPr lang="ru-RU" sz="3300" dirty="0" smtClean="0"/>
              <a:t>., первоначальный состав – </a:t>
            </a:r>
            <a:r>
              <a:rPr lang="ru-RU" sz="3300" i="1" dirty="0" err="1" smtClean="0"/>
              <a:t>обвидеть</a:t>
            </a:r>
            <a:r>
              <a:rPr lang="ru-RU" sz="3300" dirty="0" smtClean="0"/>
              <a:t> (приставочное образование от </a:t>
            </a:r>
            <a:r>
              <a:rPr lang="ru-RU" sz="3300" i="1" dirty="0" smtClean="0"/>
              <a:t>видеть</a:t>
            </a:r>
            <a:r>
              <a:rPr lang="ru-RU" sz="3300" dirty="0" smtClean="0"/>
              <a:t>) – т.е. ’смотреть </a:t>
            </a:r>
            <a:r>
              <a:rPr lang="ru-RU" sz="5100" dirty="0" smtClean="0"/>
              <a:t>мимо</a:t>
            </a:r>
            <a:r>
              <a:rPr lang="ru-RU" sz="3300" dirty="0" smtClean="0"/>
              <a:t>, лишить внимания’ (исторически </a:t>
            </a:r>
            <a:r>
              <a:rPr lang="ru-RU" sz="3300" i="1" dirty="0" smtClean="0"/>
              <a:t>об</a:t>
            </a:r>
            <a:r>
              <a:rPr lang="ru-RU" sz="3300" dirty="0" smtClean="0"/>
              <a:t>- - приставка).</a:t>
            </a:r>
          </a:p>
          <a:p>
            <a:pPr lvl="0"/>
            <a:r>
              <a:rPr lang="ru-RU" sz="3300" b="1" i="1" dirty="0" smtClean="0"/>
              <a:t>обл</a:t>
            </a:r>
            <a:r>
              <a:rPr lang="ru-RU" sz="3300" b="1" i="1" u="sng" dirty="0" smtClean="0"/>
              <a:t>а</a:t>
            </a:r>
            <a:r>
              <a:rPr lang="ru-RU" sz="3300" b="1" i="1" dirty="0" smtClean="0"/>
              <a:t>ко – </a:t>
            </a:r>
            <a:r>
              <a:rPr lang="ru-RU" sz="3300" dirty="0" err="1" smtClean="0"/>
              <a:t>старославянск</a:t>
            </a:r>
            <a:r>
              <a:rPr lang="ru-RU" sz="3300" dirty="0" smtClean="0"/>
              <a:t>., образовано от </a:t>
            </a:r>
            <a:r>
              <a:rPr lang="ru-RU" sz="3300" i="1" dirty="0" err="1" smtClean="0"/>
              <a:t>obvolkati</a:t>
            </a:r>
            <a:r>
              <a:rPr lang="ru-RU" sz="3300" i="1" dirty="0" smtClean="0"/>
              <a:t> </a:t>
            </a:r>
            <a:r>
              <a:rPr lang="ru-RU" sz="3300" dirty="0" smtClean="0"/>
              <a:t>– </a:t>
            </a:r>
            <a:r>
              <a:rPr lang="ru-RU" sz="3300" i="1" dirty="0" err="1" smtClean="0"/>
              <a:t>обвола′кивать</a:t>
            </a:r>
            <a:r>
              <a:rPr lang="ru-RU" sz="3300" i="1" dirty="0" smtClean="0"/>
              <a:t>.</a:t>
            </a:r>
            <a:r>
              <a:rPr lang="ru-RU" sz="3300" dirty="0" smtClean="0"/>
              <a:t> Исторически родственные слова – </a:t>
            </a:r>
            <a:r>
              <a:rPr lang="ru-RU" sz="3300" i="1" dirty="0" smtClean="0"/>
              <a:t>влачить, наволочка, оболочка</a:t>
            </a:r>
            <a:r>
              <a:rPr lang="ru-RU" sz="3300" dirty="0" smtClean="0"/>
              <a:t> (происходит чередование полногласного и неполногласного сочетаний: </a:t>
            </a:r>
            <a:r>
              <a:rPr lang="ru-RU" sz="3300" i="1" dirty="0" err="1" smtClean="0"/>
              <a:t>оло</a:t>
            </a:r>
            <a:r>
              <a:rPr lang="ru-RU" sz="3300" i="1" dirty="0" smtClean="0"/>
              <a:t>//</a:t>
            </a:r>
            <a:r>
              <a:rPr lang="ru-RU" sz="3300" i="1" dirty="0" err="1" smtClean="0"/>
              <a:t>ла</a:t>
            </a:r>
            <a:r>
              <a:rPr lang="ru-RU" sz="3300" i="1" dirty="0" smtClean="0"/>
              <a:t>).</a:t>
            </a:r>
            <a:endParaRPr lang="ru-RU" sz="3300" dirty="0" smtClean="0"/>
          </a:p>
          <a:p>
            <a:pPr lvl="0"/>
            <a:r>
              <a:rPr lang="ru-RU" sz="3300" b="1" i="1" dirty="0" smtClean="0"/>
              <a:t>обл</a:t>
            </a:r>
            <a:r>
              <a:rPr lang="ru-RU" sz="3300" b="1" i="1" u="sng" dirty="0" smtClean="0"/>
              <a:t>а</a:t>
            </a:r>
            <a:r>
              <a:rPr lang="ru-RU" sz="3300" b="1" i="1" dirty="0" smtClean="0"/>
              <a:t>сть </a:t>
            </a:r>
            <a:r>
              <a:rPr lang="ru-RU" sz="3300" dirty="0" smtClean="0"/>
              <a:t>– </a:t>
            </a:r>
            <a:r>
              <a:rPr lang="ru-RU" sz="3300" dirty="0" err="1" smtClean="0"/>
              <a:t>старославянск</a:t>
            </a:r>
            <a:r>
              <a:rPr lang="ru-RU" sz="3300" dirty="0" smtClean="0"/>
              <a:t>., образовано от </a:t>
            </a:r>
            <a:r>
              <a:rPr lang="ru-RU" sz="3300" i="1" dirty="0" err="1" smtClean="0"/>
              <a:t>obvolda</a:t>
            </a:r>
            <a:r>
              <a:rPr lang="ru-RU" sz="3300" dirty="0" smtClean="0"/>
              <a:t>, то есть по-русски должно было бы получиться </a:t>
            </a:r>
            <a:r>
              <a:rPr lang="ru-RU" sz="3300" i="1" dirty="0" err="1" smtClean="0"/>
              <a:t>обволость</a:t>
            </a:r>
            <a:r>
              <a:rPr lang="ru-RU" sz="3300" dirty="0" smtClean="0"/>
              <a:t> </a:t>
            </a:r>
            <a:r>
              <a:rPr lang="ru-RU" sz="3300" i="1" dirty="0" smtClean="0"/>
              <a:t>(</a:t>
            </a:r>
            <a:r>
              <a:rPr lang="ru-RU" sz="3300" i="1" dirty="0" err="1" smtClean="0"/>
              <a:t>оло</a:t>
            </a:r>
            <a:r>
              <a:rPr lang="ru-RU" sz="3300" i="1" dirty="0" smtClean="0"/>
              <a:t>//</a:t>
            </a:r>
            <a:r>
              <a:rPr lang="ru-RU" sz="3300" i="1" dirty="0" err="1" smtClean="0"/>
              <a:t>ла</a:t>
            </a:r>
            <a:r>
              <a:rPr lang="ru-RU" sz="3300" i="1" dirty="0" smtClean="0"/>
              <a:t> )→ </a:t>
            </a:r>
            <a:r>
              <a:rPr lang="ru-RU" sz="3300" i="1" dirty="0" err="1" smtClean="0"/>
              <a:t>обвласть</a:t>
            </a:r>
            <a:r>
              <a:rPr lang="ru-RU" sz="3300" dirty="0" smtClean="0"/>
              <a:t> – ’округа, подчиненная власти господина’. Исторически родственные слова – </a:t>
            </a:r>
            <a:r>
              <a:rPr lang="ru-RU" sz="3300" i="1" dirty="0" smtClean="0"/>
              <a:t>власть, обладать</a:t>
            </a:r>
            <a:r>
              <a:rPr lang="ru-RU" sz="3300" dirty="0" smtClean="0"/>
              <a:t> (проверочное слово – </a:t>
            </a:r>
            <a:r>
              <a:rPr lang="ru-RU" sz="3300" i="1" dirty="0" smtClean="0"/>
              <a:t>власть</a:t>
            </a:r>
            <a:r>
              <a:rPr lang="ru-RU" sz="3300" dirty="0" smtClean="0"/>
              <a:t>).</a:t>
            </a:r>
          </a:p>
          <a:p>
            <a:pPr lvl="0"/>
            <a:r>
              <a:rPr lang="ru-RU" sz="3300" b="1" i="1" u="sng" dirty="0" smtClean="0"/>
              <a:t>о</a:t>
            </a:r>
            <a:r>
              <a:rPr lang="ru-RU" sz="3300" b="1" i="1" dirty="0" smtClean="0"/>
              <a:t>бязательно</a:t>
            </a:r>
            <a:r>
              <a:rPr lang="ru-RU" sz="3300" dirty="0" smtClean="0"/>
              <a:t> –</a:t>
            </a:r>
            <a:r>
              <a:rPr lang="ru-RU" sz="3300" dirty="0" err="1" smtClean="0"/>
              <a:t>старославянск</a:t>
            </a:r>
            <a:r>
              <a:rPr lang="ru-RU" sz="3300" dirty="0" smtClean="0"/>
              <a:t>., глагол </a:t>
            </a:r>
            <a:r>
              <a:rPr lang="ru-RU" sz="3300" i="1" dirty="0" smtClean="0"/>
              <a:t>обязать</a:t>
            </a:r>
            <a:r>
              <a:rPr lang="ru-RU" sz="3300" dirty="0" smtClean="0"/>
              <a:t> первоначально выглядел как </a:t>
            </a:r>
            <a:r>
              <a:rPr lang="ru-RU" sz="3300" i="1" dirty="0" smtClean="0"/>
              <a:t>обвязать</a:t>
            </a:r>
            <a:r>
              <a:rPr lang="ru-RU" sz="3300" dirty="0" smtClean="0"/>
              <a:t> – префиксальное образование от </a:t>
            </a:r>
            <a:r>
              <a:rPr lang="ru-RU" sz="3300" i="1" dirty="0" smtClean="0"/>
              <a:t>вязать</a:t>
            </a:r>
            <a:r>
              <a:rPr lang="ru-RU" sz="3300" dirty="0" smtClean="0"/>
              <a:t>. </a:t>
            </a:r>
            <a:r>
              <a:rPr lang="ru-RU" sz="3300" i="1" dirty="0" smtClean="0"/>
              <a:t>Обязать</a:t>
            </a:r>
            <a:r>
              <a:rPr lang="ru-RU" sz="3300" dirty="0" smtClean="0"/>
              <a:t> буквально – ’связать каким-либо приказом, условием, договором’ (</a:t>
            </a:r>
            <a:r>
              <a:rPr lang="ru-RU" sz="3300" i="1" dirty="0" smtClean="0"/>
              <a:t>об</a:t>
            </a:r>
            <a:r>
              <a:rPr lang="ru-RU" sz="3300" dirty="0" smtClean="0"/>
              <a:t>- - приставка).</a:t>
            </a:r>
          </a:p>
          <a:p>
            <a:pPr lvl="0"/>
            <a:r>
              <a:rPr lang="ru-RU" sz="3300" b="1" i="1" dirty="0" smtClean="0"/>
              <a:t>огород</a:t>
            </a:r>
            <a:r>
              <a:rPr lang="ru-RU" sz="3300" dirty="0" smtClean="0"/>
              <a:t> – см. </a:t>
            </a:r>
            <a:r>
              <a:rPr lang="ru-RU" sz="3300" i="1" dirty="0" smtClean="0"/>
              <a:t>город</a:t>
            </a:r>
            <a:r>
              <a:rPr lang="ru-RU" sz="33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громный</a:t>
            </a:r>
            <a:r>
              <a:rPr lang="ru-RU" dirty="0" smtClean="0"/>
              <a:t>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от вышедшего из употребления существительного </a:t>
            </a:r>
            <a:r>
              <a:rPr lang="ru-RU" i="1" dirty="0" err="1" smtClean="0"/>
              <a:t>огром</a:t>
            </a:r>
            <a:r>
              <a:rPr lang="ru-RU" dirty="0" smtClean="0"/>
              <a:t> - ’пространство, на котором бывает слышен раскат грома’. Следовательно, исторически </a:t>
            </a:r>
            <a:r>
              <a:rPr lang="ru-RU" i="1" dirty="0" smtClean="0"/>
              <a:t>о</a:t>
            </a:r>
            <a:r>
              <a:rPr lang="ru-RU" dirty="0" smtClean="0"/>
              <a:t>- - приставка.</a:t>
            </a:r>
          </a:p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деть</a:t>
            </a:r>
            <a:r>
              <a:rPr lang="ru-RU" dirty="0" smtClean="0"/>
              <a:t>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от глагола </a:t>
            </a:r>
            <a:r>
              <a:rPr lang="ru-RU" i="1" dirty="0" smtClean="0"/>
              <a:t>деть</a:t>
            </a:r>
            <a:r>
              <a:rPr lang="ru-RU" dirty="0" smtClean="0"/>
              <a:t> – ’класть (платье на человека)’. От этого же корня - слова </a:t>
            </a:r>
            <a:r>
              <a:rPr lang="ru-RU" i="1" dirty="0" smtClean="0"/>
              <a:t>надеть</a:t>
            </a:r>
            <a:r>
              <a:rPr lang="ru-RU" dirty="0" smtClean="0"/>
              <a:t>, </a:t>
            </a:r>
            <a:r>
              <a:rPr lang="ru-RU" i="1" dirty="0" smtClean="0"/>
              <a:t>одежда</a:t>
            </a:r>
            <a:r>
              <a:rPr lang="ru-RU" dirty="0" smtClean="0"/>
              <a:t>, </a:t>
            </a:r>
            <a:r>
              <a:rPr lang="ru-RU" i="1" dirty="0" smtClean="0"/>
              <a:t>одеяло</a:t>
            </a:r>
            <a:r>
              <a:rPr lang="ru-RU" dirty="0" smtClean="0"/>
              <a:t>. В слове </a:t>
            </a:r>
            <a:r>
              <a:rPr lang="ru-RU" i="1" dirty="0" smtClean="0"/>
              <a:t>одеть</a:t>
            </a:r>
            <a:r>
              <a:rPr lang="ru-RU" dirty="0" smtClean="0"/>
              <a:t> </a:t>
            </a:r>
            <a:r>
              <a:rPr lang="ru-RU" i="1" dirty="0" smtClean="0"/>
              <a:t>о-</a:t>
            </a:r>
            <a:r>
              <a:rPr lang="ru-RU" dirty="0" smtClean="0"/>
              <a:t> - приставка.</a:t>
            </a:r>
          </a:p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пасный –</a:t>
            </a:r>
            <a:r>
              <a:rPr lang="ru-RU" dirty="0" smtClean="0"/>
              <a:t> </a:t>
            </a:r>
            <a:r>
              <a:rPr lang="ru-RU" dirty="0" err="1" smtClean="0"/>
              <a:t>древнерусск</a:t>
            </a:r>
            <a:r>
              <a:rPr lang="ru-RU" dirty="0" smtClean="0"/>
              <a:t>., образовано от глагола </a:t>
            </a:r>
            <a:r>
              <a:rPr lang="ru-RU" i="1" dirty="0" err="1" smtClean="0"/>
              <a:t>опасти</a:t>
            </a:r>
            <a:r>
              <a:rPr lang="ru-RU" dirty="0" smtClean="0"/>
              <a:t> (’обезопасить’), восходящему к </a:t>
            </a:r>
            <a:r>
              <a:rPr lang="ru-RU" i="1" dirty="0" smtClean="0"/>
              <a:t>пасти</a:t>
            </a:r>
            <a:r>
              <a:rPr lang="ru-RU" dirty="0" smtClean="0"/>
              <a:t> – ’охранять, кормить’. </a:t>
            </a:r>
            <a:r>
              <a:rPr lang="ru-RU" i="1" dirty="0" smtClean="0"/>
              <a:t>Опасный</a:t>
            </a:r>
            <a:r>
              <a:rPr lang="ru-RU" dirty="0" smtClean="0"/>
              <a:t> буквально – ’требующий защиты, осторожности’ (</a:t>
            </a:r>
            <a:r>
              <a:rPr lang="ru-RU" i="1" dirty="0" smtClean="0"/>
              <a:t>о-</a:t>
            </a:r>
            <a:r>
              <a:rPr lang="ru-RU" dirty="0" smtClean="0"/>
              <a:t> - приставка).</a:t>
            </a:r>
          </a:p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пять</a:t>
            </a:r>
            <a:r>
              <a:rPr lang="ru-RU" dirty="0" smtClean="0"/>
              <a:t>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от существительного </a:t>
            </a:r>
            <a:r>
              <a:rPr lang="ru-RU" i="1" dirty="0" smtClean="0"/>
              <a:t>пять</a:t>
            </a:r>
            <a:r>
              <a:rPr lang="ru-RU" dirty="0" smtClean="0"/>
              <a:t>, </a:t>
            </a:r>
            <a:r>
              <a:rPr lang="ru-RU" i="1" dirty="0" smtClean="0"/>
              <a:t>пятка</a:t>
            </a:r>
            <a:r>
              <a:rPr lang="ru-RU" dirty="0" smtClean="0"/>
              <a:t>. </a:t>
            </a:r>
            <a:r>
              <a:rPr lang="ru-RU" i="1" dirty="0" smtClean="0"/>
              <a:t>Опять</a:t>
            </a:r>
            <a:r>
              <a:rPr lang="ru-RU" dirty="0" smtClean="0"/>
              <a:t> буквально означает ’по собственным пятам, повторяя свой путь, т.е. назад, снова’ </a:t>
            </a:r>
            <a:r>
              <a:rPr lang="ru-RU" i="1" dirty="0" smtClean="0"/>
              <a:t>(о-</a:t>
            </a:r>
            <a:r>
              <a:rPr lang="ru-RU" dirty="0" smtClean="0"/>
              <a:t> - приставка).</a:t>
            </a:r>
          </a:p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тличный </a:t>
            </a:r>
            <a:r>
              <a:rPr lang="ru-RU" dirty="0" smtClean="0"/>
              <a:t>– исконно русск., образовано от глагола </a:t>
            </a:r>
            <a:r>
              <a:rPr lang="ru-RU" i="1" dirty="0" smtClean="0"/>
              <a:t>отличаться,</a:t>
            </a:r>
            <a:r>
              <a:rPr lang="ru-RU" dirty="0" smtClean="0"/>
              <a:t> восходящего к существительному </a:t>
            </a:r>
            <a:r>
              <a:rPr lang="ru-RU" i="1" dirty="0" smtClean="0"/>
              <a:t>лик</a:t>
            </a:r>
            <a:r>
              <a:rPr lang="ru-RU" dirty="0" smtClean="0"/>
              <a:t>. Буквально </a:t>
            </a:r>
            <a:r>
              <a:rPr lang="ru-RU" i="1" dirty="0" smtClean="0"/>
              <a:t>отличный</a:t>
            </a:r>
            <a:r>
              <a:rPr lang="ru-RU" dirty="0" smtClean="0"/>
              <a:t> – ’с другим лицом, не такой, как все’ </a:t>
            </a:r>
            <a:r>
              <a:rPr lang="ru-RU" i="1" dirty="0" smtClean="0"/>
              <a:t>(от-</a:t>
            </a:r>
            <a:r>
              <a:rPr lang="ru-RU" dirty="0" smtClean="0"/>
              <a:t> - приставка).</a:t>
            </a:r>
          </a:p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тряд</a:t>
            </a:r>
            <a:r>
              <a:rPr lang="ru-RU" dirty="0" smtClean="0"/>
              <a:t> – собственно русск., производное от глагола </a:t>
            </a:r>
            <a:r>
              <a:rPr lang="ru-RU" i="1" dirty="0" smtClean="0"/>
              <a:t>отрядить,</a:t>
            </a:r>
            <a:r>
              <a:rPr lang="ru-RU" dirty="0" smtClean="0"/>
              <a:t> восходящего к существительному </a:t>
            </a:r>
            <a:r>
              <a:rPr lang="ru-RU" i="1" dirty="0" smtClean="0"/>
              <a:t>ряд</a:t>
            </a:r>
            <a:r>
              <a:rPr lang="ru-RU" dirty="0" smtClean="0"/>
              <a:t> – ’порядок, линия, уговор’. Буквально </a:t>
            </a:r>
            <a:r>
              <a:rPr lang="ru-RU" i="1" dirty="0" smtClean="0"/>
              <a:t>отряд</a:t>
            </a:r>
            <a:r>
              <a:rPr lang="ru-RU" dirty="0" smtClean="0"/>
              <a:t> – ’то, где действует порядок, способствующий наведению порядка’ </a:t>
            </a:r>
            <a:r>
              <a:rPr lang="ru-RU" i="1" dirty="0" smtClean="0"/>
              <a:t>(от-</a:t>
            </a:r>
            <a:r>
              <a:rPr lang="ru-RU" dirty="0" smtClean="0"/>
              <a:t> - приставка).</a:t>
            </a:r>
          </a:p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хота</a:t>
            </a:r>
            <a:r>
              <a:rPr lang="ru-RU" dirty="0" smtClean="0"/>
              <a:t>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от глагола </a:t>
            </a:r>
            <a:r>
              <a:rPr lang="ru-RU" i="1" dirty="0" smtClean="0"/>
              <a:t>хотеть</a:t>
            </a:r>
            <a:r>
              <a:rPr lang="ru-RU" dirty="0" smtClean="0"/>
              <a:t> </a:t>
            </a:r>
            <a:r>
              <a:rPr lang="ru-RU" i="1" dirty="0" smtClean="0"/>
              <a:t>(</a:t>
            </a:r>
            <a:r>
              <a:rPr lang="ru-RU" i="1" u="sng" dirty="0" smtClean="0"/>
              <a:t>о</a:t>
            </a:r>
            <a:r>
              <a:rPr lang="ru-RU" dirty="0" smtClean="0"/>
              <a:t>- - приставка).</a:t>
            </a:r>
          </a:p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ч</a:t>
            </a:r>
            <a:r>
              <a:rPr lang="ru-RU" b="1" i="1" u="sng" dirty="0" smtClean="0"/>
              <a:t>е</a:t>
            </a:r>
            <a:r>
              <a:rPr lang="ru-RU" b="1" i="1" dirty="0" smtClean="0"/>
              <a:t>видно</a:t>
            </a:r>
            <a:r>
              <a:rPr lang="ru-RU" dirty="0" smtClean="0"/>
              <a:t> – исконно русск., образовано на базе словосочетания </a:t>
            </a:r>
            <a:r>
              <a:rPr lang="ru-RU" i="1" dirty="0" smtClean="0"/>
              <a:t>видно очам</a:t>
            </a:r>
            <a:r>
              <a:rPr lang="ru-RU" dirty="0" smtClean="0"/>
              <a:t> (проверочное слово </a:t>
            </a:r>
            <a:r>
              <a:rPr lang="ru-RU" i="1" dirty="0" smtClean="0"/>
              <a:t>очи</a:t>
            </a:r>
            <a:r>
              <a:rPr lang="ru-RU" dirty="0" smtClean="0"/>
              <a:t>, -</a:t>
            </a:r>
            <a:r>
              <a:rPr lang="ru-RU" i="1" dirty="0" smtClean="0"/>
              <a:t>е</a:t>
            </a:r>
            <a:r>
              <a:rPr lang="ru-RU" dirty="0" smtClean="0"/>
              <a:t>- - соединительная гласная).</a:t>
            </a:r>
          </a:p>
          <a:p>
            <a:pPr lvl="0"/>
            <a:r>
              <a:rPr lang="ru-RU" b="1" i="1" u="sng" dirty="0" smtClean="0"/>
              <a:t>о</a:t>
            </a:r>
            <a:r>
              <a:rPr lang="ru-RU" b="1" i="1" dirty="0" smtClean="0"/>
              <a:t>чки</a:t>
            </a:r>
            <a:r>
              <a:rPr lang="ru-RU" dirty="0" smtClean="0"/>
              <a:t> – исконно русск., образовано от слова </a:t>
            </a:r>
            <a:r>
              <a:rPr lang="ru-RU" i="1" dirty="0" smtClean="0"/>
              <a:t>око</a:t>
            </a:r>
            <a:r>
              <a:rPr lang="ru-RU" dirty="0" smtClean="0"/>
              <a:t> - ’глаз’ (проверочное слово – </a:t>
            </a:r>
            <a:r>
              <a:rPr lang="ru-RU" i="1" dirty="0" smtClean="0"/>
              <a:t>очи</a:t>
            </a:r>
            <a:r>
              <a:rPr lang="ru-RU" dirty="0" smtClean="0"/>
              <a:t>).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е</a:t>
            </a:r>
            <a:r>
              <a:rPr lang="ru-RU" b="1" i="1" dirty="0" smtClean="0"/>
              <a:t>тух</a:t>
            </a:r>
            <a:r>
              <a:rPr lang="ru-RU" dirty="0" smtClean="0"/>
              <a:t> – исконно русск., образовано от глагола </a:t>
            </a:r>
            <a:r>
              <a:rPr lang="ru-RU" i="1" dirty="0" smtClean="0"/>
              <a:t>петь</a:t>
            </a:r>
            <a:r>
              <a:rPr lang="ru-RU" dirty="0" smtClean="0"/>
              <a:t> – буквально ’поющий’.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е</a:t>
            </a:r>
            <a:r>
              <a:rPr lang="ru-RU" b="1" i="1" dirty="0" smtClean="0"/>
              <a:t>чальный</a:t>
            </a:r>
            <a:r>
              <a:rPr lang="ru-RU" dirty="0" smtClean="0"/>
              <a:t> – см. </a:t>
            </a:r>
            <a:r>
              <a:rPr lang="ru-RU" i="1" dirty="0" smtClean="0"/>
              <a:t>обеспечить</a:t>
            </a:r>
            <a:r>
              <a:rPr lang="ru-RU" dirty="0" smtClean="0"/>
              <a:t>.</a:t>
            </a:r>
          </a:p>
          <a:p>
            <a:pPr lvl="0"/>
            <a:r>
              <a:rPr lang="ru-RU" b="1" i="1" dirty="0" smtClean="0"/>
              <a:t>пл</a:t>
            </a:r>
            <a:r>
              <a:rPr lang="ru-RU" b="1" i="1" u="sng" dirty="0" smtClean="0"/>
              <a:t>а</a:t>
            </a:r>
            <a:r>
              <a:rPr lang="ru-RU" b="1" i="1" dirty="0" smtClean="0"/>
              <a:t>ток</a:t>
            </a:r>
            <a:r>
              <a:rPr lang="ru-RU" dirty="0" smtClean="0"/>
              <a:t> – исконно русск., образовано от древнерусского </a:t>
            </a:r>
            <a:r>
              <a:rPr lang="ru-RU" i="1" dirty="0" smtClean="0"/>
              <a:t>плат</a:t>
            </a:r>
            <a:r>
              <a:rPr lang="ru-RU" dirty="0" smtClean="0"/>
              <a:t> - ’кусок материи’. Исторически родственные слова – </a:t>
            </a:r>
            <a:r>
              <a:rPr lang="ru-RU" i="1" dirty="0" smtClean="0"/>
              <a:t>платье, плата</a:t>
            </a:r>
            <a:r>
              <a:rPr lang="ru-RU" dirty="0" smtClean="0"/>
              <a:t> (ткань в виде отдельных кусков выполняла раньше роль денег).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беда – </a:t>
            </a:r>
            <a:r>
              <a:rPr lang="ru-RU" dirty="0" err="1" smtClean="0"/>
              <a:t>старославянск</a:t>
            </a:r>
            <a:r>
              <a:rPr lang="ru-RU" dirty="0" smtClean="0"/>
              <a:t>., восходит к корню </a:t>
            </a:r>
            <a:r>
              <a:rPr lang="ru-RU" i="1" dirty="0" smtClean="0"/>
              <a:t>беда</a:t>
            </a:r>
            <a:r>
              <a:rPr lang="ru-RU" dirty="0" smtClean="0"/>
              <a:t> – ’горе, несчастье, принуждение’. Буквально </a:t>
            </a:r>
            <a:r>
              <a:rPr lang="ru-RU" i="1" dirty="0" smtClean="0"/>
              <a:t>победа</a:t>
            </a:r>
            <a:r>
              <a:rPr lang="ru-RU" dirty="0" smtClean="0"/>
              <a:t> – ’то, что бывает после беды, войны’ (</a:t>
            </a:r>
            <a:r>
              <a:rPr lang="ru-RU" i="1" dirty="0" smtClean="0"/>
              <a:t>по</a:t>
            </a:r>
            <a:r>
              <a:rPr lang="ru-RU" dirty="0" smtClean="0"/>
              <a:t>- - приставка).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года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восходит к корню </a:t>
            </a:r>
            <a:r>
              <a:rPr lang="ru-RU" i="1" dirty="0" smtClean="0"/>
              <a:t>год </a:t>
            </a:r>
            <a:r>
              <a:rPr lang="ru-RU" dirty="0" smtClean="0"/>
              <a:t>– ’хорошее, подходящее, годное’. Первоначальное значение слова </a:t>
            </a:r>
            <a:r>
              <a:rPr lang="ru-RU" i="1" dirty="0" smtClean="0"/>
              <a:t>погода</a:t>
            </a:r>
            <a:r>
              <a:rPr lang="ru-RU" dirty="0" smtClean="0"/>
              <a:t> – ’хорошее время, вёдро’ (ср. </a:t>
            </a:r>
            <a:r>
              <a:rPr lang="ru-RU" i="1" dirty="0" smtClean="0"/>
              <a:t>непогода</a:t>
            </a:r>
            <a:r>
              <a:rPr lang="ru-RU" dirty="0" smtClean="0"/>
              <a:t> – ’ненастье’). Исторически родственные слова - </a:t>
            </a:r>
            <a:r>
              <a:rPr lang="ru-RU" i="1" dirty="0" smtClean="0"/>
              <a:t>выгода</a:t>
            </a:r>
            <a:r>
              <a:rPr lang="ru-RU" dirty="0" smtClean="0"/>
              <a:t>, </a:t>
            </a:r>
            <a:r>
              <a:rPr lang="ru-RU" i="1" dirty="0" smtClean="0"/>
              <a:t>погодить</a:t>
            </a:r>
            <a:r>
              <a:rPr lang="ru-RU" dirty="0" smtClean="0"/>
              <a:t>, </a:t>
            </a:r>
            <a:r>
              <a:rPr lang="ru-RU" i="1" dirty="0" smtClean="0"/>
              <a:t>невзгода</a:t>
            </a:r>
            <a:r>
              <a:rPr lang="ru-RU" dirty="0" smtClean="0"/>
              <a:t>, угодье. В слове </a:t>
            </a:r>
            <a:r>
              <a:rPr lang="ru-RU" i="1" dirty="0" smtClean="0"/>
              <a:t>погода</a:t>
            </a:r>
            <a:r>
              <a:rPr lang="ru-RU" dirty="0" smtClean="0"/>
              <a:t> </a:t>
            </a:r>
            <a:r>
              <a:rPr lang="ru-RU" i="1" dirty="0" smtClean="0"/>
              <a:t>по-</a:t>
            </a:r>
            <a:r>
              <a:rPr lang="ru-RU" dirty="0" smtClean="0"/>
              <a:t> - приставка.</a:t>
            </a:r>
          </a:p>
          <a:p>
            <a:pPr lvl="0"/>
            <a:r>
              <a:rPr lang="ru-RU" b="1" i="1" dirty="0" smtClean="0"/>
              <a:t>подл</a:t>
            </a:r>
            <a:r>
              <a:rPr lang="ru-RU" b="1" i="1" u="sng" dirty="0" smtClean="0"/>
              <a:t>инн</a:t>
            </a:r>
            <a:r>
              <a:rPr lang="ru-RU" b="1" i="1" dirty="0" smtClean="0"/>
              <a:t>ый</a:t>
            </a:r>
            <a:r>
              <a:rPr lang="ru-RU" dirty="0" smtClean="0"/>
              <a:t> – собственно русск. В старину при допросе, допытываясь правды, били </a:t>
            </a:r>
            <a:r>
              <a:rPr lang="ru-RU" i="1" dirty="0" smtClean="0"/>
              <a:t>длинными </a:t>
            </a:r>
            <a:r>
              <a:rPr lang="ru-RU" dirty="0" smtClean="0"/>
              <a:t>палками – </a:t>
            </a:r>
            <a:r>
              <a:rPr lang="ru-RU" i="1" dirty="0" smtClean="0"/>
              <a:t>подлинниками</a:t>
            </a:r>
            <a:r>
              <a:rPr lang="ru-RU" dirty="0" smtClean="0"/>
              <a:t>. Отсюда и пошло выражение </a:t>
            </a:r>
            <a:r>
              <a:rPr lang="ru-RU" i="1" dirty="0" smtClean="0"/>
              <a:t>подлинная</a:t>
            </a:r>
            <a:r>
              <a:rPr lang="ru-RU" dirty="0" smtClean="0"/>
              <a:t> </a:t>
            </a:r>
            <a:r>
              <a:rPr lang="ru-RU" i="1" dirty="0" smtClean="0"/>
              <a:t>правда</a:t>
            </a:r>
            <a:r>
              <a:rPr lang="ru-RU" dirty="0" smtClean="0"/>
              <a:t>. </a:t>
            </a:r>
            <a:r>
              <a:rPr lang="ru-RU" i="1" dirty="0" smtClean="0"/>
              <a:t>Подлинный</a:t>
            </a:r>
            <a:r>
              <a:rPr lang="ru-RU" dirty="0" smtClean="0"/>
              <a:t> ←</a:t>
            </a:r>
            <a:r>
              <a:rPr lang="ru-RU" i="1" dirty="0" smtClean="0"/>
              <a:t>длинный</a:t>
            </a:r>
            <a:r>
              <a:rPr lang="ru-RU" dirty="0" smtClean="0"/>
              <a:t> ← </a:t>
            </a:r>
            <a:r>
              <a:rPr lang="ru-RU" i="1" dirty="0" smtClean="0"/>
              <a:t>длина</a:t>
            </a:r>
            <a:r>
              <a:rPr lang="ru-RU" dirty="0" smtClean="0"/>
              <a:t> (одно -</a:t>
            </a:r>
            <a:r>
              <a:rPr lang="ru-RU" i="1" dirty="0" err="1" smtClean="0"/>
              <a:t>н</a:t>
            </a:r>
            <a:r>
              <a:rPr lang="ru-RU" dirty="0" smtClean="0"/>
              <a:t> – конечный согласный корня, второе -</a:t>
            </a:r>
            <a:r>
              <a:rPr lang="ru-RU" i="1" dirty="0" err="1" smtClean="0"/>
              <a:t>н</a:t>
            </a:r>
            <a:r>
              <a:rPr lang="ru-RU" i="1" dirty="0" smtClean="0"/>
              <a:t>-</a:t>
            </a:r>
            <a:r>
              <a:rPr lang="ru-RU" dirty="0" smtClean="0"/>
              <a:t> – суффикс прилагательного).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душка</a:t>
            </a:r>
            <a:r>
              <a:rPr lang="ru-RU" dirty="0" smtClean="0"/>
              <a:t> - исконно русск., образовано от той же основы, что и </a:t>
            </a:r>
            <a:r>
              <a:rPr lang="ru-RU" i="1" dirty="0" smtClean="0"/>
              <a:t>дуть. </a:t>
            </a:r>
            <a:r>
              <a:rPr lang="ru-RU" dirty="0" smtClean="0"/>
              <a:t>Исторически родственные слова – </a:t>
            </a:r>
            <a:r>
              <a:rPr lang="ru-RU" i="1" dirty="0" smtClean="0"/>
              <a:t>дух</a:t>
            </a:r>
            <a:r>
              <a:rPr lang="ru-RU" dirty="0" smtClean="0"/>
              <a:t>, </a:t>
            </a:r>
            <a:r>
              <a:rPr lang="ru-RU" i="1" dirty="0" smtClean="0"/>
              <a:t>душа</a:t>
            </a:r>
            <a:r>
              <a:rPr lang="ru-RU" dirty="0" smtClean="0"/>
              <a:t>, </a:t>
            </a:r>
            <a:r>
              <a:rPr lang="ru-RU" i="1" dirty="0" smtClean="0"/>
              <a:t>надутый</a:t>
            </a:r>
            <a:r>
              <a:rPr lang="ru-RU" dirty="0" smtClean="0"/>
              <a:t>, </a:t>
            </a:r>
            <a:r>
              <a:rPr lang="ru-RU" i="1" dirty="0" smtClean="0"/>
              <a:t>вздох, дышать</a:t>
            </a:r>
            <a:r>
              <a:rPr lang="ru-RU" dirty="0" smtClean="0"/>
              <a:t>. </a:t>
            </a:r>
            <a:r>
              <a:rPr lang="ru-RU" i="1" dirty="0" smtClean="0"/>
              <a:t>Подушка</a:t>
            </a:r>
            <a:r>
              <a:rPr lang="ru-RU" dirty="0" smtClean="0"/>
              <a:t> буквально – ’надутое’ (</a:t>
            </a:r>
            <a:r>
              <a:rPr lang="ru-RU" i="1" dirty="0" smtClean="0"/>
              <a:t>по-</a:t>
            </a:r>
            <a:r>
              <a:rPr lang="ru-RU" dirty="0" smtClean="0"/>
              <a:t> -приставка).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здравлять</a:t>
            </a:r>
            <a:r>
              <a:rPr lang="ru-RU" dirty="0" smtClean="0"/>
              <a:t> – </a:t>
            </a:r>
            <a:r>
              <a:rPr lang="ru-RU" dirty="0" err="1" smtClean="0"/>
              <a:t>старославянск</a:t>
            </a:r>
            <a:r>
              <a:rPr lang="ru-RU" dirty="0" smtClean="0"/>
              <a:t>., восходит к </a:t>
            </a:r>
            <a:r>
              <a:rPr lang="ru-RU" i="1" dirty="0" smtClean="0"/>
              <a:t>здравый</a:t>
            </a:r>
            <a:r>
              <a:rPr lang="ru-RU" dirty="0" smtClean="0"/>
              <a:t> – ’здоровый’. Исторически родственные слова – </a:t>
            </a:r>
            <a:r>
              <a:rPr lang="ru-RU" i="1" dirty="0" smtClean="0"/>
              <a:t>здоровье</a:t>
            </a:r>
            <a:r>
              <a:rPr lang="ru-RU" dirty="0" smtClean="0"/>
              <a:t>, </a:t>
            </a:r>
            <a:r>
              <a:rPr lang="ru-RU" i="1" dirty="0" smtClean="0"/>
              <a:t>здравствуй</a:t>
            </a:r>
            <a:r>
              <a:rPr lang="ru-RU" dirty="0" smtClean="0"/>
              <a:t>, </a:t>
            </a:r>
            <a:r>
              <a:rPr lang="ru-RU" i="1" dirty="0" smtClean="0"/>
              <a:t>здравица</a:t>
            </a:r>
            <a:r>
              <a:rPr lang="ru-RU" dirty="0" smtClean="0"/>
              <a:t>. </a:t>
            </a:r>
            <a:r>
              <a:rPr lang="ru-RU" i="1" dirty="0" smtClean="0"/>
              <a:t>Поздравлять</a:t>
            </a:r>
            <a:r>
              <a:rPr lang="ru-RU" dirty="0" smtClean="0"/>
              <a:t> буквально означает ’пожелать быть здоровым’ (</a:t>
            </a:r>
            <a:r>
              <a:rPr lang="ru-RU" i="1" dirty="0" smtClean="0"/>
              <a:t>по-</a:t>
            </a:r>
            <a:r>
              <a:rPr lang="ru-RU" dirty="0" smtClean="0"/>
              <a:t> - приставка).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лт</a:t>
            </a:r>
            <a:r>
              <a:rPr lang="ru-RU" b="1" i="1" u="sng" dirty="0" smtClean="0"/>
              <a:t>о</a:t>
            </a:r>
            <a:r>
              <a:rPr lang="ru-RU" b="1" i="1" dirty="0" smtClean="0"/>
              <a:t>ра</a:t>
            </a:r>
            <a:r>
              <a:rPr lang="ru-RU" dirty="0" smtClean="0"/>
              <a:t> – исконно русск., образовано сращением слов </a:t>
            </a:r>
            <a:r>
              <a:rPr lang="ru-RU" i="1" dirty="0" smtClean="0"/>
              <a:t>пол втора </a:t>
            </a:r>
            <a:r>
              <a:rPr lang="ru-RU" dirty="0" smtClean="0"/>
              <a:t>- ’один и половина второго’. В древнерусском языке были еще слова, построенные по этой модели: </a:t>
            </a:r>
            <a:r>
              <a:rPr lang="ru-RU" i="1" dirty="0" err="1" smtClean="0"/>
              <a:t>полътретья</a:t>
            </a:r>
            <a:r>
              <a:rPr lang="ru-RU" dirty="0" smtClean="0"/>
              <a:t>, </a:t>
            </a:r>
            <a:r>
              <a:rPr lang="ru-RU" i="1" dirty="0" err="1" smtClean="0"/>
              <a:t>полъшеста</a:t>
            </a:r>
            <a:r>
              <a:rPr lang="ru-RU" dirty="0" smtClean="0"/>
              <a:t> и т.п., но они исчезли. Для слова </a:t>
            </a:r>
            <a:r>
              <a:rPr lang="ru-RU" i="1" dirty="0" smtClean="0"/>
              <a:t>полтора</a:t>
            </a:r>
            <a:r>
              <a:rPr lang="ru-RU" dirty="0" smtClean="0"/>
              <a:t> проверочное слово (для второго -</a:t>
            </a:r>
            <a:r>
              <a:rPr lang="ru-RU" i="1" dirty="0" smtClean="0"/>
              <a:t>о-)</a:t>
            </a:r>
            <a:r>
              <a:rPr lang="ru-RU" dirty="0" smtClean="0"/>
              <a:t> – </a:t>
            </a:r>
            <a:r>
              <a:rPr lang="ru-RU" i="1" dirty="0" smtClean="0"/>
              <a:t>вторить</a:t>
            </a:r>
            <a:r>
              <a:rPr lang="ru-RU" dirty="0" smtClean="0"/>
              <a:t>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н</a:t>
            </a:r>
            <a:r>
              <a:rPr lang="ru-RU" b="1" i="1" u="sng" dirty="0" smtClean="0"/>
              <a:t>е</a:t>
            </a:r>
            <a:r>
              <a:rPr lang="ru-RU" b="1" i="1" dirty="0" smtClean="0"/>
              <a:t>дельник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означало ’день после недели’, где </a:t>
            </a:r>
            <a:r>
              <a:rPr lang="ru-RU" i="1" dirty="0" smtClean="0"/>
              <a:t>неделя </a:t>
            </a:r>
            <a:r>
              <a:rPr lang="ru-RU" dirty="0" smtClean="0"/>
              <a:t>– ’свободный от работы день, когда ничего не надо делать’ (исторически </a:t>
            </a:r>
            <a:r>
              <a:rPr lang="ru-RU" i="1" dirty="0" smtClean="0"/>
              <a:t>по-</a:t>
            </a:r>
            <a:r>
              <a:rPr lang="ru-RU" dirty="0" smtClean="0"/>
              <a:t> и </a:t>
            </a:r>
            <a:r>
              <a:rPr lang="ru-RU" i="1" dirty="0" smtClean="0"/>
              <a:t>не</a:t>
            </a:r>
            <a:r>
              <a:rPr lang="ru-RU" dirty="0" smtClean="0"/>
              <a:t>- - приставки).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ра</a:t>
            </a:r>
            <a:r>
              <a:rPr lang="ru-RU" dirty="0" smtClean="0"/>
              <a:t>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производное от глагола </a:t>
            </a:r>
            <a:r>
              <a:rPr lang="ru-RU" i="1" dirty="0" smtClean="0"/>
              <a:t>переть</a:t>
            </a:r>
            <a:r>
              <a:rPr lang="ru-RU" dirty="0" smtClean="0"/>
              <a:t> (с чередованием </a:t>
            </a:r>
            <a:r>
              <a:rPr lang="ru-RU" i="1" dirty="0" smtClean="0"/>
              <a:t>о//е</a:t>
            </a:r>
            <a:r>
              <a:rPr lang="ru-RU" dirty="0" smtClean="0"/>
              <a:t>) – ’давить, нажимать’. Исторически родственные слова - </a:t>
            </a:r>
            <a:r>
              <a:rPr lang="ru-RU" i="1" dirty="0" smtClean="0"/>
              <a:t>напор</a:t>
            </a:r>
            <a:r>
              <a:rPr lang="ru-RU" dirty="0" smtClean="0"/>
              <a:t>, </a:t>
            </a:r>
            <a:r>
              <a:rPr lang="ru-RU" i="1" dirty="0" smtClean="0"/>
              <a:t>отпор</a:t>
            </a:r>
            <a:r>
              <a:rPr lang="ru-RU" dirty="0" smtClean="0"/>
              <a:t>. Буквально </a:t>
            </a:r>
            <a:r>
              <a:rPr lang="ru-RU" i="1" dirty="0" smtClean="0"/>
              <a:t>пора</a:t>
            </a:r>
            <a:r>
              <a:rPr lang="ru-RU" dirty="0" smtClean="0"/>
              <a:t> – ’самое удобное время для нажима, совершения чего-то’.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ручение</a:t>
            </a:r>
            <a:r>
              <a:rPr lang="ru-RU" dirty="0" smtClean="0"/>
              <a:t> -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от глагола </a:t>
            </a:r>
            <a:r>
              <a:rPr lang="ru-RU" i="1" dirty="0" smtClean="0"/>
              <a:t>поручить</a:t>
            </a:r>
            <a:r>
              <a:rPr lang="ru-RU" dirty="0" smtClean="0"/>
              <a:t>, восходящего к корню </a:t>
            </a:r>
            <a:r>
              <a:rPr lang="ru-RU" i="1" dirty="0" smtClean="0"/>
              <a:t>рук-.</a:t>
            </a:r>
            <a:r>
              <a:rPr lang="ru-RU" dirty="0" smtClean="0"/>
              <a:t> </a:t>
            </a:r>
            <a:r>
              <a:rPr lang="ru-RU" i="1" dirty="0" smtClean="0"/>
              <a:t>Поручить</a:t>
            </a:r>
            <a:r>
              <a:rPr lang="ru-RU" dirty="0" smtClean="0"/>
              <a:t> буквально означало ’передать из рук в руки’ (</a:t>
            </a:r>
            <a:r>
              <a:rPr lang="ru-RU" i="1" dirty="0" smtClean="0"/>
              <a:t>по</a:t>
            </a:r>
            <a:r>
              <a:rPr lang="ru-RU" dirty="0" smtClean="0"/>
              <a:t>- - приставка).</a:t>
            </a:r>
          </a:p>
          <a:p>
            <a:pPr lvl="0"/>
            <a:r>
              <a:rPr lang="ru-RU" b="1" i="1" dirty="0" smtClean="0"/>
              <a:t>портфель</a:t>
            </a:r>
            <a:r>
              <a:rPr lang="ru-RU" dirty="0" smtClean="0"/>
              <a:t> - </a:t>
            </a:r>
            <a:r>
              <a:rPr lang="ru-RU" dirty="0" err="1" smtClean="0"/>
              <a:t>французск</a:t>
            </a:r>
            <a:r>
              <a:rPr lang="ru-RU" dirty="0" smtClean="0"/>
              <a:t>., образовано сложением на базе слов </a:t>
            </a:r>
            <a:r>
              <a:rPr lang="ru-RU" i="1" dirty="0" err="1" smtClean="0"/>
              <a:t>porter</a:t>
            </a:r>
            <a:r>
              <a:rPr lang="ru-RU" dirty="0" smtClean="0"/>
              <a:t> (порт-) – ’носить’ и </a:t>
            </a:r>
            <a:r>
              <a:rPr lang="ru-RU" i="1" dirty="0" err="1" smtClean="0"/>
              <a:t>feuille</a:t>
            </a:r>
            <a:r>
              <a:rPr lang="ru-RU" dirty="0" smtClean="0"/>
              <a:t> (фей) – ’лист’. Буквально </a:t>
            </a:r>
            <a:r>
              <a:rPr lang="ru-RU" i="1" dirty="0" smtClean="0"/>
              <a:t>портфель</a:t>
            </a:r>
            <a:r>
              <a:rPr lang="ru-RU" dirty="0" smtClean="0"/>
              <a:t> – ’“</a:t>
            </a:r>
            <a:r>
              <a:rPr lang="ru-RU" dirty="0" err="1" smtClean="0"/>
              <a:t>листоноска</a:t>
            </a:r>
            <a:r>
              <a:rPr lang="ru-RU" dirty="0" smtClean="0"/>
              <a:t>”’, или ’папка для бумаг’. Первый корень </a:t>
            </a:r>
            <a:r>
              <a:rPr lang="ru-RU" i="1" dirty="0" smtClean="0"/>
              <a:t>порт</a:t>
            </a:r>
            <a:r>
              <a:rPr lang="ru-RU" dirty="0" smtClean="0"/>
              <a:t>- вошел в слова </a:t>
            </a:r>
            <a:r>
              <a:rPr lang="ru-RU" i="1" dirty="0" smtClean="0"/>
              <a:t>портсигар</a:t>
            </a:r>
            <a:r>
              <a:rPr lang="ru-RU" dirty="0" smtClean="0"/>
              <a:t> – ’для переноски сигар’, </a:t>
            </a:r>
            <a:r>
              <a:rPr lang="ru-RU" i="1" dirty="0" smtClean="0"/>
              <a:t>портмоне</a:t>
            </a:r>
            <a:r>
              <a:rPr lang="ru-RU" dirty="0" smtClean="0"/>
              <a:t> ’для переноски денег’, 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ст</a:t>
            </a:r>
            <a:r>
              <a:rPr lang="ru-RU" b="1" i="1" u="sng" dirty="0" smtClean="0"/>
              <a:t>е</a:t>
            </a:r>
            <a:r>
              <a:rPr lang="ru-RU" b="1" i="1" dirty="0" smtClean="0"/>
              <a:t>пе</a:t>
            </a:r>
            <a:r>
              <a:rPr lang="ru-RU" b="1" i="1" u="sng" dirty="0" smtClean="0"/>
              <a:t>нн</a:t>
            </a:r>
            <a:r>
              <a:rPr lang="ru-RU" b="1" i="1" dirty="0" smtClean="0"/>
              <a:t>о</a:t>
            </a:r>
            <a:r>
              <a:rPr lang="ru-RU" dirty="0" smtClean="0"/>
              <a:t> – восходит к </a:t>
            </a:r>
            <a:r>
              <a:rPr lang="ru-RU" dirty="0" err="1" smtClean="0"/>
              <a:t>общеславянск</a:t>
            </a:r>
            <a:r>
              <a:rPr lang="ru-RU" dirty="0" smtClean="0"/>
              <a:t>. </a:t>
            </a:r>
            <a:r>
              <a:rPr lang="ru-RU" i="1" dirty="0" smtClean="0"/>
              <a:t>степень, </a:t>
            </a:r>
            <a:r>
              <a:rPr lang="ru-RU" dirty="0" smtClean="0"/>
              <a:t>образованному от той же основы, что и </a:t>
            </a:r>
            <a:r>
              <a:rPr lang="ru-RU" i="1" dirty="0" smtClean="0"/>
              <a:t>стопа</a:t>
            </a:r>
            <a:r>
              <a:rPr lang="ru-RU" dirty="0" smtClean="0"/>
              <a:t> (с чередованием </a:t>
            </a:r>
            <a:r>
              <a:rPr lang="ru-RU" i="1" dirty="0" smtClean="0"/>
              <a:t>о//е).</a:t>
            </a:r>
            <a:r>
              <a:rPr lang="ru-RU" dirty="0" smtClean="0"/>
              <a:t> Буквально </a:t>
            </a:r>
            <a:r>
              <a:rPr lang="ru-RU" i="1" dirty="0" smtClean="0"/>
              <a:t>постепенно</a:t>
            </a:r>
            <a:r>
              <a:rPr lang="ru-RU" dirty="0" smtClean="0"/>
              <a:t> – ’по степеням, по стопам’, т.е. последовательно, без скачков (проверочное слово – </a:t>
            </a:r>
            <a:r>
              <a:rPr lang="ru-RU" i="1" dirty="0" smtClean="0"/>
              <a:t>степень</a:t>
            </a:r>
            <a:r>
              <a:rPr lang="ru-RU" dirty="0" smtClean="0"/>
              <a:t>; </a:t>
            </a:r>
            <a:r>
              <a:rPr lang="ru-RU" i="1" dirty="0" smtClean="0"/>
              <a:t>по</a:t>
            </a:r>
            <a:r>
              <a:rPr lang="ru-RU" dirty="0" smtClean="0"/>
              <a:t>- - приставка, первое –</a:t>
            </a:r>
            <a:r>
              <a:rPr lang="ru-RU" i="1" dirty="0" err="1" smtClean="0"/>
              <a:t>н</a:t>
            </a:r>
            <a:r>
              <a:rPr lang="ru-RU" i="1" dirty="0" smtClean="0"/>
              <a:t>-</a:t>
            </a:r>
            <a:r>
              <a:rPr lang="ru-RU" dirty="0" smtClean="0"/>
              <a:t> – конец исторического корня, второе -</a:t>
            </a:r>
            <a:r>
              <a:rPr lang="ru-RU" i="1" dirty="0" err="1" smtClean="0"/>
              <a:t>н</a:t>
            </a:r>
            <a:r>
              <a:rPr lang="ru-RU" i="1" dirty="0" smtClean="0"/>
              <a:t>-</a:t>
            </a:r>
            <a:r>
              <a:rPr lang="ru-RU" dirty="0" smtClean="0"/>
              <a:t> – суффикс прилагательного).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ток</a:t>
            </a:r>
            <a:r>
              <a:rPr lang="ru-RU" dirty="0" smtClean="0"/>
              <a:t> -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образовано от глагола </a:t>
            </a:r>
            <a:r>
              <a:rPr lang="ru-RU" i="1" dirty="0" smtClean="0"/>
              <a:t>потечь, течь</a:t>
            </a:r>
            <a:r>
              <a:rPr lang="ru-RU" dirty="0" smtClean="0"/>
              <a:t> (чередование </a:t>
            </a:r>
            <a:r>
              <a:rPr lang="ru-RU" i="1" dirty="0" smtClean="0"/>
              <a:t>о//е).</a:t>
            </a:r>
            <a:r>
              <a:rPr lang="ru-RU" dirty="0" smtClean="0"/>
              <a:t> </a:t>
            </a:r>
            <a:r>
              <a:rPr lang="ru-RU" i="1" dirty="0" smtClean="0"/>
              <a:t>Поток</a:t>
            </a:r>
            <a:r>
              <a:rPr lang="ru-RU" dirty="0" smtClean="0"/>
              <a:t> – ’то, что течет’ </a:t>
            </a:r>
            <a:r>
              <a:rPr lang="ru-RU" i="1" dirty="0" smtClean="0"/>
              <a:t>(по</a:t>
            </a:r>
            <a:r>
              <a:rPr lang="ru-RU" dirty="0" smtClean="0"/>
              <a:t>- - приставка).</a:t>
            </a:r>
          </a:p>
          <a:p>
            <a:pPr lvl="0"/>
            <a:r>
              <a:rPr lang="ru-RU" b="1" i="1" dirty="0" smtClean="0"/>
              <a:t>п</a:t>
            </a:r>
            <a:r>
              <a:rPr lang="ru-RU" b="1" i="1" u="sng" dirty="0" smtClean="0"/>
              <a:t>о</a:t>
            </a:r>
            <a:r>
              <a:rPr lang="ru-RU" b="1" i="1" dirty="0" smtClean="0"/>
              <a:t>т</a:t>
            </a:r>
            <a:r>
              <a:rPr lang="ru-RU" b="1" i="1" u="sng" dirty="0" smtClean="0"/>
              <a:t>о</a:t>
            </a:r>
            <a:r>
              <a:rPr lang="ru-RU" b="1" i="1" dirty="0" smtClean="0"/>
              <a:t>лок</a:t>
            </a:r>
            <a:r>
              <a:rPr lang="ru-RU" dirty="0" smtClean="0"/>
              <a:t> – </a:t>
            </a:r>
            <a:r>
              <a:rPr lang="ru-RU" dirty="0" err="1" smtClean="0"/>
              <a:t>восточнославянск</a:t>
            </a:r>
            <a:r>
              <a:rPr lang="ru-RU" dirty="0" smtClean="0"/>
              <a:t>., восходящее к слову </a:t>
            </a:r>
            <a:r>
              <a:rPr lang="ru-RU" i="1" dirty="0" err="1" smtClean="0"/>
              <a:t>тло</a:t>
            </a:r>
            <a:r>
              <a:rPr lang="ru-RU" dirty="0" smtClean="0"/>
              <a:t> – ’пол, земля, основание’ (ср. </a:t>
            </a:r>
            <a:r>
              <a:rPr lang="ru-RU" i="1" dirty="0" smtClean="0"/>
              <a:t>дотла</a:t>
            </a:r>
            <a:r>
              <a:rPr lang="ru-RU" dirty="0" smtClean="0"/>
              <a:t> – ’до основания’). Сделать </a:t>
            </a:r>
            <a:r>
              <a:rPr lang="ru-RU" i="1" dirty="0" smtClean="0"/>
              <a:t>по</a:t>
            </a:r>
            <a:r>
              <a:rPr lang="ru-RU" dirty="0" smtClean="0"/>
              <a:t> </a:t>
            </a:r>
            <a:r>
              <a:rPr lang="ru-RU" i="1" dirty="0" err="1" smtClean="0"/>
              <a:t>тлу</a:t>
            </a:r>
            <a:r>
              <a:rPr lang="ru-RU" dirty="0" smtClean="0"/>
              <a:t> означало ’сделать подобным полу’. Буквально </a:t>
            </a:r>
            <a:r>
              <a:rPr lang="ru-RU" i="1" dirty="0" smtClean="0"/>
              <a:t>потолок</a:t>
            </a:r>
            <a:r>
              <a:rPr lang="ru-RU" dirty="0" smtClean="0"/>
              <a:t> – ’подобие </a:t>
            </a:r>
            <a:r>
              <a:rPr lang="ru-RU" dirty="0" err="1" smtClean="0"/>
              <a:t>тла</a:t>
            </a:r>
            <a:r>
              <a:rPr lang="ru-RU" dirty="0" smtClean="0"/>
              <a:t>, пола’ (первое </a:t>
            </a:r>
            <a:r>
              <a:rPr lang="ru-RU" i="1" dirty="0" smtClean="0"/>
              <a:t>-о-</a:t>
            </a:r>
            <a:r>
              <a:rPr lang="ru-RU" dirty="0" smtClean="0"/>
              <a:t> - в приставке </a:t>
            </a:r>
            <a:r>
              <a:rPr lang="ru-RU" i="1" dirty="0" smtClean="0"/>
              <a:t>по-,</a:t>
            </a:r>
            <a:r>
              <a:rPr lang="ru-RU" dirty="0" smtClean="0"/>
              <a:t> второе -</a:t>
            </a:r>
            <a:r>
              <a:rPr lang="ru-RU" i="1" dirty="0" smtClean="0"/>
              <a:t>о</a:t>
            </a:r>
            <a:r>
              <a:rPr lang="ru-RU" dirty="0" smtClean="0"/>
              <a:t>- - беглый гласный в корне).</a:t>
            </a:r>
          </a:p>
          <a:p>
            <a:pPr lvl="0"/>
            <a:r>
              <a:rPr lang="ru-RU" b="1" i="1" dirty="0" smtClean="0"/>
              <a:t>пр</a:t>
            </a:r>
            <a:r>
              <a:rPr lang="ru-RU" b="1" i="1" u="sng" dirty="0" smtClean="0"/>
              <a:t>е</a:t>
            </a:r>
            <a:r>
              <a:rPr lang="ru-RU" b="1" i="1" dirty="0" smtClean="0"/>
              <a:t>дс</a:t>
            </a:r>
            <a:r>
              <a:rPr lang="ru-RU" b="1" i="1" u="sng" dirty="0" smtClean="0"/>
              <a:t>е</a:t>
            </a:r>
            <a:r>
              <a:rPr lang="ru-RU" b="1" i="1" dirty="0" smtClean="0"/>
              <a:t>датель</a:t>
            </a:r>
            <a:r>
              <a:rPr lang="ru-RU" dirty="0" smtClean="0"/>
              <a:t> – собственно русск., образовано на базе сочетания ’сесть впереди, занять первое место’ (проверочные слова – предлог </a:t>
            </a:r>
            <a:r>
              <a:rPr lang="ru-RU" i="1" dirty="0" smtClean="0"/>
              <a:t>пред</a:t>
            </a:r>
            <a:r>
              <a:rPr lang="ru-RU" dirty="0" smtClean="0"/>
              <a:t>, слово </a:t>
            </a:r>
            <a:r>
              <a:rPr lang="ru-RU" i="1" dirty="0" smtClean="0"/>
              <a:t>сесть</a:t>
            </a:r>
            <a:r>
              <a:rPr lang="ru-RU" dirty="0" smtClean="0"/>
              <a:t>).</a:t>
            </a:r>
          </a:p>
          <a:p>
            <a:pPr lvl="0"/>
            <a:r>
              <a:rPr lang="ru-RU" b="1" i="1" dirty="0" smtClean="0"/>
              <a:t>пр</a:t>
            </a:r>
            <a:r>
              <a:rPr lang="ru-RU" b="1" i="1" u="sng" dirty="0" smtClean="0"/>
              <a:t>и</a:t>
            </a:r>
            <a:r>
              <a:rPr lang="ru-RU" b="1" i="1" dirty="0" smtClean="0"/>
              <a:t>вет</a:t>
            </a:r>
            <a:r>
              <a:rPr lang="ru-RU" dirty="0" smtClean="0"/>
              <a:t> -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восходит к глаголу </a:t>
            </a:r>
            <a:r>
              <a:rPr lang="ru-RU" i="1" dirty="0" err="1" smtClean="0"/>
              <a:t>ветити</a:t>
            </a:r>
            <a:r>
              <a:rPr lang="ru-RU" dirty="0" smtClean="0"/>
              <a:t> – ’говорить’. Исторически родственные слова – </a:t>
            </a:r>
            <a:r>
              <a:rPr lang="ru-RU" i="1" dirty="0" smtClean="0"/>
              <a:t>вития</a:t>
            </a:r>
            <a:r>
              <a:rPr lang="ru-RU" dirty="0" smtClean="0"/>
              <a:t> - ’оратор’, </a:t>
            </a:r>
            <a:r>
              <a:rPr lang="ru-RU" i="1" dirty="0" smtClean="0"/>
              <a:t>завет, вече.</a:t>
            </a:r>
            <a:r>
              <a:rPr lang="ru-RU" dirty="0" smtClean="0"/>
              <a:t> (В слове </a:t>
            </a:r>
            <a:r>
              <a:rPr lang="ru-RU" i="1" dirty="0" smtClean="0"/>
              <a:t>привет</a:t>
            </a:r>
            <a:r>
              <a:rPr lang="ru-RU" dirty="0" smtClean="0"/>
              <a:t> – приставка </a:t>
            </a:r>
            <a:r>
              <a:rPr lang="ru-RU" i="1" dirty="0" smtClean="0"/>
              <a:t>при</a:t>
            </a:r>
            <a:r>
              <a:rPr lang="ru-RU" dirty="0" smtClean="0"/>
              <a:t>- со значением приближения).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/>
              <a:t>пр</a:t>
            </a:r>
            <a:r>
              <a:rPr lang="ru-RU" b="1" i="1" u="sng" dirty="0" smtClean="0"/>
              <a:t>и</a:t>
            </a:r>
            <a:r>
              <a:rPr lang="ru-RU" b="1" i="1" dirty="0" smtClean="0"/>
              <a:t>мер</a:t>
            </a:r>
            <a:r>
              <a:rPr lang="ru-RU" dirty="0" smtClean="0"/>
              <a:t> – образовано от глагола </a:t>
            </a:r>
            <a:r>
              <a:rPr lang="ru-RU" i="1" dirty="0" smtClean="0"/>
              <a:t>примерить,</a:t>
            </a:r>
            <a:r>
              <a:rPr lang="ru-RU" dirty="0" smtClean="0"/>
              <a:t> восходящему к </a:t>
            </a:r>
            <a:r>
              <a:rPr lang="ru-RU" i="1" dirty="0" smtClean="0"/>
              <a:t>мерить</a:t>
            </a:r>
            <a:r>
              <a:rPr lang="ru-RU" dirty="0" smtClean="0"/>
              <a:t>. Старейшее значение слова </a:t>
            </a:r>
            <a:r>
              <a:rPr lang="ru-RU" i="1" dirty="0" smtClean="0"/>
              <a:t>пример </a:t>
            </a:r>
            <a:r>
              <a:rPr lang="ru-RU" dirty="0" smtClean="0"/>
              <a:t>– ’проба’ (</a:t>
            </a:r>
            <a:r>
              <a:rPr lang="ru-RU" i="1" dirty="0" smtClean="0"/>
              <a:t>при</a:t>
            </a:r>
            <a:r>
              <a:rPr lang="ru-RU" dirty="0" smtClean="0"/>
              <a:t>- - приставка со значением присоединения).</a:t>
            </a:r>
          </a:p>
          <a:p>
            <a:pPr lvl="0"/>
            <a:r>
              <a:rPr lang="ru-RU" b="1" i="1" dirty="0" smtClean="0"/>
              <a:t>пр</a:t>
            </a:r>
            <a:r>
              <a:rPr lang="ru-RU" b="1" i="1" u="sng" dirty="0" smtClean="0"/>
              <a:t>и</a:t>
            </a:r>
            <a:r>
              <a:rPr lang="ru-RU" b="1" i="1" dirty="0" smtClean="0"/>
              <a:t>чина</a:t>
            </a:r>
            <a:r>
              <a:rPr lang="ru-RU" dirty="0" smtClean="0"/>
              <a:t> – заимствовано из польск. языка, где является производным от </a:t>
            </a:r>
            <a:r>
              <a:rPr lang="ru-RU" dirty="0" err="1" smtClean="0"/>
              <a:t>общеславянск</a:t>
            </a:r>
            <a:r>
              <a:rPr lang="ru-RU" dirty="0" smtClean="0"/>
              <a:t>. </a:t>
            </a:r>
            <a:r>
              <a:rPr lang="ru-RU" i="1" dirty="0" smtClean="0"/>
              <a:t>чин</a:t>
            </a:r>
            <a:r>
              <a:rPr lang="ru-RU" dirty="0" smtClean="0"/>
              <a:t> – ’строй, действие, порядок, подчинение, место в ряду’. Исторически родственные слова – </a:t>
            </a:r>
            <a:r>
              <a:rPr lang="ru-RU" i="1" dirty="0" smtClean="0"/>
              <a:t>чинить, учинить</a:t>
            </a:r>
            <a:r>
              <a:rPr lang="ru-RU" dirty="0" smtClean="0"/>
              <a:t>. Буквально </a:t>
            </a:r>
            <a:r>
              <a:rPr lang="ru-RU" i="1" dirty="0" smtClean="0"/>
              <a:t>причина</a:t>
            </a:r>
            <a:r>
              <a:rPr lang="ru-RU" dirty="0" smtClean="0"/>
              <a:t> – ’указание последовательности действий, их расположение “по чину”’ </a:t>
            </a:r>
            <a:r>
              <a:rPr lang="ru-RU" i="1" dirty="0" smtClean="0"/>
              <a:t>(при</a:t>
            </a:r>
            <a:r>
              <a:rPr lang="ru-RU" dirty="0" smtClean="0"/>
              <a:t>- - приставка: </a:t>
            </a:r>
            <a:r>
              <a:rPr lang="ru-RU" i="1" dirty="0" smtClean="0"/>
              <a:t>при чине, </a:t>
            </a:r>
            <a:r>
              <a:rPr lang="ru-RU" dirty="0" smtClean="0"/>
              <a:t>при месте).</a:t>
            </a:r>
          </a:p>
          <a:p>
            <a:pPr lvl="0"/>
            <a:r>
              <a:rPr lang="ru-RU" b="1" i="1" dirty="0" smtClean="0"/>
              <a:t>пр</a:t>
            </a:r>
            <a:r>
              <a:rPr lang="ru-RU" b="1" i="1" u="sng" dirty="0" smtClean="0"/>
              <a:t>и</a:t>
            </a:r>
            <a:r>
              <a:rPr lang="ru-RU" b="1" i="1" dirty="0" smtClean="0"/>
              <a:t>ятель</a:t>
            </a:r>
            <a:r>
              <a:rPr lang="ru-RU" dirty="0" smtClean="0"/>
              <a:t>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восходит к глаголу </a:t>
            </a:r>
            <a:r>
              <a:rPr lang="ru-RU" i="1" dirty="0" err="1" smtClean="0"/>
              <a:t>прияти</a:t>
            </a:r>
            <a:r>
              <a:rPr lang="ru-RU" dirty="0" smtClean="0"/>
              <a:t> – ’принять’. Буквально </a:t>
            </a:r>
            <a:r>
              <a:rPr lang="ru-RU" i="1" dirty="0" smtClean="0"/>
              <a:t>приятель</a:t>
            </a:r>
            <a:r>
              <a:rPr lang="ru-RU" dirty="0" smtClean="0"/>
              <a:t> – ’тот, кто заслуживает, чтобы его приняли’ (</a:t>
            </a:r>
            <a:r>
              <a:rPr lang="ru-RU" i="1" dirty="0" smtClean="0"/>
              <a:t>при</a:t>
            </a:r>
            <a:r>
              <a:rPr lang="ru-RU" dirty="0" smtClean="0"/>
              <a:t>- - приставка со значением присоединения, -</a:t>
            </a:r>
            <a:r>
              <a:rPr lang="ru-RU" i="1" dirty="0" err="1" smtClean="0"/>
              <a:t>тель</a:t>
            </a:r>
            <a:r>
              <a:rPr lang="ru-RU" dirty="0" smtClean="0"/>
              <a:t> – суффикс со значением лица).</a:t>
            </a:r>
          </a:p>
          <a:p>
            <a:pPr lvl="0"/>
            <a:r>
              <a:rPr lang="ru-RU" b="1" i="1" dirty="0" smtClean="0"/>
              <a:t>пр</a:t>
            </a:r>
            <a:r>
              <a:rPr lang="ru-RU" b="1" i="1" u="sng" dirty="0" smtClean="0"/>
              <a:t>о</a:t>
            </a:r>
            <a:r>
              <a:rPr lang="ru-RU" b="1" i="1" dirty="0" smtClean="0"/>
              <a:t>зрачный</a:t>
            </a:r>
            <a:r>
              <a:rPr lang="ru-RU" dirty="0" smtClean="0"/>
              <a:t> – </a:t>
            </a:r>
            <a:r>
              <a:rPr lang="ru-RU" dirty="0" err="1" smtClean="0"/>
              <a:t>старославянск</a:t>
            </a:r>
            <a:r>
              <a:rPr lang="ru-RU" dirty="0" smtClean="0"/>
              <a:t>., восходит к слову </a:t>
            </a:r>
            <a:r>
              <a:rPr lang="ru-RU" i="1" dirty="0" smtClean="0"/>
              <a:t>зрак </a:t>
            </a:r>
            <a:r>
              <a:rPr lang="ru-RU" dirty="0" smtClean="0"/>
              <a:t>– ’вид’, </a:t>
            </a:r>
            <a:r>
              <a:rPr lang="ru-RU" i="1" dirty="0" err="1" smtClean="0"/>
              <a:t>зрачный</a:t>
            </a:r>
            <a:r>
              <a:rPr lang="ru-RU" dirty="0" smtClean="0"/>
              <a:t> – ’видимый’. Исторически родственные слова – </a:t>
            </a:r>
            <a:r>
              <a:rPr lang="ru-RU" i="1" dirty="0" smtClean="0"/>
              <a:t>зрение, зримый,</a:t>
            </a:r>
            <a:r>
              <a:rPr lang="ru-RU" dirty="0" smtClean="0"/>
              <a:t> </a:t>
            </a:r>
            <a:r>
              <a:rPr lang="ru-RU" i="1" dirty="0" smtClean="0"/>
              <a:t>взор</a:t>
            </a:r>
            <a:r>
              <a:rPr lang="ru-RU" dirty="0" smtClean="0"/>
              <a:t>. Буквально </a:t>
            </a:r>
            <a:r>
              <a:rPr lang="ru-RU" i="1" dirty="0" smtClean="0"/>
              <a:t>прозрачный</a:t>
            </a:r>
            <a:r>
              <a:rPr lang="ru-RU" dirty="0" smtClean="0"/>
              <a:t> – ’видимый насквозь’ </a:t>
            </a:r>
            <a:r>
              <a:rPr lang="ru-RU" i="1" dirty="0" smtClean="0"/>
              <a:t>(про</a:t>
            </a:r>
            <a:r>
              <a:rPr lang="ru-RU" dirty="0" smtClean="0"/>
              <a:t>- - приставка).</a:t>
            </a:r>
          </a:p>
          <a:p>
            <a:pPr lvl="0"/>
            <a:r>
              <a:rPr lang="ru-RU" b="1" i="1" dirty="0" smtClean="0"/>
              <a:t>пр</a:t>
            </a:r>
            <a:r>
              <a:rPr lang="ru-RU" b="1" i="1" u="sng" dirty="0" smtClean="0"/>
              <a:t>о</a:t>
            </a:r>
            <a:r>
              <a:rPr lang="ru-RU" b="1" i="1" dirty="0" smtClean="0"/>
              <a:t>мышленность</a:t>
            </a:r>
            <a:r>
              <a:rPr lang="ru-RU" dirty="0" smtClean="0"/>
              <a:t> – собственно русск., в значении ’индустрия’ введено в лит. язык Карамзиным в </a:t>
            </a:r>
            <a:r>
              <a:rPr lang="ru-RU" dirty="0" err="1" smtClean="0"/>
              <a:t>xviii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. До него – употреблялись родственные слова </a:t>
            </a:r>
            <a:r>
              <a:rPr lang="ru-RU" i="1" dirty="0" smtClean="0"/>
              <a:t>промышлять</a:t>
            </a:r>
            <a:r>
              <a:rPr lang="ru-RU" dirty="0" smtClean="0"/>
              <a:t> – ’заниматься охотой’, </a:t>
            </a:r>
            <a:r>
              <a:rPr lang="ru-RU" i="1" dirty="0" smtClean="0"/>
              <a:t>промышленник</a:t>
            </a:r>
            <a:r>
              <a:rPr lang="ru-RU" dirty="0" smtClean="0"/>
              <a:t> - ’профессиональный охотник’ (проверочное слово – </a:t>
            </a:r>
            <a:r>
              <a:rPr lang="ru-RU" i="1" dirty="0" smtClean="0"/>
              <a:t>промысел</a:t>
            </a:r>
            <a:r>
              <a:rPr lang="ru-RU" dirty="0" smtClean="0"/>
              <a:t>).</a:t>
            </a:r>
          </a:p>
          <a:p>
            <a:pPr lvl="0"/>
            <a:r>
              <a:rPr lang="ru-RU" b="1" i="1" dirty="0" smtClean="0"/>
              <a:t>пр</a:t>
            </a:r>
            <a:r>
              <a:rPr lang="ru-RU" b="1" i="1" u="sng" dirty="0" smtClean="0"/>
              <a:t>о</a:t>
            </a:r>
            <a:r>
              <a:rPr lang="ru-RU" b="1" i="1" dirty="0" smtClean="0"/>
              <a:t>стить</a:t>
            </a:r>
            <a:r>
              <a:rPr lang="ru-RU" dirty="0" smtClean="0"/>
              <a:t> – </a:t>
            </a:r>
            <a:r>
              <a:rPr lang="ru-RU" dirty="0" err="1" smtClean="0"/>
              <a:t>общеславянск</a:t>
            </a:r>
            <a:r>
              <a:rPr lang="ru-RU" dirty="0" smtClean="0"/>
              <a:t>., восходит к слову </a:t>
            </a:r>
            <a:r>
              <a:rPr lang="ru-RU" i="1" dirty="0" smtClean="0"/>
              <a:t>простой</a:t>
            </a:r>
            <a:r>
              <a:rPr lang="ru-RU" dirty="0" smtClean="0"/>
              <a:t> – в двух значениях: ’прямой’ или ’свободный’. Следовательно, </a:t>
            </a:r>
            <a:r>
              <a:rPr lang="ru-RU" i="1" dirty="0" smtClean="0"/>
              <a:t>простить</a:t>
            </a:r>
            <a:r>
              <a:rPr lang="ru-RU" dirty="0" smtClean="0"/>
              <a:t> означает или ’разрешить виноватому, склонившемуся в низком поклоне, выпрямиться, стать простым - прямым’, или ’освободить от долгов, грехов, сделать простым - свободным’ (проверочные слова – </a:t>
            </a:r>
            <a:r>
              <a:rPr lang="ru-RU" i="1" dirty="0" smtClean="0"/>
              <a:t>прост</a:t>
            </a:r>
            <a:r>
              <a:rPr lang="ru-RU" dirty="0" smtClean="0"/>
              <a:t>, </a:t>
            </a:r>
            <a:r>
              <a:rPr lang="ru-RU" i="1" dirty="0" smtClean="0"/>
              <a:t>проще</a:t>
            </a:r>
            <a:r>
              <a:rPr lang="ru-RU" dirty="0" smtClean="0"/>
              <a:t>).</a:t>
            </a:r>
          </a:p>
          <a:p>
            <a:pPr lvl="0"/>
            <a:r>
              <a:rPr lang="ru-RU" b="1" i="1" dirty="0" smtClean="0"/>
              <a:t>работа</a:t>
            </a:r>
            <a:r>
              <a:rPr lang="ru-RU" dirty="0" smtClean="0"/>
              <a:t> – </a:t>
            </a:r>
            <a:r>
              <a:rPr lang="ru-RU" dirty="0" err="1" smtClean="0"/>
              <a:t>старославянск</a:t>
            </a:r>
            <a:r>
              <a:rPr lang="ru-RU" dirty="0" smtClean="0"/>
              <a:t>., производное от </a:t>
            </a:r>
            <a:r>
              <a:rPr lang="ru-RU" i="1" dirty="0" smtClean="0"/>
              <a:t>раб</a:t>
            </a:r>
            <a:r>
              <a:rPr lang="ru-RU" dirty="0" smtClean="0"/>
              <a:t> – ’сирота, подневольный работник’. Этимологически родственным является слово </a:t>
            </a:r>
            <a:r>
              <a:rPr lang="ru-RU" i="1" dirty="0" smtClean="0"/>
              <a:t>ребенок</a:t>
            </a:r>
            <a:r>
              <a:rPr lang="ru-RU" dirty="0" smtClean="0"/>
              <a:t> (с чередованием а//е) – ’маленький, зависимый, несвободный’. </a:t>
            </a:r>
            <a:r>
              <a:rPr lang="ru-RU" i="1" dirty="0" smtClean="0"/>
              <a:t>Работа</a:t>
            </a:r>
            <a:r>
              <a:rPr lang="ru-RU" dirty="0" smtClean="0"/>
              <a:t> первоначально – ’тяжелая, подневольная работа, рабство’.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префиксального образования от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ведать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’знать’. Буквально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разведчик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’тот, кто все узнает’ (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- приставка).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бенок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см.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работа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св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бода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производное от той же основы, что 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свой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Свобода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буквально означает ’свое, собственное, отдельное от других положение, состояние того, кто ничей не раб, не невольник’.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годня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исконно русск., образовано путем сращения слов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сего дня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(проверочное слово –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’этот’).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йчас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исконно русск., образовано путем сращения слов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’этот’ 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час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редина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суффиксальное производное от корня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серд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’то, что в центре, внутри’. Исторически родственные слова: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сердце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’то, что в середине’;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сердиться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сердце всегда считалось вместилищем чувств – или гнева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серда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 или любви; сердобольный, предсердие.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ница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образовано по звукоподражанию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(сравни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воробей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 а затем – по цвету оперенья - от прилагательного ’синий’.</a:t>
            </a:r>
          </a:p>
          <a:p>
            <a:pPr lvl="0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казать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исконно русск., образовано с помощью приставки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от глагола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казати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’говорить’. Исторически родственные слова –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указать, приказать, отказать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ршенный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старославянск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производное от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вершити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восходящему к существительному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верх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’то, что возвышается’. Буквально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совершенный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’возвышающийся над другими, самый высокий’ (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- приставка).</a:t>
            </a: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сов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старославянск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восходит к слову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ведать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’знать’. Исторически родственные слова -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совет, советовать, вече, завет.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внование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восходит к слову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рьвьнъ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’ревнивый, усердный’. Буквально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соревнование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это ’взаимная ревность (или рвение, усердие) к успеху, к победе’. Приставка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указывает на совместность действия (ср.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трудник,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курсник).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2122"/>
            <a:ext cx="735811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Надеваю одежду, </a:t>
            </a:r>
          </a:p>
          <a:p>
            <a:pPr lvl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одеваю — Надежду — </a:t>
            </a:r>
          </a:p>
          <a:p>
            <a:pPr lvl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для запоминания потребления</a:t>
            </a:r>
            <a:r>
              <a:rPr lang="ru-RU" sz="4000" b="1" dirty="0" smtClean="0">
                <a:solidFill>
                  <a:srgbClr val="002060"/>
                </a:solidFill>
              </a:rPr>
              <a:t> «одевать» и «надевать».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Приставка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имеет значение ’вместе’.</a:t>
            </a:r>
          </a:p>
          <a:p>
            <a:pPr lvl="0"/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сиб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–исконно русск., образовано на базе сращения слов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спаси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Бог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Спасти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 свою очередь образовано от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пасти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’сохранять, защищать’ (проверочные слова: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спас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Бог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с-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- приставка).</a:t>
            </a:r>
          </a:p>
          <a:p>
            <a:pPr lvl="0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сп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ек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такль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франзузск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spectacle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театральное представление’ – восходит к латинскому корню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спектр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’видение, призрак’. Исторически родственные слова -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спекуляция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- первоначально ’размышление,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приглядывание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к предыдущей сделке’;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проспект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первоначально ’вид вдали, обзор’.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Спектакль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буквально – ’зрелище’ (проверочные слова –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сп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ктр, спе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уляция)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lvl="0"/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пособ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исконно русск., восходит к слову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пособ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’помощь’. Исторически родственные слова –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пособие, способный, способствовать, особа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(в слове способ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- приставка).</a:t>
            </a:r>
          </a:p>
          <a:p>
            <a:pPr lvl="0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ст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раться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общеславянск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., восходит к словам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старый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’сильный, тяжелый’;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стать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Стараться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буквально - ’прикладывать силы, становясь кем-то или делая что-то’ (проверочное слово –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старый).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ст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тья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общеславянск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., образовано от глагола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стать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’занять прочное положение, становиться’ Буквально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статья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’то, что стало частью определенного сочинения’.</a:t>
            </a:r>
          </a:p>
          <a:p>
            <a:pPr lvl="0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ст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лица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старославянск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., восходит к слову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стол,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образованному в свою очередь от глагола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стлать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стелить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Стол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первоначально означало ’подстилка для сидения, стул’ и стало основой для существительного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престол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’самый главный стол, трон’.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Столица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’город, где расположен “главный стол” - престол’.</a:t>
            </a:r>
          </a:p>
          <a:p>
            <a:pPr lvl="0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стр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ница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старославянск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., означает ’маленькая сторона’ (чередование полногласного и неполногласного сочетания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оро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//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ра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Исторически родственные слова –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пространство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(’тянется во все стороны’),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страна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странный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(в старину означало ’чужой, из другой страны’).</a:t>
            </a:r>
          </a:p>
          <a:p>
            <a:pPr lvl="0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т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ржество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старославянск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., образовано от слова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торг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– ’рынок’. Исторически родственные слова –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торговля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торговать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торг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Буквально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торжество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’то, что совершается на торгу, т.е. при большом скоплении народа’.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>
              <a:buNone/>
            </a:pPr>
            <a:endParaRPr lang="ru-RU" sz="1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торопиться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исконно русск., восходит к индоевропейскому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torpъ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торпо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 – ’поворачивать’.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Торопиться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буквально ’поворачиваться, суетиться’ (проверочным может служить диалектное слово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то′роп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- ’суета’).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ска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., образовано от того же корня, что и слово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тощий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(с чередованием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ск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//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щ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)–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первоначальное значение ’пустой’. Исторически родственные слова 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тщетный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вотще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(’впустую’). Буквально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тоска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’ощущение пустоты, тощая (пустая) жизнь’.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уб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дить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старославянск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., образовано от глагола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бедити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с корнем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бед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-, означающим ’принуждение, притеснение, горе’. Исторически родственные слова -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победа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победить, беда, бедный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Буквально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убедить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’принудить что-то делать’.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ув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жать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польск., восходит к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важный,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образованному от существительного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вага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’вес, тяжесть’. Первоначально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важный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означало ’веский, тяжелый, отважный, сильный’. Следовательно, буквально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уважать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- ’считать веским, сильным, отважным’ (проверочное слово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важный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; в современном языке слова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уважать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важный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не родственные!).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уд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вольствие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- исконно русск., восходящее к корню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индоевропейск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характера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volъ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волити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велеть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’желать, хотеть’. Исторически родственные слова 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воля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(’желание’),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произвол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довольно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Буквально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удовольствие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’исполнение воли, желания’ (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у-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 до-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- приставки).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ул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ца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., образовано от исчезнувшего существительного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ула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Исторически родственные слова 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переулок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проулок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улей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улитка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Буквально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улица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’пустая, освобожденная (от зарослей)’ (-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иц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- - суффикс существительного женского рода; ср.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лис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иц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сестр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иц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ур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жай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– исконно русск., образовано от той же основы, что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родить, урод, род.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Урожай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буквально – ’то, что уродилось’.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устр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нить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старославянск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., образовано от существительного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страна, сторона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(чередование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оро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//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ра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Буквально означало ’отодвинуть в сторону’ (проверочные слова 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странный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стра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′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ны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льцет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немецк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Falsett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(фальцет) образовано от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falsch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фальш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)- ’фальшивый, ложный’. Буквально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фальцет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’фальшивый голос’ (проверочное слово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фальшь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ловать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., образовано от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целый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’здоровый’.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Целовать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буквально – ’желать быть целым, здоровым, приветствовать’.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ч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рнила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общеславянск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., образовано от прилагательного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черный.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Чернила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буквально – ’черная краска’.</a:t>
            </a:r>
          </a:p>
          <a:p>
            <a:pPr lvl="0">
              <a:buNone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ч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тверг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– исконно русск., производное от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четвертый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Четверг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буквально – ’четвертый день недели’ (проверочное слово –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четверть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). </a:t>
            </a:r>
          </a:p>
          <a:p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773164" cy="2143140"/>
        </p:xfrm>
        <a:graphic>
          <a:graphicData uri="http://schemas.openxmlformats.org/drawingml/2006/table">
            <a:tbl>
              <a:tblPr/>
              <a:tblGrid>
                <a:gridCol w="2571736"/>
                <a:gridCol w="1714512"/>
                <a:gridCol w="4486916"/>
              </a:tblGrid>
              <a:tr h="214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А   О   У   Э   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714752"/>
          <a:ext cx="8715404" cy="2143140"/>
        </p:xfrm>
        <a:graphic>
          <a:graphicData uri="http://schemas.openxmlformats.org/drawingml/2006/table">
            <a:tbl>
              <a:tblPr/>
              <a:tblGrid>
                <a:gridCol w="2571736"/>
                <a:gridCol w="1857388"/>
                <a:gridCol w="4286280"/>
              </a:tblGrid>
              <a:tr h="214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6" marR="58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6" marR="58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Я   Ё   Е   Ю  </a:t>
                      </a:r>
                      <a:r>
                        <a:rPr lang="ru-RU" sz="54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6" marR="58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F1A8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im5-tub-ru.yandex.net/i?id=34311481-12-72"/>
          <p:cNvPicPr>
            <a:picLocks noChangeAspect="1"/>
          </p:cNvPicPr>
          <p:nvPr/>
        </p:nvPicPr>
        <p:blipFill>
          <a:blip r:embed="rId2"/>
          <a:srcRect l="6452" t="19206" r="9677" b="16776"/>
          <a:stretch>
            <a:fillRect/>
          </a:stretch>
        </p:blipFill>
        <p:spPr bwMode="auto">
          <a:xfrm>
            <a:off x="357158" y="1643050"/>
            <a:ext cx="185738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m5-tub-ru.yandex.net/i?id=951787085-69-7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1500174"/>
            <a:ext cx="15716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58" name="Рисунок 94" descr="http://im0-tub-ru.yandex.net/i?id=208423811-0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1785950" cy="1924914"/>
          </a:xfrm>
          <a:prstGeom prst="rect">
            <a:avLst/>
          </a:prstGeom>
          <a:solidFill>
            <a:srgbClr val="6BF1A8"/>
          </a:solidFill>
        </p:spPr>
      </p:pic>
      <p:pic>
        <p:nvPicPr>
          <p:cNvPr id="9" name="Рисунок 8" descr="http://im5-tub-ru.yandex.net/i?id=951787085-69-7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3714752"/>
            <a:ext cx="1643074" cy="212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Б В Г Д З К Л М Н П Р С Т Ф Х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Ж  </a:t>
            </a:r>
            <a:r>
              <a:rPr lang="ru-RU" sz="4800" i="1" dirty="0" smtClean="0">
                <a:solidFill>
                  <a:srgbClr val="17365D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Ц 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Ш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914400"/>
            <a:ext cx="88582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i="1" dirty="0" smtClean="0">
              <a:solidFill>
                <a:srgbClr val="00B050"/>
              </a:solidFill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i="1" dirty="0" smtClean="0">
              <a:solidFill>
                <a:srgbClr val="00B050"/>
              </a:solidFill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i="1" dirty="0" smtClean="0">
              <a:solidFill>
                <a:srgbClr val="00B050"/>
              </a:solidFill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i="1" dirty="0" smtClean="0">
              <a:solidFill>
                <a:srgbClr val="00B050"/>
              </a:solidFill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Б В Г Д З К Л М Н П Р С Т Ф Х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 ч 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щ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06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"/>
            <a:ext cx="59293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8786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6600" b="1" i="1" dirty="0" err="1" smtClean="0">
                <a:solidFill>
                  <a:srgbClr val="00B050"/>
                </a:solidFill>
              </a:rPr>
              <a:t>Авто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</a:rPr>
              <a:t>мото</a:t>
            </a:r>
            <a:endParaRPr lang="ru-RU" sz="6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buNone/>
            </a:pPr>
            <a:r>
              <a:rPr lang="ru-RU" sz="6600" b="1" i="1" dirty="0" err="1" smtClean="0">
                <a:solidFill>
                  <a:schemeClr val="accent6">
                    <a:lumMod val="50000"/>
                  </a:schemeClr>
                </a:solidFill>
              </a:rPr>
              <a:t>Вело</a:t>
            </a:r>
            <a:r>
              <a:rPr lang="ru-RU" sz="6600" b="1" i="1" dirty="0" err="1" smtClean="0">
                <a:solidFill>
                  <a:schemeClr val="accent2">
                    <a:lumMod val="50000"/>
                  </a:schemeClr>
                </a:solidFill>
              </a:rPr>
              <a:t>фото</a:t>
            </a:r>
            <a:endParaRPr lang="ru-RU" sz="6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buNone/>
            </a:pPr>
            <a:r>
              <a:rPr lang="ru-RU" sz="6600" b="1" i="1" dirty="0" err="1" smtClean="0">
                <a:solidFill>
                  <a:schemeClr val="bg2">
                    <a:lumMod val="75000"/>
                  </a:schemeClr>
                </a:solidFill>
              </a:rPr>
              <a:t>теле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</a:rPr>
              <a:t>радио</a:t>
            </a:r>
            <a:r>
              <a:rPr lang="ru-RU" sz="6600" b="1" i="1" dirty="0" err="1" smtClean="0">
                <a:solidFill>
                  <a:srgbClr val="FFFF00"/>
                </a:solidFill>
              </a:rPr>
              <a:t>монтёр</a:t>
            </a:r>
            <a:r>
              <a:rPr lang="ru-RU" sz="8000" b="1" dirty="0" smtClean="0">
                <a:solidFill>
                  <a:srgbClr val="FFFF00"/>
                </a:solidFill>
              </a:rPr>
              <a:t> </a:t>
            </a:r>
            <a:r>
              <a:rPr lang="ru-RU" sz="4800" b="1" dirty="0" smtClean="0">
                <a:solidFill>
                  <a:srgbClr val="FFFF00"/>
                </a:solidFill>
              </a:rPr>
              <a:t>— все эти </a:t>
            </a:r>
            <a:r>
              <a:rPr lang="ru-RU" sz="4800" b="1" u="sng" dirty="0" smtClean="0">
                <a:solidFill>
                  <a:srgbClr val="FFFF00"/>
                </a:solidFill>
              </a:rPr>
              <a:t>приставки </a:t>
            </a:r>
            <a:r>
              <a:rPr lang="ru-RU" sz="4800" b="1" dirty="0" smtClean="0">
                <a:solidFill>
                  <a:srgbClr val="FFFF00"/>
                </a:solidFill>
              </a:rPr>
              <a:t>пишутся слитно.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4296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Не чуде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сн</a:t>
            </a:r>
            <a:r>
              <a:rPr lang="ru-RU" sz="4800" b="1" i="1" dirty="0" smtClean="0">
                <a:solidFill>
                  <a:srgbClr val="FFFF00"/>
                </a:solidFill>
              </a:rPr>
              <a:t>о, не прекра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сн</a:t>
            </a:r>
            <a:r>
              <a:rPr lang="ru-RU" sz="4800" b="1" i="1" dirty="0" smtClean="0">
                <a:solidFill>
                  <a:srgbClr val="FFFF00"/>
                </a:solidFill>
              </a:rPr>
              <a:t>о, а ужа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сн</a:t>
            </a:r>
            <a:r>
              <a:rPr lang="ru-RU" sz="4800" b="1" i="1" dirty="0" smtClean="0">
                <a:solidFill>
                  <a:srgbClr val="FFFF00"/>
                </a:solidFill>
              </a:rPr>
              <a:t>о и опа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сн</a:t>
            </a:r>
            <a:r>
              <a:rPr lang="ru-RU" sz="4800" b="1" i="1" dirty="0" smtClean="0">
                <a:solidFill>
                  <a:srgbClr val="FFFF00"/>
                </a:solidFill>
              </a:rPr>
              <a:t>о </a:t>
            </a:r>
          </a:p>
          <a:p>
            <a:pPr lvl="0" algn="ctr"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букву «Т» писать напра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сн</a:t>
            </a:r>
            <a:r>
              <a:rPr lang="ru-RU" sz="4800" b="1" i="1" dirty="0" smtClean="0">
                <a:solidFill>
                  <a:srgbClr val="FFFF00"/>
                </a:solidFill>
              </a:rPr>
              <a:t>о </a:t>
            </a:r>
            <a:r>
              <a:rPr lang="ru-RU" sz="4800" b="1" i="1" spc="-150" dirty="0" smtClean="0">
                <a:solidFill>
                  <a:srgbClr val="FFFF00"/>
                </a:solidFill>
              </a:rPr>
              <a:t>в словах</a:t>
            </a:r>
          </a:p>
          <a:p>
            <a:pPr lvl="0" algn="ctr">
              <a:buNone/>
            </a:pPr>
            <a:r>
              <a:rPr lang="ru-RU" sz="4800" b="1" i="1" spc="-150" dirty="0" smtClean="0">
                <a:solidFill>
                  <a:srgbClr val="FFFF00"/>
                </a:solidFill>
              </a:rPr>
              <a:t> </a:t>
            </a:r>
            <a:r>
              <a:rPr lang="ru-RU" sz="4800" b="1" i="1" dirty="0" smtClean="0">
                <a:solidFill>
                  <a:srgbClr val="FFFF00"/>
                </a:solidFill>
              </a:rPr>
              <a:t>«вку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сн</a:t>
            </a:r>
            <a:r>
              <a:rPr lang="ru-RU" sz="4800" b="1" i="1" dirty="0" smtClean="0">
                <a:solidFill>
                  <a:srgbClr val="FFFF00"/>
                </a:solidFill>
              </a:rPr>
              <a:t>ый, интере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сн</a:t>
            </a:r>
            <a:r>
              <a:rPr lang="ru-RU" sz="4800" b="1" i="1" dirty="0" smtClean="0">
                <a:solidFill>
                  <a:srgbClr val="FFFF00"/>
                </a:solidFill>
              </a:rPr>
              <a:t>ый»</a:t>
            </a:r>
            <a:r>
              <a:rPr lang="ru-RU" sz="4400" b="1" dirty="0" smtClean="0">
                <a:solidFill>
                  <a:srgbClr val="FFFF00"/>
                </a:solidFill>
              </a:rPr>
              <a:t> </a:t>
            </a:r>
          </a:p>
          <a:p>
            <a:pPr lvl="0" algn="ctr"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— </a:t>
            </a:r>
          </a:p>
          <a:p>
            <a:pPr lvl="0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В этой фразе собраны 7 слов, где </a:t>
            </a:r>
            <a:r>
              <a:rPr lang="ru-RU" sz="4400" u="sng" dirty="0" smtClean="0">
                <a:solidFill>
                  <a:srgbClr val="FFFF00"/>
                </a:solidFill>
              </a:rPr>
              <a:t>не пишется «Т</a:t>
            </a:r>
            <a:r>
              <a:rPr lang="ru-RU" sz="4400" dirty="0" smtClean="0">
                <a:solidFill>
                  <a:srgbClr val="FFFF00"/>
                </a:solidFill>
              </a:rPr>
              <a:t>» между «С и 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Творчество</Template>
  <TotalTime>262</TotalTime>
  <Words>5508</Words>
  <PresentationFormat>Экран (4:3)</PresentationFormat>
  <Paragraphs>470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Бумажная</vt:lpstr>
      <vt:lpstr>Мнемонические приемы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Мнемонические приемы</dc:title>
  <cp:lastModifiedBy>WIN7XP</cp:lastModifiedBy>
  <cp:revision>29</cp:revision>
  <dcterms:modified xsi:type="dcterms:W3CDTF">2013-01-09T12:24:53Z</dcterms:modified>
</cp:coreProperties>
</file>