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9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127A6-6E5E-4CC6-B4CE-02248E3208CD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F76EA-003B-45E3-9595-6ED2F55EE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94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E43702-AA3B-4FDE-9100-039F5FE564C0}" type="datetimeFigureOut">
              <a:rPr lang="ru-RU" smtClean="0"/>
              <a:pPr/>
              <a:t>10.02.2012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EB8AED-C0BA-4A02-A19D-D062F7614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28" y="285728"/>
            <a:ext cx="7286676" cy="3477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3600" b="1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ru-RU" sz="3600" b="1" cap="none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заимодействие воспитания педагогов и родителей в информационном пространстве</a:t>
            </a:r>
            <a:endParaRPr lang="ru-RU" sz="3600" b="1" cap="none" spc="50" dirty="0" smtClean="0">
              <a:ln w="11430"/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Подготовила учитель начальных классов МБОУ </a:t>
            </a:r>
            <a:r>
              <a:rPr lang="ru-RU" sz="2800" spc="50" dirty="0" err="1" smtClean="0">
                <a:ln w="11430"/>
                <a:solidFill>
                  <a:schemeClr val="accent5">
                    <a:lumMod val="75000"/>
                  </a:schemeClr>
                </a:solidFill>
              </a:rPr>
              <a:t>Ершовская</a:t>
            </a:r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СОШ имени Героя Советского Союза Василия </a:t>
            </a:r>
            <a:r>
              <a:rPr lang="ru-RU" sz="2800" spc="50" dirty="0" err="1" smtClean="0">
                <a:ln w="11430"/>
                <a:solidFill>
                  <a:schemeClr val="accent5">
                    <a:lumMod val="75000"/>
                  </a:schemeClr>
                </a:solidFill>
              </a:rPr>
              <a:t>Фабричнова</a:t>
            </a:r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spc="50" dirty="0" err="1" smtClean="0">
                <a:ln w="11430"/>
                <a:solidFill>
                  <a:schemeClr val="accent5">
                    <a:lumMod val="75000"/>
                  </a:schemeClr>
                </a:solidFill>
              </a:rPr>
              <a:t>Криган</a:t>
            </a:r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 Г.Б</a:t>
            </a:r>
            <a:r>
              <a:rPr lang="ru-RU" sz="2800" spc="5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2800" cap="none" spc="50" dirty="0">
              <a:ln w="11430"/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3714752"/>
            <a:ext cx="3286148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Если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педагогика хочет воспитывать человека во всех отношениях, то она должна прежде узнать его тоже во всех отношениях.</a:t>
            </a:r>
          </a:p>
          <a:p>
            <a:endParaRPr lang="ru-RU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К.Д. Ушинский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599964" y="3929066"/>
            <a:ext cx="1996368" cy="1504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Решение задач по воспитанию ребенка предлагает целенаправленное изменение каждой конкретной человеческой личности. Это изменение не происходит само по себе.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 Для этого нужны соответствующая среда и условия. Это означает, что становление личности происходит под влиянием школы, семьи, общественности.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 Воспитывает все: люди, вещи, явления, но прежде всего и дольше всего - люди. Из них на первом месте - родители и педагоги.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Родители и педагоги воспитатели одних и тех же детей, и результат их деятельности может быть успешным тогда, когда учителя и родители станут союзниками.</a:t>
            </a:r>
            <a:endParaRPr lang="ru-RU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0"/>
            <a:ext cx="7072362" cy="62293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По своему статусу </a:t>
            </a:r>
            <a:r>
              <a:rPr lang="ru-RU" b="1" dirty="0" smtClean="0"/>
              <a:t>классный руководитель </a:t>
            </a:r>
            <a:r>
              <a:rPr lang="ru-RU" dirty="0" smtClean="0"/>
              <a:t>в школе - </a:t>
            </a:r>
            <a:r>
              <a:rPr lang="ru-RU" b="1" dirty="0" smtClean="0"/>
              <a:t>основной субъект воспитательной работы </a:t>
            </a:r>
            <a:r>
              <a:rPr lang="ru-RU" dirty="0" smtClean="0"/>
              <a:t>с родителями учащихся. Он вырабатывает основную стратегию и тактику взаимодействия школы и семьи в воспитании личности школьника, помогает родителям в разрешении противоречий семейного воспитания, в корректировке воспитательных воздействий окружающей социальной среды. 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5000636"/>
            <a:ext cx="2283149" cy="17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2852"/>
            <a:ext cx="7719274" cy="650085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000" dirty="0" smtClean="0"/>
              <a:t>Согласно воспитательной позиции во взаимодействии школы и семьи можно выделить</a:t>
            </a:r>
            <a:r>
              <a:rPr lang="ru-RU" dirty="0" smtClean="0"/>
              <a:t> </a:t>
            </a:r>
            <a:r>
              <a:rPr lang="ru-RU" b="1" dirty="0" smtClean="0"/>
              <a:t>четыре основные функции классного руководителя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800" dirty="0" smtClean="0"/>
              <a:t>ознакомление родителей с содержанием и методикой учебно-воспитательного процесса, организуемого школой;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психолого-педагогическое просвещение родителей;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вовлечение родителей в совместную с детьми деятельность;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корректировка воспитания в семьях отдельных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          Родительское собрание закономерно считается в среде учителей не менее сложным «жанром», чем уроки или внеклассная работа. Здесь встречаются две стороны - педагоги и родители - для того, чтобы выслушать друг друга и обсудить основные проблемы третьей. Самой главной стороны - детей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/>
              <a:t>	Одним из вариантов воспитания является формирование единого информационно-образовательного пространства школы. Информационное пространство всегда было, есть и буде</a:t>
            </a:r>
            <a:r>
              <a:rPr lang="ru-RU" sz="2400" dirty="0" smtClean="0"/>
              <a:t>т.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      </a:t>
            </a:r>
            <a:r>
              <a:rPr lang="ru-RU" sz="2800" b="1" dirty="0" smtClean="0"/>
              <a:t>Информационно-образовательное пространство – </a:t>
            </a:r>
            <a:r>
              <a:rPr lang="ru-RU" sz="2800" dirty="0" smtClean="0"/>
              <a:t>это </a:t>
            </a:r>
            <a:r>
              <a:rPr lang="ru-RU" sz="2800" dirty="0" err="1" smtClean="0"/>
              <a:t>програмно-телекомму</a:t>
            </a:r>
            <a:r>
              <a:rPr lang="ru-RU" sz="2800" dirty="0" smtClean="0"/>
              <a:t>-</a:t>
            </a:r>
          </a:p>
          <a:p>
            <a:pPr>
              <a:buNone/>
            </a:pPr>
            <a:r>
              <a:rPr lang="ru-RU" sz="2800" dirty="0" err="1" smtClean="0"/>
              <a:t>н</a:t>
            </a:r>
            <a:r>
              <a:rPr lang="ru-RU" sz="2800" dirty="0" err="1" smtClean="0"/>
              <a:t>икационная</a:t>
            </a:r>
            <a:r>
              <a:rPr lang="ru-RU" sz="2800" dirty="0" smtClean="0"/>
              <a:t> среда, обеспечивающая актив-</a:t>
            </a:r>
          </a:p>
          <a:p>
            <a:pPr>
              <a:buNone/>
            </a:pPr>
            <a:r>
              <a:rPr lang="ru-RU" sz="2800" dirty="0" err="1" smtClean="0"/>
              <a:t>н</a:t>
            </a:r>
            <a:r>
              <a:rPr lang="ru-RU" sz="2800" dirty="0" err="1" smtClean="0"/>
              <a:t>ую</a:t>
            </a:r>
            <a:r>
              <a:rPr lang="ru-RU" sz="2800" dirty="0" smtClean="0"/>
              <a:t> интеграцию  информационных технологий в образовательный процесс и создающая условия для формирования компетентного ученика. Цели создания ИОС </a:t>
            </a:r>
          </a:p>
          <a:p>
            <a:pPr>
              <a:buNone/>
            </a:pPr>
            <a:r>
              <a:rPr lang="ru-RU" sz="2800" dirty="0" smtClean="0"/>
              <a:t>д</a:t>
            </a:r>
            <a:r>
              <a:rPr lang="ru-RU" sz="2800" dirty="0" smtClean="0"/>
              <a:t>олжны быть  тесно связаны с основными  целями деятельности образовательного учреждения.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   </a:t>
            </a:r>
            <a:r>
              <a:rPr lang="ru-RU" sz="2400" b="1" dirty="0" smtClean="0"/>
              <a:t>Основными составляющими единого информационного пространства являются:</a:t>
            </a:r>
          </a:p>
          <a:p>
            <a:r>
              <a:rPr lang="ru-RU" sz="2400" b="1" dirty="0" smtClean="0"/>
              <a:t>Технические ресурсы – к ним относятся кабинеты информатики, предметные и специальные кабинеты(учительская, медпункт, библиотека и т.д.), программное обеспечение, оборудование передачи на расстояние;</a:t>
            </a:r>
          </a:p>
          <a:p>
            <a:r>
              <a:rPr lang="ru-RU" sz="2400" b="1" dirty="0" smtClean="0"/>
              <a:t>Кадровые ресурсы (интеллектуальная составляющая) </a:t>
            </a:r>
          </a:p>
          <a:p>
            <a:r>
              <a:rPr lang="ru-RU" sz="2400" b="1" dirty="0" smtClean="0"/>
              <a:t>Учебно-методические ресурсы (информационная составляющая) – к ним относятся методические разработки уроков с применением ИКТ и </a:t>
            </a:r>
            <a:r>
              <a:rPr lang="ru-RU" sz="2400" b="1" dirty="0" err="1" smtClean="0"/>
              <a:t>мультимедийной</a:t>
            </a:r>
            <a:r>
              <a:rPr lang="ru-RU" sz="2400" b="1" dirty="0" smtClean="0"/>
              <a:t> техники, сетевые методические объединения учителей.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800" b="1" dirty="0" smtClean="0"/>
              <a:t>    </a:t>
            </a:r>
            <a:r>
              <a:rPr lang="ru-RU" sz="9800" b="1" dirty="0" smtClean="0"/>
              <a:t>	</a:t>
            </a:r>
          </a:p>
          <a:p>
            <a:pPr>
              <a:buNone/>
            </a:pPr>
            <a:r>
              <a:rPr lang="ru-RU" sz="9800" b="1" dirty="0" smtClean="0"/>
              <a:t>                </a:t>
            </a:r>
            <a:r>
              <a:rPr lang="ru-RU" sz="12800" b="1" dirty="0" smtClean="0"/>
              <a:t>Только сотрудничество всех участников образовательного процесса поможет ученикам найти своё место в классном и школьном коллективе, определить направление учебной и общественной деятельности , в полной мере удовлетворить собственные потребности и стать разносторонне развитой и востребованной личностью.</a:t>
            </a:r>
            <a:r>
              <a:rPr lang="ru-RU" sz="12800" b="1" dirty="0" smtClean="0"/>
              <a:t>     </a:t>
            </a:r>
            <a:endParaRPr lang="ru-RU" sz="1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dirty="0" smtClean="0"/>
              <a:t>Т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725</TotalTime>
  <Words>404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Выступление на педсовете</dc:title>
  <dc:creator>Криган Г.Б.</dc:creator>
  <cp:lastModifiedBy>Фабричнов</cp:lastModifiedBy>
  <cp:revision>74</cp:revision>
  <dcterms:created xsi:type="dcterms:W3CDTF">2011-04-15T15:27:58Z</dcterms:created>
  <dcterms:modified xsi:type="dcterms:W3CDTF">2012-02-10T17:16:06Z</dcterms:modified>
</cp:coreProperties>
</file>