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57" r:id="rId3"/>
    <p:sldId id="276" r:id="rId4"/>
    <p:sldId id="277" r:id="rId5"/>
    <p:sldId id="258" r:id="rId6"/>
    <p:sldId id="259" r:id="rId7"/>
    <p:sldId id="260" r:id="rId8"/>
    <p:sldId id="261" r:id="rId9"/>
    <p:sldId id="264" r:id="rId10"/>
    <p:sldId id="272" r:id="rId11"/>
    <p:sldId id="265" r:id="rId12"/>
    <p:sldId id="266" r:id="rId13"/>
    <p:sldId id="273" r:id="rId14"/>
    <p:sldId id="268" r:id="rId15"/>
    <p:sldId id="269" r:id="rId16"/>
    <p:sldId id="270" r:id="rId17"/>
    <p:sldId id="271" r:id="rId18"/>
    <p:sldId id="267" r:id="rId19"/>
    <p:sldId id="274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F6A45-3409-4336-8116-4448294A9CB6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333AB-F25F-4F21-975A-3B35EF82FD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451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33AB-F25F-4F21-975A-3B35EF82FDF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7D6EA3-1CCC-4350-87B0-0748F5B30A0B}" type="datetimeFigureOut">
              <a:rPr lang="ru-RU" smtClean="0"/>
              <a:pPr/>
              <a:t>26.11.2011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479BD2-197F-4047-B672-EE6406E67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Психологический  комфорт  учащихся на уроках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500198"/>
          </a:xfrm>
        </p:spPr>
        <p:txBody>
          <a:bodyPr>
            <a:normAutofit/>
          </a:bodyPr>
          <a:lstStyle/>
          <a:p>
            <a:r>
              <a:rPr lang="ru-RU" dirty="0" smtClean="0"/>
              <a:t>МОУ СОШ №8 </a:t>
            </a:r>
            <a:r>
              <a:rPr lang="ru-RU" dirty="0" err="1" smtClean="0"/>
              <a:t>г.Бердск</a:t>
            </a:r>
            <a:endParaRPr lang="ru-RU" dirty="0"/>
          </a:p>
          <a:p>
            <a:r>
              <a:rPr lang="ru-RU" dirty="0" err="1" smtClean="0"/>
              <a:t>Т.И.Гробок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Личностный подход в образовании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Ученик – основной объект заботы учителя</a:t>
            </a:r>
          </a:p>
          <a:p>
            <a:r>
              <a:rPr lang="ru-RU" sz="3600" dirty="0" smtClean="0"/>
              <a:t>Воспитание и обучение без уважения к ученику – подавление</a:t>
            </a:r>
          </a:p>
          <a:p>
            <a:r>
              <a:rPr lang="ru-RU" sz="3600" dirty="0" smtClean="0"/>
              <a:t>Школа хороша, если в ней хорошо каждому ученику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Психологический комфорт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  Ничему меня не научит</a:t>
            </a:r>
          </a:p>
          <a:p>
            <a:pPr algn="ctr">
              <a:buNone/>
            </a:pPr>
            <a:r>
              <a:rPr lang="ru-RU" sz="4400" dirty="0" smtClean="0"/>
              <a:t>То, что тычет, талдычит,  жучит</a:t>
            </a:r>
          </a:p>
          <a:p>
            <a:pPr algn="r">
              <a:buNone/>
            </a:pPr>
            <a:endParaRPr lang="ru-RU" sz="4400" dirty="0" smtClean="0"/>
          </a:p>
          <a:p>
            <a:pPr algn="r">
              <a:buNone/>
            </a:pPr>
            <a:r>
              <a:rPr lang="ru-RU" sz="3600" dirty="0" smtClean="0"/>
              <a:t>Борис  Слуцкий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комфортности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1200" dirty="0" smtClean="0"/>
              <a:t>С самого начала и на всем протяжении учебного процесса учитель должен демонстрировать детям свое полное к ним доверие;</a:t>
            </a:r>
          </a:p>
          <a:p>
            <a:pPr>
              <a:buNone/>
            </a:pPr>
            <a:r>
              <a:rPr lang="ru-RU" sz="11200" dirty="0" smtClean="0"/>
              <a:t>       Он должен помогать учащимся в формулировании и уточнении целей и задач, стоящих как перед группами, так и перед каждым учащимся в отдельности;</a:t>
            </a:r>
          </a:p>
          <a:p>
            <a:r>
              <a:rPr lang="ru-RU" sz="11200" dirty="0" smtClean="0"/>
              <a:t> Он должен всегда исходить из того, что у учащихся есть внутренняя мотивация к учению;</a:t>
            </a:r>
          </a:p>
          <a:p>
            <a:r>
              <a:rPr lang="ru-RU" sz="11200" dirty="0" smtClean="0"/>
              <a:t> Он должен выступать для учащихся как источник разнообразного опыта, к которому всегда можно обратиться за помощью, столкнувшись с трудностями в решении той или иной задачи;</a:t>
            </a:r>
          </a:p>
          <a:p>
            <a:pPr>
              <a:buNone/>
            </a:pPr>
            <a:r>
              <a:rPr lang="ru-RU" sz="7000" b="1" dirty="0" smtClean="0"/>
              <a:t> </a:t>
            </a:r>
            <a:endParaRPr lang="ru-RU" sz="7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комфортности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Важно, чтобы в такой роли он выступал для каждого ученика;</a:t>
            </a:r>
          </a:p>
          <a:p>
            <a:r>
              <a:rPr lang="ru-RU" dirty="0" smtClean="0"/>
              <a:t> Он должен развивать в себе способность чувствовать эмоциональный настрой группы и принимать его;</a:t>
            </a:r>
          </a:p>
          <a:p>
            <a:r>
              <a:rPr lang="ru-RU" dirty="0" smtClean="0"/>
              <a:t> Он должен быть активным участником группового взаимодействия;</a:t>
            </a:r>
          </a:p>
          <a:p>
            <a:r>
              <a:rPr lang="ru-RU" dirty="0" smtClean="0"/>
              <a:t> Он должен открыто выражать группе свои чувства;</a:t>
            </a:r>
          </a:p>
          <a:p>
            <a:r>
              <a:rPr lang="ru-RU" dirty="0" smtClean="0"/>
              <a:t> Он должен стремиться к достижению </a:t>
            </a:r>
            <a:r>
              <a:rPr lang="ru-RU" dirty="0" err="1" smtClean="0"/>
              <a:t>эмпатии</a:t>
            </a:r>
            <a:r>
              <a:rPr lang="ru-RU" dirty="0" smtClean="0"/>
              <a:t>, позволяющей понимать чувства и переживания каждого школьника;</a:t>
            </a:r>
          </a:p>
          <a:p>
            <a:r>
              <a:rPr lang="ru-RU" dirty="0" smtClean="0"/>
              <a:t> Наконец, он должен хорошо знать самого себя.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ЭКОЛОГИЯ    ВОСПИТАНИЯ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ЧТО    МОЖНО:</a:t>
            </a:r>
          </a:p>
          <a:p>
            <a:pPr algn="ctr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объективно оценивать учащихся;</a:t>
            </a:r>
          </a:p>
          <a:p>
            <a:pPr>
              <a:buFontTx/>
              <a:buChar char="-"/>
            </a:pPr>
            <a:r>
              <a:rPr lang="ru-RU" dirty="0" smtClean="0"/>
              <a:t>уважительно вести диалог с детьми;</a:t>
            </a:r>
          </a:p>
          <a:p>
            <a:pPr>
              <a:buFontTx/>
              <a:buChar char="-"/>
            </a:pPr>
            <a:r>
              <a:rPr lang="ru-RU" dirty="0" smtClean="0"/>
              <a:t>воспитывать добротой.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ЧТО НЕЛЬЗЯ:</a:t>
            </a:r>
          </a:p>
          <a:p>
            <a:pPr algn="just">
              <a:buFontTx/>
              <a:buChar char="-"/>
            </a:pPr>
            <a:r>
              <a:rPr lang="ru-RU" dirty="0" smtClean="0"/>
              <a:t>унижать личность;</a:t>
            </a:r>
          </a:p>
          <a:p>
            <a:pPr algn="just">
              <a:buFontTx/>
              <a:buChar char="-"/>
            </a:pPr>
            <a:r>
              <a:rPr lang="ru-RU" dirty="0" smtClean="0"/>
              <a:t>проявлять личную неприязнь к ученику;</a:t>
            </a:r>
          </a:p>
          <a:p>
            <a:pPr algn="just">
              <a:buFontTx/>
              <a:buChar char="-"/>
            </a:pPr>
            <a:r>
              <a:rPr lang="ru-RU" dirty="0" smtClean="0"/>
              <a:t>допускать бестактность;</a:t>
            </a:r>
          </a:p>
          <a:p>
            <a:pPr algn="just">
              <a:buFontTx/>
              <a:buChar char="-"/>
            </a:pPr>
            <a:r>
              <a:rPr lang="ru-RU" dirty="0" smtClean="0"/>
              <a:t>оскорблять;</a:t>
            </a:r>
          </a:p>
          <a:p>
            <a:pPr algn="just">
              <a:buFontTx/>
              <a:buChar char="-"/>
            </a:pPr>
            <a:r>
              <a:rPr lang="ru-RU" dirty="0" smtClean="0"/>
              <a:t>говорить повышенным тоном.</a:t>
            </a:r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лечебной </a:t>
            </a:r>
            <a:br>
              <a:rPr lang="ru-RU" dirty="0" smtClean="0"/>
            </a:br>
            <a:r>
              <a:rPr lang="ru-RU" dirty="0" smtClean="0"/>
              <a:t>психологии учителя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Не повреди здоровье ребёнка</a:t>
            </a:r>
          </a:p>
          <a:p>
            <a:r>
              <a:rPr lang="ru-RU" sz="3200" dirty="0" smtClean="0"/>
              <a:t>Учащийся – личность. Относись к ней с глубоким уважением</a:t>
            </a:r>
          </a:p>
          <a:p>
            <a:r>
              <a:rPr lang="ru-RU" sz="3200" dirty="0" smtClean="0"/>
              <a:t>Научись и умей видеть душу в глазах ребёнка</a:t>
            </a:r>
          </a:p>
          <a:p>
            <a:r>
              <a:rPr lang="ru-RU" sz="3200" dirty="0" smtClean="0"/>
              <a:t>Никогда не высмеивай, не злись, не кричи</a:t>
            </a:r>
          </a:p>
          <a:p>
            <a:r>
              <a:rPr lang="ru-RU" sz="3200" dirty="0" smtClean="0"/>
              <a:t>Будь терпелив</a:t>
            </a:r>
          </a:p>
          <a:p>
            <a:r>
              <a:rPr lang="ru-RU" sz="3200" dirty="0" smtClean="0"/>
              <a:t>Повышай самооценку учащихся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лечебной </a:t>
            </a:r>
            <a:br>
              <a:rPr lang="ru-RU" dirty="0" smtClean="0"/>
            </a:br>
            <a:r>
              <a:rPr lang="ru-RU" dirty="0" smtClean="0"/>
              <a:t>психологии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Будь в хорошем настроении</a:t>
            </a:r>
          </a:p>
          <a:p>
            <a:r>
              <a:rPr lang="ru-RU" sz="3600" dirty="0" smtClean="0"/>
              <a:t>Добивайся доверия учащихся</a:t>
            </a:r>
          </a:p>
          <a:p>
            <a:r>
              <a:rPr lang="ru-RU" sz="3600" dirty="0" smtClean="0"/>
              <a:t>Умей беречь здоровье учащихся и своё</a:t>
            </a:r>
          </a:p>
          <a:p>
            <a:r>
              <a:rPr lang="ru-RU" sz="3600" dirty="0" smtClean="0"/>
              <a:t>Будь умерен в похвалах</a:t>
            </a:r>
          </a:p>
          <a:p>
            <a:r>
              <a:rPr lang="ru-RU" sz="3600" dirty="0" smtClean="0"/>
              <a:t>Помни: дисциплина и успеваемость в классе – дело твоей  профессиональной  чести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Приёмы создания психологического комфорта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200" dirty="0" smtClean="0"/>
              <a:t>Улыбайтесь</a:t>
            </a:r>
          </a:p>
          <a:p>
            <a:pPr>
              <a:buFontTx/>
              <a:buChar char="-"/>
            </a:pPr>
            <a:r>
              <a:rPr lang="ru-RU" sz="3200" dirty="0" smtClean="0"/>
              <a:t>Обращайтесь к другому человеку по имени</a:t>
            </a:r>
          </a:p>
          <a:p>
            <a:pPr>
              <a:buFontTx/>
              <a:buChar char="-"/>
            </a:pPr>
            <a:r>
              <a:rPr lang="ru-RU" sz="3200" dirty="0" smtClean="0"/>
              <a:t>Признавайте хорошее в людях</a:t>
            </a:r>
          </a:p>
          <a:p>
            <a:pPr>
              <a:buFontTx/>
              <a:buChar char="-"/>
            </a:pPr>
            <a:r>
              <a:rPr lang="ru-RU" sz="3200" dirty="0" smtClean="0"/>
              <a:t>Будьте щедры на похвалу</a:t>
            </a:r>
          </a:p>
          <a:p>
            <a:pPr>
              <a:buFontTx/>
              <a:buChar char="-"/>
            </a:pPr>
            <a:r>
              <a:rPr lang="ru-RU" sz="3200" dirty="0" smtClean="0"/>
              <a:t>Понимайте другого человека</a:t>
            </a:r>
          </a:p>
          <a:p>
            <a:pPr>
              <a:buFontTx/>
              <a:buChar char="-"/>
            </a:pPr>
            <a:r>
              <a:rPr lang="ru-RU" sz="3200" dirty="0" smtClean="0"/>
              <a:t>Искренне интересуйтесь людьми</a:t>
            </a:r>
          </a:p>
          <a:p>
            <a:pPr>
              <a:buFontTx/>
              <a:buChar char="-"/>
            </a:pPr>
            <a:r>
              <a:rPr lang="ru-RU" sz="3200" dirty="0" smtClean="0"/>
              <a:t>Умейте слушать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Золотые  правила психологического комфорта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>
            <a:normAutofit/>
          </a:bodyPr>
          <a:lstStyle/>
          <a:p>
            <a:r>
              <a:rPr lang="ru-RU" dirty="0" smtClean="0"/>
              <a:t>Не пытайтесь за каждым отрицательным поступком школьника видеть только отрицательные мотивы. </a:t>
            </a:r>
          </a:p>
          <a:p>
            <a:r>
              <a:rPr lang="ru-RU" dirty="0" smtClean="0"/>
              <a:t>Тщательно готовьтесь к уроку, не допускайте даже малейшей некомпетентности в преподавании своего предмета.</a:t>
            </a:r>
          </a:p>
          <a:p>
            <a:r>
              <a:rPr lang="ru-RU" dirty="0" smtClean="0"/>
              <a:t>Школьники склонны охотнее выполнять распоряжения учителей при опосредованном способе воздействия.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Золотые  правила психологического комфорта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r>
              <a:rPr lang="ru-RU" dirty="0" smtClean="0"/>
              <a:t>Школьника можно изменить к лучшему с помощью специальных приемов оценки его личности. </a:t>
            </a:r>
          </a:p>
          <a:p>
            <a:r>
              <a:rPr lang="ru-RU" dirty="0" smtClean="0"/>
              <a:t>Совместная деятельность сближает людей и повышает их авторитет (если она хорошо организована).</a:t>
            </a:r>
          </a:p>
          <a:p>
            <a:r>
              <a:rPr lang="ru-RU" dirty="0" smtClean="0"/>
              <a:t>Предусмотрительность и корректность поведения учителя снижают напряжение в общении.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Психологический комфорт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/>
              <a:t>Только тогда, когда  педагоги будут знать,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что  надо делать,  они смогут  сделать.</a:t>
            </a:r>
          </a:p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                                                 П.П. </a:t>
            </a:r>
            <a:r>
              <a:rPr lang="ru-RU" sz="3600" dirty="0" err="1" smtClean="0"/>
              <a:t>Блонский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00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0800" y="1600200"/>
            <a:ext cx="6502400" cy="3657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Autofit/>
          </a:bodyPr>
          <a:lstStyle/>
          <a:p>
            <a:r>
              <a:rPr lang="ru-RU" sz="8800" dirty="0" smtClean="0"/>
              <a:t>Конец</a:t>
            </a:r>
            <a:endParaRPr lang="ru-RU" sz="8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Психологический комфорт</a:t>
            </a:r>
            <a:br>
              <a:rPr lang="ru-RU" dirty="0" smtClean="0"/>
            </a:br>
            <a:r>
              <a:rPr lang="ru-RU" dirty="0" smtClean="0"/>
              <a:t> «Всё в твоих руках»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«</a:t>
            </a:r>
            <a:r>
              <a:rPr lang="ru-RU" sz="3200" dirty="0" smtClean="0"/>
              <a:t>Жил мудрец, который знал всё. Один человек захотел доказать, что мудрец знает не всё. Зажав в ладонях бабочку, он спросил: «Скажи, мудрец, какая бабочка у меня в руках: мёртвая или живая?» А сам думает: «Скажет живая- я её </a:t>
            </a:r>
            <a:r>
              <a:rPr lang="ru-RU" sz="3200" dirty="0" err="1" smtClean="0"/>
              <a:t>умертвлю</a:t>
            </a:r>
            <a:r>
              <a:rPr lang="ru-RU" sz="3200" dirty="0"/>
              <a:t>,</a:t>
            </a:r>
            <a:r>
              <a:rPr lang="ru-RU" sz="3200" dirty="0" smtClean="0"/>
              <a:t> скажет мёртвая - я её выпущу».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4941159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Какие ассоциации у вас возникают, когда слышите слово «комфорт»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sz="4000" dirty="0" smtClean="0"/>
              <a:t>К- красота</a:t>
            </a:r>
          </a:p>
          <a:p>
            <a:pPr marL="137160" indent="0">
              <a:buNone/>
            </a:pPr>
            <a:r>
              <a:rPr lang="ru-RU" sz="4000" dirty="0" smtClean="0"/>
              <a:t>О - органичность</a:t>
            </a:r>
          </a:p>
          <a:p>
            <a:pPr marL="137160" indent="0">
              <a:buNone/>
            </a:pPr>
            <a:r>
              <a:rPr lang="ru-RU" sz="4000" dirty="0" smtClean="0"/>
              <a:t>М - мама</a:t>
            </a:r>
          </a:p>
          <a:p>
            <a:pPr marL="137160" indent="0">
              <a:buNone/>
            </a:pPr>
            <a:r>
              <a:rPr lang="ru-RU" sz="4000" dirty="0" smtClean="0"/>
              <a:t>Ф  - фантазия</a:t>
            </a:r>
          </a:p>
          <a:p>
            <a:pPr marL="137160" indent="0">
              <a:buNone/>
            </a:pPr>
            <a:r>
              <a:rPr lang="ru-RU" sz="4000" dirty="0" smtClean="0"/>
              <a:t>О - отдых</a:t>
            </a:r>
          </a:p>
          <a:p>
            <a:pPr marL="137160" indent="0">
              <a:buNone/>
            </a:pPr>
            <a:r>
              <a:rPr lang="ru-RU" sz="4000" dirty="0" smtClean="0"/>
              <a:t>Р - радость</a:t>
            </a:r>
          </a:p>
          <a:p>
            <a:pPr marL="137160" indent="0">
              <a:buNone/>
            </a:pPr>
            <a:r>
              <a:rPr lang="ru-RU" sz="4000" dirty="0" smtClean="0"/>
              <a:t>Т - тепло</a:t>
            </a:r>
            <a:endParaRPr lang="en-US" sz="4000" dirty="0" smtClean="0"/>
          </a:p>
          <a:p>
            <a:endParaRPr lang="ru-RU" sz="40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13716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2050" name="Picture 2" descr="C:\Users\User\AppData\Local\Microsoft\Windows\Temporary Internet Files\Content.IE5\G2E2COZ7\MP9004395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1488" y="2276872"/>
            <a:ext cx="419504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DSC037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916832"/>
            <a:ext cx="451335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3969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 РФ «Об образовании»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Статья 56.3</a:t>
            </a:r>
          </a:p>
          <a:p>
            <a:pPr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             «Прекращение трудового  договора с педагогом в случае применения, в том числе однократного, методов воспитания,  связанных с физическим и (или) психологическим насилием над личностью обучающегося».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Конвенция  ООН о правах ребёнка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5197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</a:t>
            </a:r>
            <a:r>
              <a:rPr lang="ru-RU" sz="3200" dirty="0" smtClean="0"/>
              <a:t>Государства – участники принимают все необходимые </a:t>
            </a:r>
            <a:r>
              <a:rPr lang="ru-RU" sz="3200" dirty="0"/>
              <a:t>м</a:t>
            </a:r>
            <a:r>
              <a:rPr lang="ru-RU" sz="3200" dirty="0" smtClean="0"/>
              <a:t>еры для обеспечения того, чтобы  школьная дисциплина  поддерживалась  с помощью методов, отражающих уважение человеческого достоинства ребёнка и в соответствии  с настоящей Конвенцией.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 модернизации российского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Пункт 2.1</a:t>
            </a:r>
          </a:p>
          <a:p>
            <a:pPr algn="just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Доступность   качественного   образования  означает   государственные гарантии:  обучение  в условиях, гарантирующих  защиту прав личности обучающегося  в образовательном  процессе,  его  психологическую и физическую  безопасность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психологического пространства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Безопасная  среда</a:t>
            </a:r>
          </a:p>
          <a:p>
            <a:pPr algn="just">
              <a:buFontTx/>
              <a:buChar char="-"/>
            </a:pPr>
            <a:r>
              <a:rPr lang="ru-RU" dirty="0" smtClean="0"/>
              <a:t>Атмосфера  психологического комфорта, которая является  одновременно и развивающей, и </a:t>
            </a:r>
            <a:r>
              <a:rPr lang="ru-RU" dirty="0" err="1" smtClean="0"/>
              <a:t>психокоррекционной</a:t>
            </a:r>
            <a:r>
              <a:rPr lang="ru-RU" dirty="0" smtClean="0"/>
              <a:t>, ибо в этой атмосфере исчезают барьеры, снимается психологическая  защита, энергия расходуется не на тревогу или борьбу, а на учебную деятельность, на продуцирование идей, на творчество.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К О М Ф О Р Т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3200" dirty="0" smtClean="0"/>
              <a:t>поддержка,   укрепление (словарь</a:t>
            </a:r>
          </a:p>
          <a:p>
            <a:pPr>
              <a:buNone/>
            </a:pPr>
            <a:r>
              <a:rPr lang="ru-RU" sz="3200" dirty="0" smtClean="0"/>
              <a:t>    Н.М. </a:t>
            </a:r>
            <a:r>
              <a:rPr lang="ru-RU" sz="3200" dirty="0" err="1" smtClean="0"/>
              <a:t>Шанского</a:t>
            </a:r>
            <a:r>
              <a:rPr lang="ru-RU" sz="3200" dirty="0" smtClean="0"/>
              <a:t>)</a:t>
            </a:r>
          </a:p>
          <a:p>
            <a:pPr>
              <a:buFontTx/>
              <a:buChar char="-"/>
            </a:pPr>
            <a:r>
              <a:rPr lang="ru-RU" sz="3200" dirty="0" smtClean="0"/>
              <a:t>Бытовые  удобства (словарь Ожегова)</a:t>
            </a:r>
          </a:p>
          <a:p>
            <a:pPr>
              <a:buFontTx/>
              <a:buChar char="-"/>
            </a:pPr>
            <a:r>
              <a:rPr lang="ru-RU" sz="3200" dirty="0" smtClean="0"/>
              <a:t>Условия жизни, при которых ребёнок чувствует себя спокойно, без необходимости защищаться (словарь психологических терминов)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204</TotalTime>
  <Words>772</Words>
  <Application>Microsoft Office PowerPoint</Application>
  <PresentationFormat>Экран (4:3)</PresentationFormat>
  <Paragraphs>114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Психологический  комфорт  учащихся на уроках</vt:lpstr>
      <vt:lpstr>Психологический комфорт</vt:lpstr>
      <vt:lpstr>Психологический комфорт  «Всё в твоих руках»</vt:lpstr>
      <vt:lpstr>Какие ассоциации у вас возникают, когда слышите слово «комфорт» </vt:lpstr>
      <vt:lpstr>Закон РФ «Об образовании»</vt:lpstr>
      <vt:lpstr>Конвенция  ООН о правах ребёнка</vt:lpstr>
      <vt:lpstr>Концепция  модернизации российского образования</vt:lpstr>
      <vt:lpstr>Критерии психологического пространства</vt:lpstr>
      <vt:lpstr>К О М Ф О Р Т</vt:lpstr>
      <vt:lpstr>Личностный подход в образовании</vt:lpstr>
      <vt:lpstr>Психологический комфорт</vt:lpstr>
      <vt:lpstr>Принципы комфортности на уроке</vt:lpstr>
      <vt:lpstr>Принципы комфортности на уроке</vt:lpstr>
      <vt:lpstr>ЭКОЛОГИЯ    ВОСПИТАНИЯ</vt:lpstr>
      <vt:lpstr>Правила лечебной  психологии учителя</vt:lpstr>
      <vt:lpstr>Правила лечебной  психологии учителя</vt:lpstr>
      <vt:lpstr>Приёмы создания психологического комфорта</vt:lpstr>
      <vt:lpstr>Золотые  правила психологического комфорта на уроке</vt:lpstr>
      <vt:lpstr>Золотые  правила психологического комфорта на уроке</vt:lpstr>
      <vt:lpstr>Слайд 20</vt:lpstr>
      <vt:lpstr>Конец</vt:lpstr>
    </vt:vector>
  </TitlesOfParts>
  <Company>Kmoug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 комфорт  учащихся на уроках</dc:title>
  <dc:creator>Kmoug</dc:creator>
  <cp:lastModifiedBy>admin</cp:lastModifiedBy>
  <cp:revision>25</cp:revision>
  <dcterms:created xsi:type="dcterms:W3CDTF">2009-02-02T05:09:54Z</dcterms:created>
  <dcterms:modified xsi:type="dcterms:W3CDTF">2011-11-26T00:59:56Z</dcterms:modified>
</cp:coreProperties>
</file>