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65" r:id="rId5"/>
    <p:sldId id="264" r:id="rId6"/>
    <p:sldId id="283" r:id="rId7"/>
    <p:sldId id="268" r:id="rId8"/>
    <p:sldId id="289" r:id="rId9"/>
    <p:sldId id="288" r:id="rId10"/>
    <p:sldId id="290" r:id="rId11"/>
    <p:sldId id="271" r:id="rId12"/>
    <p:sldId id="294" r:id="rId13"/>
    <p:sldId id="282" r:id="rId14"/>
    <p:sldId id="284" r:id="rId15"/>
    <p:sldId id="285" r:id="rId16"/>
    <p:sldId id="275" r:id="rId17"/>
    <p:sldId id="279" r:id="rId18"/>
    <p:sldId id="287" r:id="rId19"/>
    <p:sldId id="291" r:id="rId20"/>
    <p:sldId id="274" r:id="rId21"/>
    <p:sldId id="272" r:id="rId22"/>
    <p:sldId id="280" r:id="rId23"/>
    <p:sldId id="276" r:id="rId24"/>
    <p:sldId id="278" r:id="rId25"/>
    <p:sldId id="286" r:id="rId26"/>
    <p:sldId id="292" r:id="rId27"/>
    <p:sldId id="277" r:id="rId28"/>
    <p:sldId id="281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BBB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714" autoAdjust="0"/>
  </p:normalViewPr>
  <p:slideViewPr>
    <p:cSldViewPr>
      <p:cViewPr>
        <p:scale>
          <a:sx n="125" d="100"/>
          <a:sy n="125" d="100"/>
        </p:scale>
        <p:origin x="18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FA4C-25EA-4054-9C2E-FCD1CC6B2E9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406A-660A-4B4E-B2EA-B94256933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88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F6F7-A6DC-4C49-8EFA-0DBEF3F402D4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363D-D0C8-42D3-A9ED-6C73D8E8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36904" cy="345638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Специфические ошибки письменной речи, связанные с нарушением различных форм языкового анализа и синтеза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7200800" cy="208823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  <a:latin typeface="Tahoma" pitchFamily="34" charset="0"/>
              </a:rPr>
              <a:t>Халикова</a:t>
            </a:r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 Лилия </a:t>
            </a:r>
            <a:r>
              <a:rPr lang="ru-RU" b="1" dirty="0" err="1" smtClean="0">
                <a:solidFill>
                  <a:srgbClr val="0000FF"/>
                </a:solidFill>
                <a:latin typeface="Tahoma" pitchFamily="34" charset="0"/>
              </a:rPr>
              <a:t>Явдатовна</a:t>
            </a:r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, </a:t>
            </a:r>
            <a:r>
              <a:rPr lang="ru-RU" sz="2000" b="1" dirty="0" smtClean="0">
                <a:solidFill>
                  <a:srgbClr val="0000FF"/>
                </a:solidFill>
                <a:latin typeface="Tahoma" pitchFamily="34" charset="0"/>
              </a:rPr>
              <a:t>учитель-логопед МБОУ </a:t>
            </a: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«СОШ № </a:t>
            </a:r>
            <a:r>
              <a:rPr lang="ru-RU" sz="2000" b="1" dirty="0" smtClean="0">
                <a:solidFill>
                  <a:srgbClr val="0000FF"/>
                </a:solidFill>
                <a:latin typeface="Tahoma" pitchFamily="34" charset="0"/>
              </a:rPr>
              <a:t>10»</a:t>
            </a:r>
          </a:p>
          <a:p>
            <a:endParaRPr lang="ru-RU" sz="20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ahoma" pitchFamily="34" charset="0"/>
              </a:rPr>
              <a:t>г</a:t>
            </a: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. </a:t>
            </a:r>
            <a:r>
              <a:rPr lang="ru-RU" sz="2000" b="1" dirty="0" smtClean="0">
                <a:solidFill>
                  <a:srgbClr val="0000FF"/>
                </a:solidFill>
                <a:latin typeface="Tahoma" pitchFamily="34" charset="0"/>
              </a:rPr>
              <a:t>Когалым</a:t>
            </a:r>
            <a:endParaRPr lang="ru-RU" sz="2000" b="1" dirty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ahoma" pitchFamily="34" charset="0"/>
              </a:rPr>
              <a:t>2012 г.</a:t>
            </a:r>
            <a:endParaRPr lang="ru-RU" sz="2000" b="1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Задания для развития звукобуквенного анализа и синтеза: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492922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Игра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кубик. На гранях кубика различное число точек. Дети бросают кубик и придумывают слово, состоящее из количества звуков в соответствии с количеством точек на грани кубика.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Определить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последующие и предыдущие звуки в названии предметов на картинках. Например, детям предлагаются картинки с изображением полки, сумки, пилы. Дети называют картинки. Затем логопед даёт следующие задания: назвать слово, в котором после «л» слышится «к», после «м» произносится «к», перед «л» находится «и»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т.д.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45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ПРОЧИТАЙ СЛОВО ПО ПЕРВЫМ БУКВАМ НАЗВАНИЙ ПРЕДМЕТОВ</a:t>
            </a:r>
          </a:p>
        </p:txBody>
      </p:sp>
      <p:pic>
        <p:nvPicPr>
          <p:cNvPr id="11" name="Рисунок 10" descr="носки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1842544"/>
            <a:ext cx="1658761" cy="1785950"/>
          </a:xfrm>
          <a:prstGeom prst="rect">
            <a:avLst/>
          </a:prstGeom>
        </p:spPr>
      </p:pic>
      <p:pic>
        <p:nvPicPr>
          <p:cNvPr id="12" name="Рисунок 11" descr="Иголка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1771106"/>
            <a:ext cx="1466116" cy="1928826"/>
          </a:xfrm>
          <a:prstGeom prst="rect">
            <a:avLst/>
          </a:prstGeom>
        </p:spPr>
      </p:pic>
      <p:pic>
        <p:nvPicPr>
          <p:cNvPr id="13" name="Рисунок 12" descr="Галстук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72066" y="1628230"/>
            <a:ext cx="1168487" cy="2357454"/>
          </a:xfrm>
          <a:prstGeom prst="rect">
            <a:avLst/>
          </a:prstGeom>
        </p:spPr>
      </p:pic>
      <p:pic>
        <p:nvPicPr>
          <p:cNvPr id="14" name="Рисунок 13" descr="автобус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0760" y="2128296"/>
            <a:ext cx="2954651" cy="1643074"/>
          </a:xfrm>
          <a:prstGeom prst="rect">
            <a:avLst/>
          </a:prstGeom>
        </p:spPr>
      </p:pic>
      <p:pic>
        <p:nvPicPr>
          <p:cNvPr id="10" name="Рисунок 9" descr="кукла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57158" y="1556792"/>
            <a:ext cx="1785950" cy="2214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0232" y="4700064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Кукла</a:t>
            </a:r>
            <a:endParaRPr lang="ru-RU" sz="1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32" y="4771502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Носки</a:t>
            </a:r>
            <a:endParaRPr lang="ru-RU" sz="1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4842940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Игла</a:t>
            </a:r>
            <a:endParaRPr lang="ru-RU" sz="1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3628494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Г</a:t>
            </a:r>
            <a:endParaRPr lang="ru-RU" sz="1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3628494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А</a:t>
            </a:r>
            <a:endParaRPr lang="ru-RU" sz="1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42976" y="3628494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К</a:t>
            </a:r>
            <a:endParaRPr lang="ru-RU" sz="1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00298" y="3628494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Н</a:t>
            </a:r>
            <a:endParaRPr lang="ru-RU" sz="1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0496" y="3628494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И</a:t>
            </a:r>
            <a:endParaRPr lang="ru-RU" sz="1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28728" y="4771502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Галстук</a:t>
            </a:r>
            <a:endParaRPr lang="ru-RU" sz="1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71604" y="4771502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Автобус</a:t>
            </a:r>
            <a:endParaRPr lang="ru-RU" sz="1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357298"/>
            <a:ext cx="6553200" cy="2514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i="1" dirty="0">
                <a:solidFill>
                  <a:srgbClr val="474EE3"/>
                </a:solidFill>
                <a:latin typeface="Tahoma" pitchFamily="34" charset="0"/>
              </a:rPr>
              <a:t>Была зелёной, маленькой,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474EE3"/>
                </a:solidFill>
                <a:latin typeface="Tahoma" pitchFamily="34" charset="0"/>
              </a:rPr>
              <a:t>Потом я стала аленькой.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474EE3"/>
                </a:solidFill>
                <a:latin typeface="Tahoma" pitchFamily="34" charset="0"/>
              </a:rPr>
              <a:t>На солнце почернела я,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474EE3"/>
                </a:solidFill>
                <a:latin typeface="Tahoma" pitchFamily="34" charset="0"/>
              </a:rPr>
              <a:t>И вот теперь я спелая.</a:t>
            </a:r>
          </a:p>
        </p:txBody>
      </p:sp>
      <p:pic>
        <p:nvPicPr>
          <p:cNvPr id="96260" name="Picture 4" descr="Рисунокv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0386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Рисунок14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40386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Рисунок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2625">
            <a:off x="4038600" y="4267200"/>
            <a:ext cx="1447800" cy="2003425"/>
          </a:xfrm>
          <a:prstGeom prst="rect">
            <a:avLst/>
          </a:prstGeom>
        </p:spPr>
      </p:pic>
      <p:pic>
        <p:nvPicPr>
          <p:cNvPr id="96263" name="Picture 7" descr="Рисуb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900698">
            <a:off x="5487988" y="3905250"/>
            <a:ext cx="19050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 descr="Рисунок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FDBFF"/>
              </a:clrFrom>
              <a:clrTo>
                <a:srgbClr val="DFD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2672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5" name="WordArt 9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96266" name="WordArt 10"/>
          <p:cNvSpPr>
            <a:spLocks noChangeArrowheads="1" noChangeShapeType="1" noTextEdit="1"/>
          </p:cNvSpPr>
          <p:nvPr/>
        </p:nvSpPr>
        <p:spPr bwMode="auto">
          <a:xfrm>
            <a:off x="2286000" y="44958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96267" name="WordArt 11"/>
          <p:cNvSpPr>
            <a:spLocks noChangeArrowheads="1" noChangeShapeType="1" noTextEdit="1"/>
          </p:cNvSpPr>
          <p:nvPr/>
        </p:nvSpPr>
        <p:spPr bwMode="auto">
          <a:xfrm>
            <a:off x="4038600" y="4491054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Ш</a:t>
            </a:r>
          </a:p>
        </p:txBody>
      </p:sp>
      <p:sp>
        <p:nvSpPr>
          <p:cNvPr id="96268" name="WordArt 12"/>
          <p:cNvSpPr>
            <a:spLocks noChangeArrowheads="1" noChangeShapeType="1" noTextEdit="1"/>
          </p:cNvSpPr>
          <p:nvPr/>
        </p:nvSpPr>
        <p:spPr bwMode="auto">
          <a:xfrm>
            <a:off x="5867400" y="44958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96269" name="WordArt 13"/>
          <p:cNvSpPr>
            <a:spLocks noChangeArrowheads="1" noChangeShapeType="1" noTextEdit="1"/>
          </p:cNvSpPr>
          <p:nvPr/>
        </p:nvSpPr>
        <p:spPr bwMode="auto">
          <a:xfrm>
            <a:off x="7467600" y="4491054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ОТГАДАЙ ЗАГАДКУ. УЗНАЙ ОТГАДКУ ПО ПЕРВЫМ БУКВАМ НАЗВАНИЙ ПРЕДМЕТОВ.</a:t>
            </a:r>
            <a:endParaRPr lang="ru-RU" sz="28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  <p:bldP spid="96265" grpId="0" animBg="1"/>
      <p:bldP spid="96266" grpId="0" animBg="1"/>
      <p:bldP spid="96267" grpId="0" animBg="1"/>
      <p:bldP spid="96268" grpId="0" animBg="1"/>
      <p:bldP spid="96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РАСШИФРУЙ </a:t>
            </a:r>
            <a:r>
              <a:rPr lang="ru-RU" sz="32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СЛОВО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291692"/>
            <a:ext cx="692950" cy="88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291692"/>
            <a:ext cx="850113" cy="9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220254"/>
            <a:ext cx="823919" cy="9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2258353"/>
            <a:ext cx="885832" cy="8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2220254"/>
            <a:ext cx="904883" cy="9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6" y="2220254"/>
            <a:ext cx="92631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0100" y="3363262"/>
            <a:ext cx="5032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3363262"/>
            <a:ext cx="508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86050" y="3363262"/>
            <a:ext cx="5254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14744" y="3363262"/>
            <a:ext cx="3937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3438" y="3363262"/>
            <a:ext cx="4794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643570" y="3363262"/>
            <a:ext cx="4984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214942" y="2005940"/>
            <a:ext cx="33761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30712 0.30463 " pathEditMode="relative" ptsTypes="AA">
                                      <p:cBhvr>
                                        <p:cTn id="5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0156 0.297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0069 0.305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-0.00399 0.0669 -0.00191 0.02523 5.55556E-7 0.16504 C 0.00035 0.18449 -0.00295 0.18125 0.0059 0.18426 C 0.02378 0.18333 0.04132 0.18542 0.05833 0.17778 C 0.13507 0.17847 0.2151 0.18287 0.29271 0.1794 C 0.29896 0.18217 0.29531 0.1787 0.29514 0.18727 C 0.29444 0.22754 0.29392 0.30787 0.29392 0.30787 " pathEditMode="relative" ptsTypes="ffffff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03704E-6 L -6.94444E-6 0.3044 " pathEditMode="relative" ptsTypes="AA">
                                      <p:cBhvr>
                                        <p:cTn id="8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304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КРЕСТИКИ</a:t>
            </a:r>
            <a:endParaRPr lang="ru-RU" sz="36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143240" y="2071678"/>
          <a:ext cx="3071835" cy="2571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945"/>
                <a:gridCol w="1023945"/>
                <a:gridCol w="1023945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2428892" cy="251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00504"/>
            <a:ext cx="2500330" cy="237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286248" y="271462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О</a:t>
            </a:r>
            <a:endParaRPr lang="ru-RU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14942" y="271462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М</a:t>
            </a:r>
            <a:endParaRPr lang="ru-RU" sz="8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271462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Д</a:t>
            </a:r>
            <a:endParaRPr lang="ru-RU" sz="8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86248" y="181980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К</a:t>
            </a:r>
            <a:endParaRPr lang="ru-RU" sz="8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57686" y="3571876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Т</a:t>
            </a:r>
            <a:endParaRPr lang="ru-RU" sz="8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2928934"/>
            <a:ext cx="3071834" cy="928694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2071678"/>
            <a:ext cx="1000132" cy="257176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2"/>
      <p:bldP spid="21" grpId="0"/>
      <p:bldP spid="22" grpId="0"/>
      <p:bldP spid="23" grpId="0"/>
      <p:bldP spid="24" grpId="0"/>
      <p:bldP spid="25" grpId="0" animBg="1"/>
      <p:bldP spid="25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КОМПЬЮТЕР</a:t>
            </a:r>
            <a:endParaRPr lang="ru-RU" sz="36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000364" y="2000240"/>
          <a:ext cx="3071835" cy="171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945"/>
                <a:gridCol w="1023945"/>
                <a:gridCol w="1023945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214942" y="1785926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К</a:t>
            </a:r>
            <a:endParaRPr lang="ru-RU" sz="8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43372" y="264318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О</a:t>
            </a:r>
            <a:endParaRPr lang="ru-RU" sz="8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14942" y="264318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Н</a:t>
            </a:r>
            <a:endParaRPr lang="ru-RU" sz="8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143240" y="1785926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Л</a:t>
            </a:r>
            <a:endParaRPr lang="ru-RU" sz="8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1785926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А</a:t>
            </a:r>
            <a:endParaRPr lang="ru-RU" sz="8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43240" y="264318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С</a:t>
            </a:r>
            <a:endParaRPr lang="ru-RU" sz="8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5" y="1071546"/>
            <a:ext cx="2428892" cy="193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929066"/>
            <a:ext cx="2000264" cy="155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214686"/>
            <a:ext cx="26198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000108"/>
            <a:ext cx="1571636" cy="1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857496"/>
            <a:ext cx="20698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4714884"/>
            <a:ext cx="158011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000364" y="2000240"/>
            <a:ext cx="3071834" cy="85725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2928934"/>
            <a:ext cx="3071834" cy="78581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17" grpId="0" animBg="1"/>
      <p:bldP spid="17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31" y="1484784"/>
            <a:ext cx="8277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БУКВА - ОЗОРНИЦА</a:t>
            </a:r>
            <a:endParaRPr lang="ru-RU" sz="36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71462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 и  </a:t>
            </a:r>
            <a:r>
              <a:rPr lang="ru-RU" sz="2800" dirty="0" err="1" smtClean="0"/>
              <a:t>х</a:t>
            </a:r>
            <a:r>
              <a:rPr lang="ru-RU" sz="2800" dirty="0" smtClean="0"/>
              <a:t>  а  т </a:t>
            </a:r>
            <a:r>
              <a:rPr lang="ru-RU" sz="2800" dirty="0" err="1" smtClean="0"/>
              <a:t>ь</a:t>
            </a:r>
            <a:endParaRPr lang="ru-RU" sz="2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5072066" y="2857496"/>
            <a:ext cx="357190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43504" y="235743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00562" y="235743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6314" y="235743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9256" y="235743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8" y="235743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000760" y="235743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СЛОГОВОЙ АНАЛИЗ И СИНТЕЗ</a:t>
            </a:r>
            <a:endParaRPr lang="ru-RU" sz="36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424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делится на части.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424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какое это счастье!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424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каждый грамотей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424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слово из частей.</a:t>
            </a:r>
            <a:endParaRPr lang="ru-RU" sz="4000" b="1" dirty="0">
              <a:solidFill>
                <a:srgbClr val="424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Задания для развития слогового анализа и синтеза: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9654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Называние гласных звуков слова. Для этого задания подбираются слова, произношение которых не отличается от написания.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Выделение гласных звуков с использованием соответствующих букв разрезной азбуки.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Раскладывание картинок под различными графическими схемами, на которых записаны только гласные буквы: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_а__а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 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_о__а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_у__а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 количества слогов в названии картинок с помощью схем. Выкладывание под каждой картинкой схемы, которая соответствует количеству слогов в слове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Задания для развития слогового анализа и синтеза: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Раскладывание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картинок в два ряда под соответствующими схемами в зависимости от количества слогов в их названиях.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Составление слова из слогов, данных в разбивку, с опорой на соответствующие картинки.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Придумывание слов с определенным количеством слогов.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 пропущенного слога в названии картинки. Например: -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до-га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Составление слов из слогов, данных в беспорядке: та,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пус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воз,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Придумывание слов с определённым слогом в начале или конце слова.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Составление из двух слов третье, переставляя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буквы.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Составление слов из слоговых цепочек по принципу домино.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35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Причины:</a:t>
            </a:r>
            <a:endParaRPr lang="ru-RU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700808"/>
            <a:ext cx="8731696" cy="4577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200150" indent="-8572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Затруднения при определении места звука в слове, выделении звука из слова. </a:t>
            </a:r>
          </a:p>
          <a:p>
            <a:pPr marL="1200150" indent="-8572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Затруднения при определении последовательности звуков в слове.</a:t>
            </a:r>
          </a:p>
          <a:p>
            <a:pPr marL="1200150" indent="-8572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Затруднения при делении предложений на слова, слов на слоги, звуки.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СОСТАВЬ СЛОВО ИЗ ПЕРВЫХ СЛОГОВ НАЗВАНИЙ ПРЕДМЕТОВ</a:t>
            </a:r>
          </a:p>
        </p:txBody>
      </p:sp>
      <p:pic>
        <p:nvPicPr>
          <p:cNvPr id="6" name="Рисунок 5" descr="капуста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9F0FE"/>
              </a:clrFrom>
              <a:clrTo>
                <a:srgbClr val="D9F0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1500174"/>
            <a:ext cx="2418816" cy="2428891"/>
          </a:xfrm>
          <a:prstGeom prst="rect">
            <a:avLst/>
          </a:prstGeom>
        </p:spPr>
      </p:pic>
      <p:pic>
        <p:nvPicPr>
          <p:cNvPr id="7" name="Рисунок 6" descr="Биноколь.JPG"/>
          <p:cNvPicPr/>
          <p:nvPr/>
        </p:nvPicPr>
        <p:blipFill>
          <a:blip r:embed="rId3" cstate="email">
            <a:clrChange>
              <a:clrFrom>
                <a:srgbClr val="D1E9F3"/>
              </a:clrFrom>
              <a:clrTo>
                <a:srgbClr val="D1E9F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28992" y="1714488"/>
            <a:ext cx="2857520" cy="2000264"/>
          </a:xfrm>
          <a:prstGeom prst="rect">
            <a:avLst/>
          </a:prstGeom>
        </p:spPr>
      </p:pic>
      <p:pic>
        <p:nvPicPr>
          <p:cNvPr id="8" name="Рисунок 7" descr="насос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4EBF9"/>
              </a:clrFrom>
              <a:clrTo>
                <a:srgbClr val="D4EB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00826" y="1428736"/>
            <a:ext cx="1805671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4000504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КА</a:t>
            </a:r>
            <a:endParaRPr lang="ru-RU" sz="10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4000504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rgbClr val="0000FF"/>
                </a:solidFill>
              </a:rPr>
              <a:t>БИ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7818" y="4000504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rgbClr val="0000FF"/>
                </a:solidFill>
              </a:rPr>
              <a:t>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1670" y="5226784"/>
            <a:ext cx="5715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КА</a:t>
            </a:r>
            <a:r>
              <a:rPr lang="ru-RU" sz="10000" dirty="0" smtClean="0"/>
              <a:t>ПУСТА</a:t>
            </a:r>
            <a:endParaRPr lang="ru-RU" sz="1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5226784"/>
            <a:ext cx="7072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БИ</a:t>
            </a:r>
            <a:r>
              <a:rPr lang="ru-RU" sz="10000" dirty="0" smtClean="0"/>
              <a:t>НОКЛЬ</a:t>
            </a:r>
            <a:endParaRPr lang="ru-RU" sz="1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5226784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НА</a:t>
            </a:r>
            <a:r>
              <a:rPr lang="ru-RU" sz="10000" dirty="0" smtClean="0"/>
              <a:t>СОС</a:t>
            </a:r>
            <a:endParaRPr lang="ru-RU" sz="10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СОСТАВЬ СЛОВО ИЗ ВТОРЫХ СЛОГОВ НАЗВАНИЙ ПРЕДМЕТОВ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643050"/>
            <a:ext cx="2249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643050"/>
            <a:ext cx="20478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714488"/>
            <a:ext cx="19113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857356" y="4000504"/>
            <a:ext cx="2214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МИ</a:t>
            </a:r>
            <a:endParaRPr lang="ru-RU" sz="100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744" y="4000504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НУ</a:t>
            </a:r>
            <a:endParaRPr lang="ru-RU" sz="100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7818" y="4000504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ТА</a:t>
            </a:r>
            <a:endParaRPr lang="ru-RU" sz="100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32" y="4929198"/>
            <a:ext cx="6072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ПО</a:t>
            </a:r>
            <a:r>
              <a:rPr lang="ru-RU" sz="10000" b="1" dirty="0" smtClean="0">
                <a:solidFill>
                  <a:srgbClr val="0000FF"/>
                </a:solidFill>
              </a:rPr>
              <a:t>МИ</a:t>
            </a:r>
            <a:r>
              <a:rPr lang="ru-RU" sz="10000" dirty="0" smtClean="0"/>
              <a:t>ДОР</a:t>
            </a:r>
            <a:endParaRPr lang="ru-RU" sz="10000" dirty="0"/>
          </a:p>
        </p:txBody>
      </p:sp>
      <p:sp>
        <p:nvSpPr>
          <p:cNvPr id="28" name="TextBox 27"/>
          <p:cNvSpPr txBox="1"/>
          <p:nvPr/>
        </p:nvSpPr>
        <p:spPr>
          <a:xfrm>
            <a:off x="1928794" y="5072074"/>
            <a:ext cx="7072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КО</a:t>
            </a:r>
            <a:r>
              <a:rPr lang="ru-RU" sz="10000" b="1" dirty="0" smtClean="0">
                <a:solidFill>
                  <a:srgbClr val="0000FF"/>
                </a:solidFill>
              </a:rPr>
              <a:t>НУ</a:t>
            </a:r>
            <a:r>
              <a:rPr lang="ru-RU" sz="10000" dirty="0" smtClean="0"/>
              <a:t>РА</a:t>
            </a:r>
            <a:endParaRPr lang="ru-RU" sz="10000" dirty="0"/>
          </a:p>
        </p:txBody>
      </p:sp>
      <p:sp>
        <p:nvSpPr>
          <p:cNvPr id="29" name="TextBox 28"/>
          <p:cNvSpPr txBox="1"/>
          <p:nvPr/>
        </p:nvSpPr>
        <p:spPr>
          <a:xfrm>
            <a:off x="2571736" y="5072074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ГИ</a:t>
            </a:r>
            <a:r>
              <a:rPr lang="ru-RU" sz="10000" b="1" dirty="0" smtClean="0">
                <a:solidFill>
                  <a:srgbClr val="0000FF"/>
                </a:solidFill>
              </a:rPr>
              <a:t>ТА</a:t>
            </a:r>
            <a:r>
              <a:rPr lang="ru-RU" sz="10000" dirty="0" smtClean="0"/>
              <a:t>РА</a:t>
            </a:r>
            <a:endParaRPr lang="ru-RU" sz="10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СОСТАВЬ СЛОВО ИЗ ТРЕТЬИХ СЛОГОВ НАЗВАНИЙ ПРЕДМЕТОВ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3108" y="4000504"/>
            <a:ext cx="1714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РУ</a:t>
            </a:r>
            <a:endParaRPr lang="ru-RU" sz="100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744" y="4000504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КА</a:t>
            </a:r>
            <a:endParaRPr lang="ru-RU" sz="100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7818" y="4000504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</a:rPr>
              <a:t>ВА</a:t>
            </a:r>
            <a:endParaRPr lang="ru-RU" sz="100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84" y="5226784"/>
            <a:ext cx="50720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КЕНГУ</a:t>
            </a:r>
            <a:r>
              <a:rPr lang="ru-RU" sz="10000" b="1" dirty="0" smtClean="0">
                <a:solidFill>
                  <a:srgbClr val="0000FF"/>
                </a:solidFill>
              </a:rPr>
              <a:t>РУ</a:t>
            </a:r>
            <a:endParaRPr lang="ru-RU" sz="10000" dirty="0"/>
          </a:p>
        </p:txBody>
      </p:sp>
      <p:sp>
        <p:nvSpPr>
          <p:cNvPr id="28" name="TextBox 27"/>
          <p:cNvSpPr txBox="1"/>
          <p:nvPr/>
        </p:nvSpPr>
        <p:spPr>
          <a:xfrm>
            <a:off x="1857356" y="5226784"/>
            <a:ext cx="6072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ТАРЕЛ</a:t>
            </a:r>
            <a:r>
              <a:rPr lang="ru-RU" sz="10000" b="1" dirty="0" smtClean="0">
                <a:solidFill>
                  <a:srgbClr val="0000FF"/>
                </a:solidFill>
              </a:rPr>
              <a:t>КА</a:t>
            </a:r>
            <a:endParaRPr lang="ru-RU" sz="10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28794" y="5226784"/>
            <a:ext cx="5643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КРАПИ</a:t>
            </a:r>
            <a:r>
              <a:rPr lang="ru-RU" sz="10000" b="1" dirty="0" smtClean="0">
                <a:solidFill>
                  <a:srgbClr val="0000FF"/>
                </a:solidFill>
              </a:rPr>
              <a:t>ВА</a:t>
            </a:r>
            <a:endParaRPr lang="ru-RU" sz="1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223996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214554"/>
            <a:ext cx="2043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857364"/>
            <a:ext cx="154146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 rot="-740023">
            <a:off x="4267200" y="1295400"/>
            <a:ext cx="927100" cy="2895600"/>
            <a:chOff x="431" y="2886"/>
            <a:chExt cx="726" cy="1365"/>
          </a:xfrm>
        </p:grpSpPr>
        <p:sp>
          <p:nvSpPr>
            <p:cNvPr id="107549" name="Oval 29"/>
            <p:cNvSpPr>
              <a:spLocks noChangeArrowheads="1"/>
            </p:cNvSpPr>
            <p:nvPr/>
          </p:nvSpPr>
          <p:spPr bwMode="auto">
            <a:xfrm>
              <a:off x="431" y="2886"/>
              <a:ext cx="726" cy="8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99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4800" b="1">
                <a:latin typeface="Georgia" pitchFamily="18" charset="0"/>
              </a:endParaRPr>
            </a:p>
          </p:txBody>
        </p:sp>
        <p:sp>
          <p:nvSpPr>
            <p:cNvPr id="107550" name="AutoShape 30"/>
            <p:cNvSpPr>
              <a:spLocks noChangeArrowheads="1"/>
            </p:cNvSpPr>
            <p:nvPr/>
          </p:nvSpPr>
          <p:spPr bwMode="auto">
            <a:xfrm>
              <a:off x="703" y="3748"/>
              <a:ext cx="136" cy="181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51" name="Freeform 31"/>
            <p:cNvSpPr>
              <a:spLocks/>
            </p:cNvSpPr>
            <p:nvPr/>
          </p:nvSpPr>
          <p:spPr bwMode="auto">
            <a:xfrm>
              <a:off x="780" y="3751"/>
              <a:ext cx="151" cy="5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9" y="17"/>
                </a:cxn>
                <a:cxn ang="0">
                  <a:pos x="102" y="56"/>
                </a:cxn>
                <a:cxn ang="0">
                  <a:pos x="111" y="137"/>
                </a:cxn>
                <a:cxn ang="0">
                  <a:pos x="147" y="170"/>
                </a:cxn>
                <a:cxn ang="0">
                  <a:pos x="132" y="224"/>
                </a:cxn>
                <a:cxn ang="0">
                  <a:pos x="111" y="260"/>
                </a:cxn>
                <a:cxn ang="0">
                  <a:pos x="129" y="296"/>
                </a:cxn>
                <a:cxn ang="0">
                  <a:pos x="126" y="341"/>
                </a:cxn>
                <a:cxn ang="0">
                  <a:pos x="117" y="344"/>
                </a:cxn>
                <a:cxn ang="0">
                  <a:pos x="114" y="353"/>
                </a:cxn>
                <a:cxn ang="0">
                  <a:pos x="117" y="422"/>
                </a:cxn>
                <a:cxn ang="0">
                  <a:pos x="111" y="440"/>
                </a:cxn>
                <a:cxn ang="0">
                  <a:pos x="135" y="461"/>
                </a:cxn>
                <a:cxn ang="0">
                  <a:pos x="150" y="500"/>
                </a:cxn>
              </a:cxnLst>
              <a:rect l="0" t="0" r="r" b="b"/>
              <a:pathLst>
                <a:path w="151" h="500">
                  <a:moveTo>
                    <a:pt x="0" y="8"/>
                  </a:moveTo>
                  <a:cubicBezTo>
                    <a:pt x="23" y="0"/>
                    <a:pt x="47" y="10"/>
                    <a:pt x="69" y="17"/>
                  </a:cubicBezTo>
                  <a:cubicBezTo>
                    <a:pt x="82" y="30"/>
                    <a:pt x="92" y="41"/>
                    <a:pt x="102" y="56"/>
                  </a:cubicBezTo>
                  <a:cubicBezTo>
                    <a:pt x="106" y="81"/>
                    <a:pt x="106" y="114"/>
                    <a:pt x="111" y="137"/>
                  </a:cubicBezTo>
                  <a:cubicBezTo>
                    <a:pt x="111" y="138"/>
                    <a:pt x="143" y="164"/>
                    <a:pt x="147" y="170"/>
                  </a:cubicBezTo>
                  <a:cubicBezTo>
                    <a:pt x="145" y="195"/>
                    <a:pt x="151" y="211"/>
                    <a:pt x="132" y="224"/>
                  </a:cubicBezTo>
                  <a:cubicBezTo>
                    <a:pt x="124" y="236"/>
                    <a:pt x="116" y="246"/>
                    <a:pt x="111" y="260"/>
                  </a:cubicBezTo>
                  <a:cubicBezTo>
                    <a:pt x="115" y="282"/>
                    <a:pt x="120" y="278"/>
                    <a:pt x="129" y="296"/>
                  </a:cubicBezTo>
                  <a:cubicBezTo>
                    <a:pt x="128" y="311"/>
                    <a:pt x="130" y="326"/>
                    <a:pt x="126" y="341"/>
                  </a:cubicBezTo>
                  <a:cubicBezTo>
                    <a:pt x="125" y="344"/>
                    <a:pt x="119" y="342"/>
                    <a:pt x="117" y="344"/>
                  </a:cubicBezTo>
                  <a:cubicBezTo>
                    <a:pt x="115" y="346"/>
                    <a:pt x="115" y="350"/>
                    <a:pt x="114" y="353"/>
                  </a:cubicBezTo>
                  <a:cubicBezTo>
                    <a:pt x="119" y="382"/>
                    <a:pt x="122" y="386"/>
                    <a:pt x="117" y="422"/>
                  </a:cubicBezTo>
                  <a:cubicBezTo>
                    <a:pt x="116" y="428"/>
                    <a:pt x="111" y="440"/>
                    <a:pt x="111" y="440"/>
                  </a:cubicBezTo>
                  <a:cubicBezTo>
                    <a:pt x="115" y="460"/>
                    <a:pt x="118" y="455"/>
                    <a:pt x="135" y="461"/>
                  </a:cubicBezTo>
                  <a:cubicBezTo>
                    <a:pt x="140" y="477"/>
                    <a:pt x="129" y="500"/>
                    <a:pt x="150" y="5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45" y="274638"/>
            <a:ext cx="8820687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СОЕДИНИ ОДИНАКОВЫЕ ШАРИКИ НИТОЧКАМИ И ПРОЧИТАЙ ПОЛУЧИВШИЕСЯ СЛОВА. </a:t>
            </a:r>
          </a:p>
        </p:txBody>
      </p:sp>
      <p:pic>
        <p:nvPicPr>
          <p:cNvPr id="107524" name="Picture 4" descr="Рисунокg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437399">
            <a:off x="457200" y="1524000"/>
            <a:ext cx="1600200" cy="1981200"/>
          </a:xfrm>
          <a:noFill/>
          <a:ln/>
        </p:spPr>
      </p:pic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ЧА</a:t>
            </a:r>
          </a:p>
        </p:txBody>
      </p:sp>
      <p:pic>
        <p:nvPicPr>
          <p:cNvPr id="107526" name="Picture 6" descr="Рисунf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6479">
            <a:off x="2438400" y="1295400"/>
            <a:ext cx="12192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ЛАТ</a:t>
            </a:r>
          </a:p>
        </p:txBody>
      </p:sp>
      <p:sp>
        <p:nvSpPr>
          <p:cNvPr id="107536" name="WordArt 16"/>
          <p:cNvSpPr>
            <a:spLocks noChangeArrowheads="1" noChangeShapeType="1" noTextEdit="1"/>
          </p:cNvSpPr>
          <p:nvPr/>
        </p:nvSpPr>
        <p:spPr bwMode="auto">
          <a:xfrm>
            <a:off x="4343400" y="19812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МАЙ</a:t>
            </a:r>
          </a:p>
        </p:txBody>
      </p:sp>
      <p:pic>
        <p:nvPicPr>
          <p:cNvPr id="107537" name="Picture 17" descr="Рисунок1h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2901">
            <a:off x="5410200" y="1524000"/>
            <a:ext cx="17319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8" name="WordArt 18"/>
          <p:cNvSpPr>
            <a:spLocks noChangeArrowheads="1" noChangeShapeType="1" noTextEdit="1"/>
          </p:cNvSpPr>
          <p:nvPr/>
        </p:nvSpPr>
        <p:spPr bwMode="auto">
          <a:xfrm>
            <a:off x="6172200" y="20574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ЮБ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 rot="985019">
            <a:off x="7391400" y="1371600"/>
            <a:ext cx="1152525" cy="2166938"/>
            <a:chOff x="431" y="2886"/>
            <a:chExt cx="726" cy="1365"/>
          </a:xfrm>
        </p:grpSpPr>
        <p:sp>
          <p:nvSpPr>
            <p:cNvPr id="107544" name="Oval 24"/>
            <p:cNvSpPr>
              <a:spLocks noChangeArrowheads="1"/>
            </p:cNvSpPr>
            <p:nvPr/>
          </p:nvSpPr>
          <p:spPr bwMode="auto">
            <a:xfrm>
              <a:off x="431" y="2886"/>
              <a:ext cx="726" cy="8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4800" b="1">
                <a:latin typeface="Georgia" pitchFamily="18" charset="0"/>
              </a:endParaRPr>
            </a:p>
          </p:txBody>
        </p:sp>
        <p:sp>
          <p:nvSpPr>
            <p:cNvPr id="107545" name="AutoShape 25"/>
            <p:cNvSpPr>
              <a:spLocks noChangeArrowheads="1"/>
            </p:cNvSpPr>
            <p:nvPr/>
          </p:nvSpPr>
          <p:spPr bwMode="auto">
            <a:xfrm>
              <a:off x="703" y="3748"/>
              <a:ext cx="136" cy="181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46" name="Freeform 26"/>
            <p:cNvSpPr>
              <a:spLocks/>
            </p:cNvSpPr>
            <p:nvPr/>
          </p:nvSpPr>
          <p:spPr bwMode="auto">
            <a:xfrm>
              <a:off x="780" y="3751"/>
              <a:ext cx="151" cy="5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9" y="17"/>
                </a:cxn>
                <a:cxn ang="0">
                  <a:pos x="102" y="56"/>
                </a:cxn>
                <a:cxn ang="0">
                  <a:pos x="111" y="137"/>
                </a:cxn>
                <a:cxn ang="0">
                  <a:pos x="147" y="170"/>
                </a:cxn>
                <a:cxn ang="0">
                  <a:pos x="132" y="224"/>
                </a:cxn>
                <a:cxn ang="0">
                  <a:pos x="111" y="260"/>
                </a:cxn>
                <a:cxn ang="0">
                  <a:pos x="129" y="296"/>
                </a:cxn>
                <a:cxn ang="0">
                  <a:pos x="126" y="341"/>
                </a:cxn>
                <a:cxn ang="0">
                  <a:pos x="117" y="344"/>
                </a:cxn>
                <a:cxn ang="0">
                  <a:pos x="114" y="353"/>
                </a:cxn>
                <a:cxn ang="0">
                  <a:pos x="117" y="422"/>
                </a:cxn>
                <a:cxn ang="0">
                  <a:pos x="111" y="440"/>
                </a:cxn>
                <a:cxn ang="0">
                  <a:pos x="135" y="461"/>
                </a:cxn>
                <a:cxn ang="0">
                  <a:pos x="150" y="500"/>
                </a:cxn>
              </a:cxnLst>
              <a:rect l="0" t="0" r="r" b="b"/>
              <a:pathLst>
                <a:path w="151" h="500">
                  <a:moveTo>
                    <a:pt x="0" y="8"/>
                  </a:moveTo>
                  <a:cubicBezTo>
                    <a:pt x="23" y="0"/>
                    <a:pt x="47" y="10"/>
                    <a:pt x="69" y="17"/>
                  </a:cubicBezTo>
                  <a:cubicBezTo>
                    <a:pt x="82" y="30"/>
                    <a:pt x="92" y="41"/>
                    <a:pt x="102" y="56"/>
                  </a:cubicBezTo>
                  <a:cubicBezTo>
                    <a:pt x="106" y="81"/>
                    <a:pt x="106" y="114"/>
                    <a:pt x="111" y="137"/>
                  </a:cubicBezTo>
                  <a:cubicBezTo>
                    <a:pt x="111" y="138"/>
                    <a:pt x="143" y="164"/>
                    <a:pt x="147" y="170"/>
                  </a:cubicBezTo>
                  <a:cubicBezTo>
                    <a:pt x="145" y="195"/>
                    <a:pt x="151" y="211"/>
                    <a:pt x="132" y="224"/>
                  </a:cubicBezTo>
                  <a:cubicBezTo>
                    <a:pt x="124" y="236"/>
                    <a:pt x="116" y="246"/>
                    <a:pt x="111" y="260"/>
                  </a:cubicBezTo>
                  <a:cubicBezTo>
                    <a:pt x="115" y="282"/>
                    <a:pt x="120" y="278"/>
                    <a:pt x="129" y="296"/>
                  </a:cubicBezTo>
                  <a:cubicBezTo>
                    <a:pt x="128" y="311"/>
                    <a:pt x="130" y="326"/>
                    <a:pt x="126" y="341"/>
                  </a:cubicBezTo>
                  <a:cubicBezTo>
                    <a:pt x="125" y="344"/>
                    <a:pt x="119" y="342"/>
                    <a:pt x="117" y="344"/>
                  </a:cubicBezTo>
                  <a:cubicBezTo>
                    <a:pt x="115" y="346"/>
                    <a:pt x="115" y="350"/>
                    <a:pt x="114" y="353"/>
                  </a:cubicBezTo>
                  <a:cubicBezTo>
                    <a:pt x="119" y="382"/>
                    <a:pt x="122" y="386"/>
                    <a:pt x="117" y="422"/>
                  </a:cubicBezTo>
                  <a:cubicBezTo>
                    <a:pt x="116" y="428"/>
                    <a:pt x="111" y="440"/>
                    <a:pt x="111" y="440"/>
                  </a:cubicBezTo>
                  <a:cubicBezTo>
                    <a:pt x="115" y="460"/>
                    <a:pt x="118" y="455"/>
                    <a:pt x="135" y="461"/>
                  </a:cubicBezTo>
                  <a:cubicBezTo>
                    <a:pt x="140" y="477"/>
                    <a:pt x="129" y="500"/>
                    <a:pt x="150" y="5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47" name="WordArt 27"/>
          <p:cNvSpPr>
            <a:spLocks noChangeArrowheads="1" noChangeShapeType="1" noTextEdit="1"/>
          </p:cNvSpPr>
          <p:nvPr/>
        </p:nvSpPr>
        <p:spPr bwMode="auto">
          <a:xfrm>
            <a:off x="7848600" y="18288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КИ</a:t>
            </a:r>
          </a:p>
        </p:txBody>
      </p:sp>
      <p:pic>
        <p:nvPicPr>
          <p:cNvPr id="107553" name="Picture 33" descr="Рисунок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5984">
            <a:off x="4114800" y="5191125"/>
            <a:ext cx="1314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54" name="WordArt 34"/>
          <p:cNvSpPr>
            <a:spLocks noChangeArrowheads="1" noChangeShapeType="1" noTextEdit="1"/>
          </p:cNvSpPr>
          <p:nvPr/>
        </p:nvSpPr>
        <p:spPr bwMode="auto">
          <a:xfrm>
            <a:off x="4648200" y="55626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СЫ</a:t>
            </a:r>
          </a:p>
        </p:txBody>
      </p:sp>
      <p:pic>
        <p:nvPicPr>
          <p:cNvPr id="107555" name="Picture 35" descr="Рисунок1h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03540">
            <a:off x="457200" y="4876800"/>
            <a:ext cx="1171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56" name="WordArt 36"/>
          <p:cNvSpPr>
            <a:spLocks noChangeArrowheads="1" noChangeShapeType="1" noTextEdit="1"/>
          </p:cNvSpPr>
          <p:nvPr/>
        </p:nvSpPr>
        <p:spPr bwMode="auto">
          <a:xfrm>
            <a:off x="762000" y="53340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КА</a:t>
            </a:r>
          </a:p>
        </p:txBody>
      </p:sp>
      <p:pic>
        <p:nvPicPr>
          <p:cNvPr id="107557" name="Picture 37" descr="Рисунf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63836">
            <a:off x="7543800" y="4953000"/>
            <a:ext cx="104298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58" name="WordArt 38"/>
          <p:cNvSpPr>
            <a:spLocks noChangeArrowheads="1" noChangeShapeType="1" noTextEdit="1"/>
          </p:cNvSpPr>
          <p:nvPr/>
        </p:nvSpPr>
        <p:spPr bwMode="auto">
          <a:xfrm>
            <a:off x="7696200" y="54864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ХА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 rot="1581874">
            <a:off x="2667000" y="4648200"/>
            <a:ext cx="927100" cy="2895600"/>
            <a:chOff x="431" y="2886"/>
            <a:chExt cx="726" cy="1365"/>
          </a:xfrm>
        </p:grpSpPr>
        <p:sp>
          <p:nvSpPr>
            <p:cNvPr id="107564" name="Oval 44"/>
            <p:cNvSpPr>
              <a:spLocks noChangeArrowheads="1"/>
            </p:cNvSpPr>
            <p:nvPr/>
          </p:nvSpPr>
          <p:spPr bwMode="auto">
            <a:xfrm>
              <a:off x="431" y="2886"/>
              <a:ext cx="726" cy="8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99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4800" b="1">
                <a:latin typeface="Georgia" pitchFamily="18" charset="0"/>
              </a:endParaRPr>
            </a:p>
          </p:txBody>
        </p:sp>
        <p:sp>
          <p:nvSpPr>
            <p:cNvPr id="107565" name="AutoShape 45"/>
            <p:cNvSpPr>
              <a:spLocks noChangeArrowheads="1"/>
            </p:cNvSpPr>
            <p:nvPr/>
          </p:nvSpPr>
          <p:spPr bwMode="auto">
            <a:xfrm>
              <a:off x="703" y="3748"/>
              <a:ext cx="136" cy="181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66" name="Freeform 46"/>
            <p:cNvSpPr>
              <a:spLocks/>
            </p:cNvSpPr>
            <p:nvPr/>
          </p:nvSpPr>
          <p:spPr bwMode="auto">
            <a:xfrm>
              <a:off x="780" y="3751"/>
              <a:ext cx="151" cy="5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9" y="17"/>
                </a:cxn>
                <a:cxn ang="0">
                  <a:pos x="102" y="56"/>
                </a:cxn>
                <a:cxn ang="0">
                  <a:pos x="111" y="137"/>
                </a:cxn>
                <a:cxn ang="0">
                  <a:pos x="147" y="170"/>
                </a:cxn>
                <a:cxn ang="0">
                  <a:pos x="132" y="224"/>
                </a:cxn>
                <a:cxn ang="0">
                  <a:pos x="111" y="260"/>
                </a:cxn>
                <a:cxn ang="0">
                  <a:pos x="129" y="296"/>
                </a:cxn>
                <a:cxn ang="0">
                  <a:pos x="126" y="341"/>
                </a:cxn>
                <a:cxn ang="0">
                  <a:pos x="117" y="344"/>
                </a:cxn>
                <a:cxn ang="0">
                  <a:pos x="114" y="353"/>
                </a:cxn>
                <a:cxn ang="0">
                  <a:pos x="117" y="422"/>
                </a:cxn>
                <a:cxn ang="0">
                  <a:pos x="111" y="440"/>
                </a:cxn>
                <a:cxn ang="0">
                  <a:pos x="135" y="461"/>
                </a:cxn>
                <a:cxn ang="0">
                  <a:pos x="150" y="500"/>
                </a:cxn>
              </a:cxnLst>
              <a:rect l="0" t="0" r="r" b="b"/>
              <a:pathLst>
                <a:path w="151" h="500">
                  <a:moveTo>
                    <a:pt x="0" y="8"/>
                  </a:moveTo>
                  <a:cubicBezTo>
                    <a:pt x="23" y="0"/>
                    <a:pt x="47" y="10"/>
                    <a:pt x="69" y="17"/>
                  </a:cubicBezTo>
                  <a:cubicBezTo>
                    <a:pt x="82" y="30"/>
                    <a:pt x="92" y="41"/>
                    <a:pt x="102" y="56"/>
                  </a:cubicBezTo>
                  <a:cubicBezTo>
                    <a:pt x="106" y="81"/>
                    <a:pt x="106" y="114"/>
                    <a:pt x="111" y="137"/>
                  </a:cubicBezTo>
                  <a:cubicBezTo>
                    <a:pt x="111" y="138"/>
                    <a:pt x="143" y="164"/>
                    <a:pt x="147" y="170"/>
                  </a:cubicBezTo>
                  <a:cubicBezTo>
                    <a:pt x="145" y="195"/>
                    <a:pt x="151" y="211"/>
                    <a:pt x="132" y="224"/>
                  </a:cubicBezTo>
                  <a:cubicBezTo>
                    <a:pt x="124" y="236"/>
                    <a:pt x="116" y="246"/>
                    <a:pt x="111" y="260"/>
                  </a:cubicBezTo>
                  <a:cubicBezTo>
                    <a:pt x="115" y="282"/>
                    <a:pt x="120" y="278"/>
                    <a:pt x="129" y="296"/>
                  </a:cubicBezTo>
                  <a:cubicBezTo>
                    <a:pt x="128" y="311"/>
                    <a:pt x="130" y="326"/>
                    <a:pt x="126" y="341"/>
                  </a:cubicBezTo>
                  <a:cubicBezTo>
                    <a:pt x="125" y="344"/>
                    <a:pt x="119" y="342"/>
                    <a:pt x="117" y="344"/>
                  </a:cubicBezTo>
                  <a:cubicBezTo>
                    <a:pt x="115" y="346"/>
                    <a:pt x="115" y="350"/>
                    <a:pt x="114" y="353"/>
                  </a:cubicBezTo>
                  <a:cubicBezTo>
                    <a:pt x="119" y="382"/>
                    <a:pt x="122" y="386"/>
                    <a:pt x="117" y="422"/>
                  </a:cubicBezTo>
                  <a:cubicBezTo>
                    <a:pt x="116" y="428"/>
                    <a:pt x="111" y="440"/>
                    <a:pt x="111" y="440"/>
                  </a:cubicBezTo>
                  <a:cubicBezTo>
                    <a:pt x="115" y="460"/>
                    <a:pt x="118" y="455"/>
                    <a:pt x="135" y="461"/>
                  </a:cubicBezTo>
                  <a:cubicBezTo>
                    <a:pt x="140" y="477"/>
                    <a:pt x="129" y="500"/>
                    <a:pt x="150" y="5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67" name="WordArt 47"/>
          <p:cNvSpPr>
            <a:spLocks noChangeArrowheads="1" noChangeShapeType="1" noTextEdit="1"/>
          </p:cNvSpPr>
          <p:nvPr/>
        </p:nvSpPr>
        <p:spPr bwMode="auto">
          <a:xfrm>
            <a:off x="3124200" y="53340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КА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 rot="-1543293">
            <a:off x="6019800" y="4691063"/>
            <a:ext cx="1152525" cy="2166937"/>
            <a:chOff x="431" y="2886"/>
            <a:chExt cx="726" cy="1365"/>
          </a:xfrm>
        </p:grpSpPr>
        <p:sp>
          <p:nvSpPr>
            <p:cNvPr id="107569" name="Oval 49"/>
            <p:cNvSpPr>
              <a:spLocks noChangeArrowheads="1"/>
            </p:cNvSpPr>
            <p:nvPr/>
          </p:nvSpPr>
          <p:spPr bwMode="auto">
            <a:xfrm>
              <a:off x="431" y="2886"/>
              <a:ext cx="726" cy="8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4800" b="1">
                <a:latin typeface="Georgia" pitchFamily="18" charset="0"/>
              </a:endParaRPr>
            </a:p>
          </p:txBody>
        </p:sp>
        <p:sp>
          <p:nvSpPr>
            <p:cNvPr id="107570" name="AutoShape 50"/>
            <p:cNvSpPr>
              <a:spLocks noChangeArrowheads="1"/>
            </p:cNvSpPr>
            <p:nvPr/>
          </p:nvSpPr>
          <p:spPr bwMode="auto">
            <a:xfrm>
              <a:off x="703" y="3748"/>
              <a:ext cx="136" cy="181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71" name="Freeform 51"/>
            <p:cNvSpPr>
              <a:spLocks/>
            </p:cNvSpPr>
            <p:nvPr/>
          </p:nvSpPr>
          <p:spPr bwMode="auto">
            <a:xfrm>
              <a:off x="780" y="3751"/>
              <a:ext cx="151" cy="5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9" y="17"/>
                </a:cxn>
                <a:cxn ang="0">
                  <a:pos x="102" y="56"/>
                </a:cxn>
                <a:cxn ang="0">
                  <a:pos x="111" y="137"/>
                </a:cxn>
                <a:cxn ang="0">
                  <a:pos x="147" y="170"/>
                </a:cxn>
                <a:cxn ang="0">
                  <a:pos x="132" y="224"/>
                </a:cxn>
                <a:cxn ang="0">
                  <a:pos x="111" y="260"/>
                </a:cxn>
                <a:cxn ang="0">
                  <a:pos x="129" y="296"/>
                </a:cxn>
                <a:cxn ang="0">
                  <a:pos x="126" y="341"/>
                </a:cxn>
                <a:cxn ang="0">
                  <a:pos x="117" y="344"/>
                </a:cxn>
                <a:cxn ang="0">
                  <a:pos x="114" y="353"/>
                </a:cxn>
                <a:cxn ang="0">
                  <a:pos x="117" y="422"/>
                </a:cxn>
                <a:cxn ang="0">
                  <a:pos x="111" y="440"/>
                </a:cxn>
                <a:cxn ang="0">
                  <a:pos x="135" y="461"/>
                </a:cxn>
                <a:cxn ang="0">
                  <a:pos x="150" y="500"/>
                </a:cxn>
              </a:cxnLst>
              <a:rect l="0" t="0" r="r" b="b"/>
              <a:pathLst>
                <a:path w="151" h="500">
                  <a:moveTo>
                    <a:pt x="0" y="8"/>
                  </a:moveTo>
                  <a:cubicBezTo>
                    <a:pt x="23" y="0"/>
                    <a:pt x="47" y="10"/>
                    <a:pt x="69" y="17"/>
                  </a:cubicBezTo>
                  <a:cubicBezTo>
                    <a:pt x="82" y="30"/>
                    <a:pt x="92" y="41"/>
                    <a:pt x="102" y="56"/>
                  </a:cubicBezTo>
                  <a:cubicBezTo>
                    <a:pt x="106" y="81"/>
                    <a:pt x="106" y="114"/>
                    <a:pt x="111" y="137"/>
                  </a:cubicBezTo>
                  <a:cubicBezTo>
                    <a:pt x="111" y="138"/>
                    <a:pt x="143" y="164"/>
                    <a:pt x="147" y="170"/>
                  </a:cubicBezTo>
                  <a:cubicBezTo>
                    <a:pt x="145" y="195"/>
                    <a:pt x="151" y="211"/>
                    <a:pt x="132" y="224"/>
                  </a:cubicBezTo>
                  <a:cubicBezTo>
                    <a:pt x="124" y="236"/>
                    <a:pt x="116" y="246"/>
                    <a:pt x="111" y="260"/>
                  </a:cubicBezTo>
                  <a:cubicBezTo>
                    <a:pt x="115" y="282"/>
                    <a:pt x="120" y="278"/>
                    <a:pt x="129" y="296"/>
                  </a:cubicBezTo>
                  <a:cubicBezTo>
                    <a:pt x="128" y="311"/>
                    <a:pt x="130" y="326"/>
                    <a:pt x="126" y="341"/>
                  </a:cubicBezTo>
                  <a:cubicBezTo>
                    <a:pt x="125" y="344"/>
                    <a:pt x="119" y="342"/>
                    <a:pt x="117" y="344"/>
                  </a:cubicBezTo>
                  <a:cubicBezTo>
                    <a:pt x="115" y="346"/>
                    <a:pt x="115" y="350"/>
                    <a:pt x="114" y="353"/>
                  </a:cubicBezTo>
                  <a:cubicBezTo>
                    <a:pt x="119" y="382"/>
                    <a:pt x="122" y="386"/>
                    <a:pt x="117" y="422"/>
                  </a:cubicBezTo>
                  <a:cubicBezTo>
                    <a:pt x="116" y="428"/>
                    <a:pt x="111" y="440"/>
                    <a:pt x="111" y="440"/>
                  </a:cubicBezTo>
                  <a:cubicBezTo>
                    <a:pt x="115" y="460"/>
                    <a:pt x="118" y="455"/>
                    <a:pt x="135" y="461"/>
                  </a:cubicBezTo>
                  <a:cubicBezTo>
                    <a:pt x="140" y="477"/>
                    <a:pt x="129" y="500"/>
                    <a:pt x="150" y="5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72" name="WordArt 52"/>
          <p:cNvSpPr>
            <a:spLocks noChangeArrowheads="1" noChangeShapeType="1" noTextEdit="1"/>
          </p:cNvSpPr>
          <p:nvPr/>
        </p:nvSpPr>
        <p:spPr bwMode="auto">
          <a:xfrm>
            <a:off x="6172200" y="5410200"/>
            <a:ext cx="4667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БРЮ</a:t>
            </a:r>
          </a:p>
        </p:txBody>
      </p:sp>
      <p:sp>
        <p:nvSpPr>
          <p:cNvPr id="107573" name="Rectangle 53"/>
          <p:cNvSpPr>
            <a:spLocks noChangeArrowheads="1"/>
          </p:cNvSpPr>
          <p:nvPr/>
        </p:nvSpPr>
        <p:spPr bwMode="auto">
          <a:xfrm>
            <a:off x="5943600" y="4343400"/>
            <a:ext cx="23989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51BBB"/>
                </a:solidFill>
              </a:rPr>
              <a:t>КАКОЕ СЛОВО</a:t>
            </a:r>
            <a:br>
              <a:rPr lang="ru-RU" sz="2800" b="1" dirty="0">
                <a:solidFill>
                  <a:srgbClr val="051BBB"/>
                </a:solidFill>
              </a:rPr>
            </a:br>
            <a:r>
              <a:rPr lang="ru-RU" sz="2800" b="1" dirty="0">
                <a:solidFill>
                  <a:srgbClr val="051BBB"/>
                </a:solidFill>
              </a:rPr>
              <a:t>ЛИШНЕЕ</a:t>
            </a:r>
            <a:r>
              <a:rPr lang="en-US" sz="2800" b="1" dirty="0">
                <a:solidFill>
                  <a:srgbClr val="051BBB"/>
                </a:solidFill>
              </a:rPr>
              <a:t>?</a:t>
            </a:r>
            <a:endParaRPr lang="ru-RU" sz="2800" b="1" dirty="0">
              <a:solidFill>
                <a:srgbClr val="051BB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6659 C -0.0033 0.1281 -0.00399 0.18983 -0.00417 0.2166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399 C -0.00052 0.14266 -0.00052 0.21133 -0.00052 0.2388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28324E-6 C 0.01875 -0.09966 0.00296 -0.01295 2.77778E-7 -0.29157 C -0.00017 -0.30521 -0.01354 -0.31492 -0.02223 -0.31492 C -0.1191 -0.31492 -0.2158 -0.31492 -0.31268 -0.31492 " pathEditMode="relative" ptsTypes="fffA">
                                      <p:cBhvr>
                                        <p:cTn id="132" dur="2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5965 C 0.00035 -0.10127 0.00209 -0.14382 -0.00607 -0.18451 C -0.00659 -0.21064 -0.00625 -0.23676 -0.00763 -0.26266 C -0.00763 -0.26312 -0.01145 -0.27815 -0.01232 -0.28162 C -0.01284 -0.2837 -0.01388 -0.28809 -0.01388 -0.28786 C -0.01458 -0.29734 -0.01284 -0.30844 -0.01718 -0.31561 C -0.02239 -0.32416 -0.04097 -0.32393 -0.04097 -0.3237 C -0.06371 -0.32301 -0.09739 -0.32555 -0.12187 -0.31769 C -0.1875 -0.31861 -0.25191 -0.32185 -0.31718 -0.32185 " pathEditMode="relative" rAng="0" ptsTypes="ffffffffA">
                                      <p:cBhvr>
                                        <p:cTn id="134" dur="2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7052E-7 C 0.00052 -0.04439 0.00069 -0.08879 0.00156 -0.13318 C 0.00225 -0.1741 0.00469 -0.25595 0.00469 -0.25572 C -0.00122 -0.5637 0.02378 -0.33827 -0.50469 -0.33827 " pathEditMode="relative" rAng="0" ptsTypes="fffA">
                                      <p:cBhvr>
                                        <p:cTn id="137" dur="2000" fill="hold"/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8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5017 C 0.01475 -0.07676 0.01632 -0.2037 0.01371 -0.3304 C 0.01354 -0.33549 0.00746 -0.34289 0.00746 -0.34289 C 0.00503 -0.35283 0.00416 -0.35861 -0.00365 -0.36208 C -0.01424 -0.36139 -0.025 -0.36277 -0.03542 -0.36 C -0.03716 -0.35954 -0.03594 -0.35537 -0.03698 -0.35352 C -0.0382 -0.35144 -0.04427 -0.34751 -0.04653 -0.34728 C -0.06511 -0.34589 -0.08351 -0.34589 -0.10209 -0.3452 C -0.10851 -0.34451 -0.11511 -0.3452 -0.12118 -0.34289 C -0.12292 -0.3422 -0.12292 -0.3385 -0.12431 -0.33665 C -0.12934 -0.33017 -0.13629 -0.32485 -0.14341 -0.32393 C -0.15486 -0.32231 -0.19427 -0.32023 -0.20209 -0.31977 C -0.23698 -0.30497 -0.2724 -0.30728 -0.31007 -0.30497 C -0.36667 -0.29572 -0.42413 -0.29595 -0.48143 -0.29433 C -0.48681 -0.29202 -0.48629 -0.28994 -0.48629 -0.29433 " pathEditMode="relative" ptsTypes="ffffffffffffffA">
                                      <p:cBhvr>
                                        <p:cTn id="139" dur="2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532 C 0.07552 0.02081 0.0757 0.0363 0.07657 0.0518 C 0.07743 0.06752 0.07917 0.10104 0.09254 0.10682 C 0.0941 0.1089 0.09532 0.11168 0.09723 0.11307 C 0.10018 0.11515 0.10677 0.11746 0.10677 0.11769 C 0.10782 0.12162 0.1099 0.13018 0.1099 0.13041 " pathEditMode="relative" rAng="0" ptsTypes="fffffA">
                                      <p:cBhvr>
                                        <p:cTn id="141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6 -0.0037 C 0.03159 0.18613 -0.00886 0.16972 0.0934 0.16972 " pathEditMode="relative" rAng="0" ptsTypes="fA">
                                      <p:cBhvr>
                                        <p:cTn id="143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6647 C -0.00069 0.2074 -0.00069 0.24809 -0.00069 0.28901 " pathEditMode="relative" rAng="0" ptsTypes="fA">
                                      <p:cBhvr>
                                        <p:cTn id="1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0.15168 C 0.01945 0.20647 0.01615 0.25919 0.01615 0.31445 " pathEditMode="relative" rAng="0" ptsTypes="fA">
                                      <p:cBhvr>
                                        <p:cTn id="148" dur="2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16532 C 0.0974 -0.16601 0.13698 -0.16601 0.17674 -0.1674 C 0.17917 -0.1674 0.18524 -0.17087 0.18785 -0.17179 C 0.19202 -0.17341 0.20052 -0.17595 0.20052 -0.17572 C 0.20729 -0.18196 0.21285 -0.1889 0.21962 -0.19491 C 0.22344 -0.21087 0.21788 -0.19237 0.22604 -0.20555 C 0.22708 -0.20717 0.22674 -0.20994 0.22761 -0.21179 C 0.22986 -0.21688 0.23386 -0.22243 0.23715 -0.22659 C 0.24115 -0.243 0.23524 -0.22335 0.2434 -0.23722 C 0.24445 -0.23907 0.2441 -0.24185 0.24497 -0.2437 C 0.24583 -0.24532 0.24722 -0.24647 0.24827 -0.24786 C 0.25 -0.2548 0.25608 -0.26682 0.25608 -0.26659 C 0.25799 -0.27468 0.25764 -0.27098 0.25764 -0.27746 " pathEditMode="relative" rAng="0" ptsTypes="ffffffffffffA">
                                      <p:cBhvr>
                                        <p:cTn id="1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5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11468 C 0.03871 -0.11514 0.15295 -0.06936 0.21493 -0.12531 C 0.21962 -0.13456 0.22604 -0.14127 0.23073 -0.15052 C 0.23923 -0.18589 0.23229 -0.15468 0.23229 -0.24786 " pathEditMode="relative" rAng="0" ptsTypes="fffA">
                                      <p:cBhvr>
                                        <p:cTn id="152" dur="20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0671 C 0.0757 -0.0074 0.09115 -0.00347 0.10538 -0.00879 C 0.10903 -0.01018 0.10677 -0.0185 0.10695 -0.02359 C 0.10729 -0.03561 0.10695 -0.04763 0.10695 -0.05966 " pathEditMode="relative" rAng="0" ptsTypes="fffA">
                                      <p:cBhvr>
                                        <p:cTn id="155" dur="20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5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0.0141 C 0.10885 0.01202 0.11163 0.03861 0.11302 -0.00925 C 0.11337 -0.01989 0.11302 -0.03029 0.11302 -0.04093 " pathEditMode="relative" rAng="0" ptsTypes="ffA">
                                      <p:cBhvr>
                                        <p:cTn id="157" dur="2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17341 C -0.07951 0.30589 -0.07951 0.43838 -0.08159 0.57086 C -0.08159 0.57595 -0.0842 0.57826 -0.08645 0.5815 C -0.0901 0.59584 -0.11076 0.6148 -0.12291 0.61526 C -0.16267 0.61665 -0.20225 0.61665 -0.24201 0.61734 C -0.56892 0.61456 -0.40503 0.64115 -0.49757 0.6111 C -0.50399 0.60508 -0.51076 0.60277 -0.51823 0.60046 C -0.52395 0.59537 -0.53073 0.59052 -0.53715 0.58774 C -0.54184 0.58196 -0.54739 0.57757 -0.55156 0.57086 C -0.5625 0.55306 -0.54774 0.57433 -0.55781 0.56023 C -0.56024 0.55052 -0.56892 0.52578 -0.56892 0.51584 C -0.56892 0.4941 -0.56892 0.47214 -0.56892 0.4504 " pathEditMode="relative" rAng="0" ptsTypes="fffffffffffA">
                                      <p:cBhvr>
                                        <p:cTn id="159" dur="2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234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0.00832 C -0.10208 0.18613 -0.09844 -0.0259 -0.09844 0.29988 C -0.09844 0.34682 -0.03316 0.6037 -0.12378 0.62335 C -0.12639 0.63399 -0.12969 0.63006 -0.13646 0.63607 C -0.26406 0.63537 -0.39149 0.63607 -0.5191 0.63399 C -0.53021 0.63376 -0.53924 0.61295 -0.54913 0.60855 C -0.55573 0.6 -0.55764 0.5889 -0.56354 0.58104 C -0.56875 0.55954 -0.57552 0.53919 -0.5809 0.51769 C -0.58385 0.50566 -0.5809 0.49225 -0.5809 0.47954 " pathEditMode="relative" rAng="0" ptsTypes="ffffffffA">
                                      <p:cBhvr>
                                        <p:cTn id="161" dur="2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8.61272E-6 C 0.00209 -0.00022 0.01615 -0.00184 0.02067 -0.00439 C 0.0224 -0.00531 0.02344 -0.00809 0.02535 -0.00855 C 0.0316 -0.01017 0.03803 -0.00994 0.04445 -0.01063 C 0.05226 -0.04323 0.0441 -0.00716 0.04758 -0.09733 C 0.04775 -0.10242 0.05018 -0.10705 0.05087 -0.11213 C 0.05261 -0.12624 0.05348 -0.14034 0.05556 -0.15444 C 0.05695 -0.24508 0.05469 -0.22751 0.06042 -0.27699 C 0.05903 -0.33086 0.06146 -0.33132 0.05244 -0.36786 C 0.05105 -0.37317 0.0507 -0.37872 0.04758 -0.38265 " pathEditMode="relative" ptsTypes="fffffffffA">
                                      <p:cBhvr>
                                        <p:cTn id="1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8393 C 0.01354 -0.08647 0.01615 -0.09017 0.02205 -0.09248 C 0.02517 -0.09387 0.02847 -0.09526 0.0316 -0.09664 C 0.03316 -0.09734 0.03646 -0.09873 0.03646 -0.09849 C 0.0375 -0.10081 0.0382 -0.10312 0.03958 -0.10497 C 0.04097 -0.10682 0.04306 -0.10728 0.04427 -0.10936 C 0.0467 -0.11352 0.04653 -0.1193 0.04757 -0.12416 C 0.04809 -0.14821 0.04774 -0.17225 0.04913 -0.19607 C 0.04931 -0.20046 0.05122 -0.20439 0.05226 -0.20855 C 0.05278 -0.21063 0.05382 -0.21503 0.05382 -0.21479 C 0.05469 -0.24832 0.04861 -0.26636 0.06024 -0.28901 C 0.06424 -0.3052 0.06267 -0.29734 0.06493 -0.31214 C 0.06337 -0.40046 0.07274 -0.37271 0.06181 -0.40323 " pathEditMode="relative" rAng="0" ptsTypes="ffffffffffffA">
                                      <p:cBhvr>
                                        <p:cTn id="166" dur="2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07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07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07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5" grpId="1" animBg="1"/>
      <p:bldP spid="107527" grpId="0" animBg="1"/>
      <p:bldP spid="107527" grpId="1" animBg="1"/>
      <p:bldP spid="107536" grpId="0" animBg="1"/>
      <p:bldP spid="107536" grpId="1" animBg="1"/>
      <p:bldP spid="107538" grpId="0" animBg="1"/>
      <p:bldP spid="107538" grpId="1" animBg="1"/>
      <p:bldP spid="107547" grpId="0" animBg="1"/>
      <p:bldP spid="107554" grpId="0" animBg="1"/>
      <p:bldP spid="107554" grpId="1" animBg="1"/>
      <p:bldP spid="107556" grpId="0" animBg="1"/>
      <p:bldP spid="107556" grpId="1" animBg="1"/>
      <p:bldP spid="107558" grpId="0" animBg="1"/>
      <p:bldP spid="107558" grpId="1" animBg="1"/>
      <p:bldP spid="107567" grpId="0" animBg="1"/>
      <p:bldP spid="107567" grpId="1" animBg="1"/>
      <p:bldP spid="107572" grpId="0" animBg="1"/>
      <p:bldP spid="107572" grpId="1" animBg="1"/>
      <p:bldP spid="1075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8229600" cy="35052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54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Развитие анализа и синтеза структуры </a:t>
            </a:r>
            <a:r>
              <a:rPr lang="ru-RU" sz="54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предложения</a:t>
            </a:r>
            <a:endParaRPr lang="ru-RU" sz="54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Задания для развития умения определять количество, последовательность и место слова в предложении: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53650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Придумать предложение по сюжетной картинке и определить количество слов в нём.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Придумать предложение с определённым количеством слов.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Распространение предложений путем увеличения количества слов.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Составить предложение из слов, данных в беспорядке.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Составить предложения по нескольким картинкам, на которых изображён один и тот же предмет в различных ситуациях (мяч лежит на полке, на мяч села муха, мальчик играет с мячом).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Задания для развития умения определять количество, последовательность и место слова в предложении: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53650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Придумать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предложение с определённым словом.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Составить графическую схему предложения.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графической схеме придумать предложение.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Определить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слова в предложении (какое по счёту указанное слово).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Поднять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цифру, соответствующую количеству слов в предложении (2, 3, 4, 5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8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ПРОЧИТАЙТЕ СЛОВА, СОСТАВЬТЕ ИЗ НИХ ПРЕДЛОЖЕНИЕ</a:t>
            </a:r>
            <a:endParaRPr lang="ru-RU" sz="28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42898" y="2285992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стене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500298" y="2285992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кукушкой.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548298" y="2285992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6767498" y="2285992"/>
            <a:ext cx="1779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висят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2424098" y="3657592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часы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5091098" y="3657592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Часы с кукушкой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0CF"/>
              </a:clrFrom>
              <a:clrTo>
                <a:srgbClr val="FFF0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071810"/>
            <a:ext cx="2378955" cy="350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55 0.0 " pathEditMode="relative" ptsTypes="AA">
                                      <p:cBhvr>
                                        <p:cTn id="37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125 0.0 " pathEditMode="relative" ptsTypes="AA">
                                      <p:cBhvr>
                                        <p:cTn id="39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1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111 L 0.48055 -0.199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94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5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83237E-6 L 0.21666 0.19977 " pathEditMode="relative" ptsTypes="AA">
                                      <p:cBhvr>
                                        <p:cTn id="47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0" grpId="1"/>
      <p:bldP spid="121861" grpId="0"/>
      <p:bldP spid="121861" grpId="1"/>
      <p:bldP spid="121862" grpId="0"/>
      <p:bldP spid="121862" grpId="1"/>
      <p:bldP spid="121863" grpId="0"/>
      <p:bldP spid="121863" grpId="1"/>
      <p:bldP spid="121864" grpId="0"/>
      <p:bldP spid="121864" grpId="1"/>
      <p:bldP spid="121865" grpId="0"/>
      <p:bldP spid="12186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7819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 НАПЕЧАТАННОЙ ФРАЗЕ УБЕРИТЕ ВСЕ ВСТРЕЧАЮЩИЕСЯ СЛОВА – НАЗВАНИЕ МАТЕРИАЛА, ИЗ КОТОРОГО ИЗГОТАВЛИВАЮТ ШВЕЙНЫЕ ИЗДЕЛИЯ </a:t>
            </a:r>
            <a:endParaRPr lang="ru-RU" sz="24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500034" y="1928803"/>
            <a:ext cx="5857916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300" b="1" dirty="0" err="1" smtClean="0">
                <a:solidFill>
                  <a:srgbClr val="000099"/>
                </a:solidFill>
              </a:rPr>
              <a:t>Дешёлклошёлк</a:t>
            </a:r>
            <a:r>
              <a:rPr lang="ru-RU" sz="3300" b="1" dirty="0" smtClean="0">
                <a:solidFill>
                  <a:srgbClr val="000099"/>
                </a:solidFill>
              </a:rPr>
              <a:t>      </a:t>
            </a:r>
            <a:r>
              <a:rPr lang="ru-RU" sz="3300" b="1" dirty="0" err="1" smtClean="0">
                <a:solidFill>
                  <a:srgbClr val="000099"/>
                </a:solidFill>
              </a:rPr>
              <a:t>масшёлктешёлкрашёлк</a:t>
            </a:r>
            <a:r>
              <a:rPr lang="ru-RU" sz="3300" b="1" dirty="0" smtClean="0">
                <a:solidFill>
                  <a:srgbClr val="000099"/>
                </a:solidFill>
              </a:rPr>
              <a:t>     </a:t>
            </a:r>
            <a:r>
              <a:rPr lang="ru-RU" sz="3300" b="1" dirty="0" err="1" smtClean="0">
                <a:solidFill>
                  <a:srgbClr val="000099"/>
                </a:solidFill>
              </a:rPr>
              <a:t>бошёлкитшёлксяшёлк</a:t>
            </a:r>
            <a:r>
              <a:rPr lang="ru-RU" sz="3300" b="1" dirty="0" smtClean="0">
                <a:solidFill>
                  <a:srgbClr val="000099"/>
                </a:solidFill>
              </a:rPr>
              <a:t>.</a:t>
            </a:r>
          </a:p>
          <a:p>
            <a:endParaRPr lang="ru-RU" sz="4400" b="1" dirty="0">
              <a:solidFill>
                <a:srgbClr val="FF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714752"/>
            <a:ext cx="8501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Соедините оставшиеся части в слова, прочитать пословицу о труде</a:t>
            </a:r>
          </a:p>
        </p:txBody>
      </p:sp>
      <p:grpSp>
        <p:nvGrpSpPr>
          <p:cNvPr id="16" name="Группа 15"/>
          <p:cNvGrpSpPr/>
          <p:nvPr/>
        </p:nvGrpSpPr>
        <p:grpSpPr>
          <a:xfrm rot="677644">
            <a:off x="6701858" y="1663490"/>
            <a:ext cx="1152525" cy="2166938"/>
            <a:chOff x="7283614" y="1690306"/>
            <a:chExt cx="1152525" cy="2166938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 rot="985019">
              <a:off x="7283614" y="1690306"/>
              <a:ext cx="1152525" cy="2166938"/>
              <a:chOff x="431" y="2886"/>
              <a:chExt cx="726" cy="1365"/>
            </a:xfrm>
          </p:grpSpPr>
          <p:sp>
            <p:nvSpPr>
              <p:cNvPr id="11" name="Oval 24"/>
              <p:cNvSpPr>
                <a:spLocks noChangeArrowheads="1"/>
              </p:cNvSpPr>
              <p:nvPr/>
            </p:nvSpPr>
            <p:spPr bwMode="auto">
              <a:xfrm>
                <a:off x="431" y="2886"/>
                <a:ext cx="726" cy="86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4800" b="1">
                  <a:latin typeface="Georgia" pitchFamily="18" charset="0"/>
                </a:endParaRPr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auto">
              <a:xfrm>
                <a:off x="703" y="3748"/>
                <a:ext cx="136" cy="18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780" y="3751"/>
                <a:ext cx="151" cy="5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9" y="17"/>
                  </a:cxn>
                  <a:cxn ang="0">
                    <a:pos x="102" y="56"/>
                  </a:cxn>
                  <a:cxn ang="0">
                    <a:pos x="111" y="137"/>
                  </a:cxn>
                  <a:cxn ang="0">
                    <a:pos x="147" y="170"/>
                  </a:cxn>
                  <a:cxn ang="0">
                    <a:pos x="132" y="224"/>
                  </a:cxn>
                  <a:cxn ang="0">
                    <a:pos x="111" y="260"/>
                  </a:cxn>
                  <a:cxn ang="0">
                    <a:pos x="129" y="296"/>
                  </a:cxn>
                  <a:cxn ang="0">
                    <a:pos x="126" y="341"/>
                  </a:cxn>
                  <a:cxn ang="0">
                    <a:pos x="117" y="344"/>
                  </a:cxn>
                  <a:cxn ang="0">
                    <a:pos x="114" y="353"/>
                  </a:cxn>
                  <a:cxn ang="0">
                    <a:pos x="117" y="422"/>
                  </a:cxn>
                  <a:cxn ang="0">
                    <a:pos x="111" y="440"/>
                  </a:cxn>
                  <a:cxn ang="0">
                    <a:pos x="135" y="461"/>
                  </a:cxn>
                  <a:cxn ang="0">
                    <a:pos x="150" y="500"/>
                  </a:cxn>
                </a:cxnLst>
                <a:rect l="0" t="0" r="r" b="b"/>
                <a:pathLst>
                  <a:path w="151" h="500">
                    <a:moveTo>
                      <a:pt x="0" y="8"/>
                    </a:moveTo>
                    <a:cubicBezTo>
                      <a:pt x="23" y="0"/>
                      <a:pt x="47" y="10"/>
                      <a:pt x="69" y="17"/>
                    </a:cubicBezTo>
                    <a:cubicBezTo>
                      <a:pt x="82" y="30"/>
                      <a:pt x="92" y="41"/>
                      <a:pt x="102" y="56"/>
                    </a:cubicBezTo>
                    <a:cubicBezTo>
                      <a:pt x="106" y="81"/>
                      <a:pt x="106" y="114"/>
                      <a:pt x="111" y="137"/>
                    </a:cubicBezTo>
                    <a:cubicBezTo>
                      <a:pt x="111" y="138"/>
                      <a:pt x="143" y="164"/>
                      <a:pt x="147" y="170"/>
                    </a:cubicBezTo>
                    <a:cubicBezTo>
                      <a:pt x="145" y="195"/>
                      <a:pt x="151" y="211"/>
                      <a:pt x="132" y="224"/>
                    </a:cubicBezTo>
                    <a:cubicBezTo>
                      <a:pt x="124" y="236"/>
                      <a:pt x="116" y="246"/>
                      <a:pt x="111" y="260"/>
                    </a:cubicBezTo>
                    <a:cubicBezTo>
                      <a:pt x="115" y="282"/>
                      <a:pt x="120" y="278"/>
                      <a:pt x="129" y="296"/>
                    </a:cubicBezTo>
                    <a:cubicBezTo>
                      <a:pt x="128" y="311"/>
                      <a:pt x="130" y="326"/>
                      <a:pt x="126" y="341"/>
                    </a:cubicBezTo>
                    <a:cubicBezTo>
                      <a:pt x="125" y="344"/>
                      <a:pt x="119" y="342"/>
                      <a:pt x="117" y="344"/>
                    </a:cubicBezTo>
                    <a:cubicBezTo>
                      <a:pt x="115" y="346"/>
                      <a:pt x="115" y="350"/>
                      <a:pt x="114" y="353"/>
                    </a:cubicBezTo>
                    <a:cubicBezTo>
                      <a:pt x="119" y="382"/>
                      <a:pt x="122" y="386"/>
                      <a:pt x="117" y="422"/>
                    </a:cubicBezTo>
                    <a:cubicBezTo>
                      <a:pt x="116" y="428"/>
                      <a:pt x="111" y="440"/>
                      <a:pt x="111" y="440"/>
                    </a:cubicBezTo>
                    <a:cubicBezTo>
                      <a:pt x="115" y="460"/>
                      <a:pt x="118" y="455"/>
                      <a:pt x="135" y="461"/>
                    </a:cubicBezTo>
                    <a:cubicBezTo>
                      <a:pt x="140" y="477"/>
                      <a:pt x="129" y="500"/>
                      <a:pt x="150" y="5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500958" y="2143116"/>
              <a:ext cx="928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7030A0"/>
                  </a:solidFill>
                </a:rPr>
                <a:t>шёлк</a:t>
              </a:r>
              <a:endParaRPr lang="ru-RU" sz="22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714876" y="4500570"/>
            <a:ext cx="42148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мастера боится.</a:t>
            </a:r>
          </a:p>
        </p:txBody>
      </p:sp>
      <p:pic>
        <p:nvPicPr>
          <p:cNvPr id="37" name="Рисунок 36" descr="дело мастера боитс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4071918"/>
            <a:ext cx="3643338" cy="258345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00232" y="2071678"/>
            <a:ext cx="93600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4000" y="2071678"/>
            <a:ext cx="944992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2571744"/>
            <a:ext cx="90000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00430" y="2571744"/>
            <a:ext cx="93600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2571744"/>
            <a:ext cx="91800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71538" y="3071810"/>
            <a:ext cx="90000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28860" y="3071810"/>
            <a:ext cx="90000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732638" y="3071810"/>
            <a:ext cx="91080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4" grpId="0"/>
      <p:bldP spid="36" grpId="0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36904" cy="345638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Благодарю за внимание!</a:t>
            </a:r>
            <a:endParaRPr lang="ru-RU" sz="54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7200800" cy="208823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Халикова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 Лилия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Явдатовна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,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учитель-логопед МБОУ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«СОШ №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10»</a:t>
            </a: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г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Когалым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2012 г.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04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Виды ошибок: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229600" cy="540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Пропуск букв, слогов </a:t>
            </a:r>
            <a:r>
              <a:rPr lang="ru-RU" sz="40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словах</a:t>
            </a: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ru-R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сдит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сидит</a:t>
            </a:r>
          </a:p>
          <a:p>
            <a:pPr>
              <a:buFontTx/>
              <a:buNone/>
            </a:pPr>
            <a:r>
              <a:rPr lang="ru-RU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гова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голова</a:t>
            </a:r>
          </a:p>
          <a:p>
            <a:pPr>
              <a:lnSpc>
                <a:spcPct val="90000"/>
              </a:lnSpc>
              <a:buNone/>
            </a:pPr>
            <a:endParaRPr lang="ru-RU" sz="4000" b="1" dirty="0" smtClean="0">
              <a:solidFill>
                <a:srgbClr val="66003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4000" b="1" dirty="0" err="1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Недописывание</a:t>
            </a: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букв и слогов в словах:</a:t>
            </a:r>
          </a:p>
          <a:p>
            <a:pPr>
              <a:lnSpc>
                <a:spcPct val="90000"/>
              </a:lnSpc>
              <a:buNone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пили – пилили</a:t>
            </a:r>
          </a:p>
          <a:p>
            <a:pPr>
              <a:lnSpc>
                <a:spcPct val="90000"/>
              </a:lnSpc>
              <a:buNone/>
            </a:pPr>
            <a:r>
              <a:rPr lang="ru-RU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красн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красный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1"/>
            <a:ext cx="8291264" cy="607233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Вставка  лишних букв и слогов в словах: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собабака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собака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стлол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стол</a:t>
            </a:r>
          </a:p>
          <a:p>
            <a:pPr>
              <a:lnSpc>
                <a:spcPct val="90000"/>
              </a:lnSpc>
              <a:buNone/>
            </a:pPr>
            <a:endParaRPr lang="ru-RU" sz="4000" b="1" dirty="0" smtClean="0">
              <a:solidFill>
                <a:srgbClr val="66003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Перестановка букв и слогов внутри слова: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звял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взял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игонда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иногда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424936" cy="648072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Слитное написание слов:</a:t>
            </a:r>
          </a:p>
          <a:p>
            <a:pPr>
              <a:lnSpc>
                <a:spcPct val="90000"/>
              </a:lnSpc>
              <a:buNone/>
            </a:pP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детииграли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дети играли</a:t>
            </a:r>
          </a:p>
          <a:p>
            <a:pPr>
              <a:lnSpc>
                <a:spcPct val="90000"/>
              </a:lnSpc>
              <a:buNone/>
            </a:pP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надерево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на дерево</a:t>
            </a:r>
          </a:p>
          <a:p>
            <a:pPr>
              <a:lnSpc>
                <a:spcPct val="90000"/>
              </a:lnSpc>
              <a:buNone/>
            </a:pPr>
            <a:endParaRPr lang="ru-RU" sz="1600" b="1" dirty="0" smtClean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Произвольное деление слов:</a:t>
            </a:r>
          </a:p>
          <a:p>
            <a:pPr>
              <a:buFontTx/>
              <a:buNone/>
            </a:pP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вско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чилна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ветку - вскочил на ветку </a:t>
            </a:r>
          </a:p>
          <a:p>
            <a:pPr>
              <a:buFontTx/>
              <a:buNone/>
            </a:pPr>
            <a:endParaRPr lang="ru-RU" sz="1600" b="1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Раздельное написание частей слова: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летели – прилетели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сный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ясный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9302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Работа по развитию языкового анализа и синтеза проводится по </a:t>
            </a:r>
            <a:r>
              <a:rPr lang="ru-RU" sz="3600" b="1" u="sng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нескольким направлениям</a:t>
            </a:r>
            <a:r>
              <a:rPr lang="ru-RU" sz="3600" b="1" dirty="0" smtClean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:</a:t>
            </a:r>
            <a:endParaRPr lang="ru-RU" sz="3600" b="1" dirty="0">
              <a:solidFill>
                <a:srgbClr val="051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8568952" cy="3705275"/>
          </a:xfrm>
        </p:spPr>
        <p:txBody>
          <a:bodyPr vert="horz" lIns="91440" tIns="45720" rIns="91440" bIns="45720" rtlCol="0">
            <a:noAutofit/>
          </a:bodyPr>
          <a:lstStyle/>
          <a:p>
            <a:pPr marL="1200150" indent="-857250" algn="just">
              <a:buFont typeface="Wingdings" pitchFamily="2" charset="2"/>
              <a:buChar char="ü"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фонематического анализа и синтеза.</a:t>
            </a:r>
          </a:p>
          <a:p>
            <a:pPr marL="1200150" indent="-857250" algn="just">
              <a:buFont typeface="Wingdings" pitchFamily="2" charset="2"/>
              <a:buChar char="ü"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слогового анализа и синтеза.</a:t>
            </a:r>
          </a:p>
          <a:p>
            <a:pPr marL="1200150" indent="-857250" algn="just">
              <a:buFont typeface="Wingdings" pitchFamily="2" charset="2"/>
              <a:buChar char="ü"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анализа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предложений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слова.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632848" cy="33123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54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Приемы работы по устранению ошибок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Задания для развития звукобуквенного анализа и синтеза: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12568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Подобрать слова, где заданный звук был бы на первом, втором, третьем месте.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Преобразовать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слова:</a:t>
            </a:r>
          </a:p>
          <a:p>
            <a:pPr marL="400050" lvl="1" indent="0" algn="just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А) Добавляя звук в начале слова. </a:t>
            </a:r>
          </a:p>
          <a:p>
            <a:pPr marL="400050" lvl="1" indent="0" algn="just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Примерные слова: рот – крот, Оля – Коля.</a:t>
            </a:r>
          </a:p>
          <a:p>
            <a:pPr marL="400050" lvl="1" indent="0" algn="just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Б) Добавляя звук в конце слова. </a:t>
            </a:r>
          </a:p>
          <a:p>
            <a:pPr marL="400050" lvl="1" indent="0" algn="just">
              <a:buNone/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Примерные слова: бок – бокс, пар – парк;</a:t>
            </a: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В)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Изменяя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один звук слова (цепочка слов). </a:t>
            </a:r>
          </a:p>
          <a:p>
            <a:pPr marL="400050" lvl="1" indent="0" algn="just">
              <a:buNone/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Примерные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слова: сом – сок – сук – суп – сух – сох – сор – сыр –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сын.</a:t>
            </a: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Г)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Переставляя звуки. </a:t>
            </a:r>
          </a:p>
          <a:p>
            <a:pPr marL="400050" lvl="1" indent="0" algn="just">
              <a:buNone/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Примерные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слова:  пила – липа , карп – парк, кукла – 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кулак.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Какие слова можно составить из букв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слова? </a:t>
            </a:r>
          </a:p>
          <a:p>
            <a:pPr marL="400050" lvl="1" indent="0" algn="just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ствол (стол, вол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77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51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Задания для развития звукобуквенного анализа и синтеза: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8736"/>
            <a:ext cx="8712968" cy="492922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записанного на доске слова образовать цепочку слов таким образом, чтобы каждое последующее слово начиналось с последнего звука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предыдущего.</a:t>
            </a:r>
          </a:p>
          <a:p>
            <a:pPr marL="400050" lvl="1" indent="0" algn="just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дом – мак – кот – топор – рот…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Назвать общий звук в словах, записать соответствующую букву. Прочитать слово, которое получится из выделенных звуков:</a:t>
            </a: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Луна – стол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– 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Кино – игла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– 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Лампа – мышь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– М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Окна – дом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– О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Нос – Анна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–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1038</Words>
  <Application>Microsoft Office PowerPoint</Application>
  <PresentationFormat>Экран (4:3)</PresentationFormat>
  <Paragraphs>192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Специфические ошибки письменной речи, связанные с нарушением различных форм языкового анализа и синтеза</vt:lpstr>
      <vt:lpstr>Причины:</vt:lpstr>
      <vt:lpstr>Виды ошибок:</vt:lpstr>
      <vt:lpstr>Слайд 4</vt:lpstr>
      <vt:lpstr>Слайд 5</vt:lpstr>
      <vt:lpstr>Работа по развитию языкового анализа и синтеза проводится по нескольким направлениям:</vt:lpstr>
      <vt:lpstr>Приемы работы по устранению ошибок</vt:lpstr>
      <vt:lpstr>Задания для развития звукобуквенного анализа и синтеза:</vt:lpstr>
      <vt:lpstr>Задания для развития звукобуквенного анализа и синтеза:</vt:lpstr>
      <vt:lpstr>Задания для развития звукобуквенного анализа и синтеза:</vt:lpstr>
      <vt:lpstr>ПРОЧИТАЙ СЛОВО ПО ПЕРВЫМ БУКВАМ НАЗВАНИЙ ПРЕДМЕТОВ</vt:lpstr>
      <vt:lpstr>ОТГАДАЙ ЗАГАДКУ. УЗНАЙ ОТГАДКУ ПО ПЕРВЫМ БУКВАМ НАЗВАНИЙ ПРЕДМЕТОВ.</vt:lpstr>
      <vt:lpstr>РАСШИФРУЙ СЛОВО </vt:lpstr>
      <vt:lpstr>КРЕСТИКИ</vt:lpstr>
      <vt:lpstr>КОМПЬЮТЕР</vt:lpstr>
      <vt:lpstr>БУКВА - ОЗОРНИЦА</vt:lpstr>
      <vt:lpstr>СЛОГОВОЙ АНАЛИЗ И СИНТЕЗ</vt:lpstr>
      <vt:lpstr>Задания для развития слогового анализа и синтеза:</vt:lpstr>
      <vt:lpstr>Задания для развития слогового анализа и синтеза:</vt:lpstr>
      <vt:lpstr>СОСТАВЬ СЛОВО ИЗ ПЕРВЫХ СЛОГОВ НАЗВАНИЙ ПРЕДМЕТОВ</vt:lpstr>
      <vt:lpstr>СОСТАВЬ СЛОВО ИЗ ВТОРЫХ СЛОГОВ НАЗВАНИЙ ПРЕДМЕТОВ</vt:lpstr>
      <vt:lpstr>СОСТАВЬ СЛОВО ИЗ ТРЕТЬИХ СЛОГОВ НАЗВАНИЙ ПРЕДМЕТОВ</vt:lpstr>
      <vt:lpstr>СОЕДИНИ ОДИНАКОВЫЕ ШАРИКИ НИТОЧКАМИ И ПРОЧИТАЙ ПОЛУЧИВШИЕСЯ СЛОВА. </vt:lpstr>
      <vt:lpstr>Слайд 24</vt:lpstr>
      <vt:lpstr>Задания для развития умения определять количество, последовательность и место слова в предложении:</vt:lpstr>
      <vt:lpstr>Задания для развития умения определять количество, последовательность и место слова в предложении:</vt:lpstr>
      <vt:lpstr>ПРОЧИТАЙТЕ СЛОВА, СОСТАВЬТЕ ИЗ НИХ ПРЕДЛОЖЕНИЕ</vt:lpstr>
      <vt:lpstr>В НАПЕЧАТАННОЙ ФРАЗЕ УБЕРИТЕ ВСЕ ВСТРЕЧАЮЩИЕСЯ СЛОВА – НАЗВАНИЕ МАТЕРИАЛА, ИЗ КОТОРОГО ИЗГОТАВЛИВАЮТ ШВЕЙНЫЕ ИЗДЕЛИЯ 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Специфические ошибки письменной речи, связанные с нарушением различных форм языкового анализа и синтеза</dc:title>
  <dc:creator>XTreme</dc:creator>
  <cp:lastModifiedBy>XTreme</cp:lastModifiedBy>
  <cp:revision>136</cp:revision>
  <dcterms:created xsi:type="dcterms:W3CDTF">2012-02-19T12:11:27Z</dcterms:created>
  <dcterms:modified xsi:type="dcterms:W3CDTF">2013-02-10T14:19:28Z</dcterms:modified>
</cp:coreProperties>
</file>