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3D46E2-C7A6-4EF6-9020-4D0C71C49250}" type="datetimeFigureOut">
              <a:rPr lang="ru-RU" smtClean="0"/>
              <a:t>13.01.2013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F8A345-D4EC-45BC-8704-FECA1DA122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Тема: «Ноосферное </a:t>
            </a:r>
            <a:r>
              <a:rPr lang="ru-RU" dirty="0">
                <a:effectLst/>
              </a:rPr>
              <a:t>образование: теория и практика»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7772400" cy="91440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err="1" smtClean="0"/>
              <a:t>Мартынчик</a:t>
            </a:r>
            <a:r>
              <a:rPr lang="ru-RU" sz="2800" dirty="0" smtClean="0"/>
              <a:t> Елена Ивановна,</a:t>
            </a:r>
          </a:p>
          <a:p>
            <a:r>
              <a:rPr lang="ru-RU" sz="2800" dirty="0" smtClean="0"/>
              <a:t> учитель-логопед высшей </a:t>
            </a:r>
            <a:r>
              <a:rPr lang="ru-RU" sz="2800" dirty="0" smtClean="0"/>
              <a:t>категории,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ru-RU" sz="2800" dirty="0" smtClean="0"/>
              <a:t>п</a:t>
            </a:r>
            <a:r>
              <a:rPr lang="ru-RU" sz="2800" dirty="0" smtClean="0"/>
              <a:t>очётный работник общего </a:t>
            </a:r>
            <a:r>
              <a:rPr lang="ru-RU" sz="2800" dirty="0" smtClean="0"/>
              <a:t>образования РФ.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023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Диссинтаксия</a:t>
            </a:r>
            <a:r>
              <a:rPr lang="ru-RU" i="1" dirty="0" smtClean="0"/>
              <a:t> </a:t>
            </a:r>
            <a:r>
              <a:rPr lang="ru-RU" i="1" dirty="0"/>
              <a:t>как недоразвитие языковой </a:t>
            </a:r>
            <a:r>
              <a:rPr lang="ru-RU" i="1" dirty="0" smtClean="0"/>
              <a:t>системы , которая </a:t>
            </a:r>
            <a:r>
              <a:rPr lang="ru-RU" i="1" dirty="0"/>
              <a:t>не затрагивает речевой аппарат. А обусловлена сложностью структуры самого языка в лингвистическом аспекте. Проявляется только в школе</a:t>
            </a:r>
            <a:r>
              <a:rPr lang="ru-RU" i="1" dirty="0" smtClean="0"/>
              <a:t>. (</a:t>
            </a:r>
            <a:r>
              <a:rPr lang="ru-RU" i="1" dirty="0"/>
              <a:t>выявляется при выполнении письменных </a:t>
            </a:r>
            <a:r>
              <a:rPr lang="ru-RU" i="1" dirty="0" smtClean="0"/>
              <a:t>заданий: изложение, сочинения</a:t>
            </a:r>
            <a:r>
              <a:rPr lang="ru-RU" i="1" dirty="0"/>
              <a:t>) </a:t>
            </a: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 smtClean="0"/>
              <a:t>Причины</a:t>
            </a:r>
            <a:r>
              <a:rPr lang="ru-RU" i="1" dirty="0"/>
              <a:t>:</a:t>
            </a:r>
          </a:p>
          <a:p>
            <a:r>
              <a:rPr lang="ru-RU" i="1" dirty="0" smtClean="0"/>
              <a:t>НЕДОРАЗВИТИЕ </a:t>
            </a:r>
            <a:r>
              <a:rPr lang="ru-RU" i="1" dirty="0"/>
              <a:t>когнитивных способностей</a:t>
            </a:r>
          </a:p>
          <a:p>
            <a:r>
              <a:rPr lang="ru-RU" i="1" dirty="0" smtClean="0"/>
              <a:t>Развитие </a:t>
            </a:r>
            <a:r>
              <a:rPr lang="ru-RU" i="1" dirty="0"/>
              <a:t>языковой </a:t>
            </a:r>
            <a:r>
              <a:rPr lang="ru-RU" i="1" dirty="0" smtClean="0"/>
              <a:t>системы</a:t>
            </a:r>
            <a:endParaRPr lang="ru-RU" i="1" dirty="0"/>
          </a:p>
          <a:p>
            <a:r>
              <a:rPr lang="ru-RU" i="1" dirty="0" smtClean="0"/>
              <a:t>Диссоциация </a:t>
            </a:r>
            <a:r>
              <a:rPr lang="ru-RU" i="1" dirty="0"/>
              <a:t>развития языка (</a:t>
            </a:r>
            <a:r>
              <a:rPr lang="ru-RU" i="1" dirty="0" smtClean="0"/>
              <a:t>лексика-семантика-синтаксис)</a:t>
            </a:r>
            <a:endParaRPr lang="ru-RU" i="1" dirty="0"/>
          </a:p>
          <a:p>
            <a:r>
              <a:rPr lang="ru-RU" i="1" dirty="0"/>
              <a:t>Неправильное обучение</a:t>
            </a:r>
          </a:p>
          <a:p>
            <a:r>
              <a:rPr lang="ru-RU" i="1" dirty="0"/>
              <a:t>Пробелы знаний</a:t>
            </a:r>
          </a:p>
          <a:p>
            <a:r>
              <a:rPr lang="ru-RU" i="1" dirty="0"/>
              <a:t>Социальная и культурная среда</a:t>
            </a:r>
          </a:p>
          <a:p>
            <a:r>
              <a:rPr lang="ru-RU" i="1" dirty="0"/>
              <a:t>Слабая кратковременная вербальная память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9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63495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Немного скажу об оценочной </a:t>
            </a: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деятельности. </a:t>
            </a:r>
            <a:endParaRPr lang="ru-RU" sz="55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Она состоит из  </a:t>
            </a: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2 составляющих</a:t>
            </a: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buNone/>
            </a:pPr>
            <a:endParaRPr lang="ru-RU" sz="55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143000" indent="-1143000">
              <a:buClrTx/>
              <a:buFont typeface="+mj-lt"/>
              <a:buAutoNum type="arabicPeriod"/>
            </a:pP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Понимание </a:t>
            </a: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учеником критериев качества своей </a:t>
            </a: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работы</a:t>
            </a:r>
            <a:endParaRPr lang="ru-RU" sz="55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143000" indent="-1143000">
              <a:buClrTx/>
              <a:buFont typeface="+mj-lt"/>
              <a:buAutoNum type="arabicPeriod"/>
            </a:pP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Владение </a:t>
            </a: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способами оценивания</a:t>
            </a: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buClrTx/>
              <a:buNone/>
            </a:pPr>
            <a:endParaRPr lang="ru-RU" sz="55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ru-RU" sz="4200" i="1" dirty="0"/>
              <a:t>В младших классах начальной школы </a:t>
            </a:r>
            <a:r>
              <a:rPr lang="ru-RU" sz="4200" i="1" dirty="0" smtClean="0"/>
              <a:t>использую</a:t>
            </a:r>
            <a:r>
              <a:rPr lang="ru-RU" sz="4200" i="1" dirty="0"/>
              <a:t> </a:t>
            </a:r>
            <a:r>
              <a:rPr lang="ru-RU" sz="4200" i="1" dirty="0" smtClean="0"/>
              <a:t>Смайлики</a:t>
            </a:r>
            <a:r>
              <a:rPr lang="ru-RU" sz="4200" i="1" dirty="0"/>
              <a:t>;</a:t>
            </a:r>
          </a:p>
          <a:p>
            <a:r>
              <a:rPr lang="ru-RU" sz="4200" i="1" dirty="0"/>
              <a:t>Во 2-3-4-х классах использую </a:t>
            </a:r>
            <a:r>
              <a:rPr lang="ru-RU" sz="4200" i="1" dirty="0" smtClean="0"/>
              <a:t>упражнение «Плюс-минус-интересно» (Это </a:t>
            </a:r>
            <a:r>
              <a:rPr lang="ru-RU" sz="4200" i="1" dirty="0"/>
              <a:t>упражнение можно дать как </a:t>
            </a:r>
            <a:r>
              <a:rPr lang="ru-RU" sz="4200" i="1" dirty="0" smtClean="0"/>
              <a:t>устно, так </a:t>
            </a:r>
            <a:r>
              <a:rPr lang="ru-RU" sz="4200" i="1" dirty="0"/>
              <a:t>и письменно</a:t>
            </a:r>
            <a:r>
              <a:rPr lang="ru-RU" sz="4200" i="1" dirty="0" smtClean="0"/>
              <a:t>. Можно </a:t>
            </a:r>
            <a:r>
              <a:rPr lang="ru-RU" sz="4200" i="1" dirty="0"/>
              <a:t>дать в виде таблицы из 3-х </a:t>
            </a:r>
            <a:r>
              <a:rPr lang="ru-RU" sz="4200" i="1" dirty="0" smtClean="0"/>
              <a:t>частей),</a:t>
            </a:r>
          </a:p>
          <a:p>
            <a:r>
              <a:rPr lang="ru-RU" sz="4200" i="1" dirty="0" smtClean="0"/>
              <a:t>упражнение </a:t>
            </a:r>
            <a:r>
              <a:rPr lang="ru-RU" sz="4200" i="1" dirty="0"/>
              <a:t>«Комплимент»- снимающее напряжение в конце </a:t>
            </a:r>
            <a:r>
              <a:rPr lang="ru-RU" sz="4200" i="1" dirty="0" smtClean="0"/>
              <a:t>занятия,</a:t>
            </a:r>
          </a:p>
          <a:p>
            <a:r>
              <a:rPr lang="ru-RU" sz="4200" i="1" dirty="0" smtClean="0"/>
              <a:t>Можно использовать «Градусник </a:t>
            </a:r>
            <a:r>
              <a:rPr lang="ru-RU" sz="4200" i="1" dirty="0"/>
              <a:t>отношений в </a:t>
            </a:r>
            <a:r>
              <a:rPr lang="ru-RU" sz="4200" i="1" dirty="0" smtClean="0"/>
              <a:t>классе»</a:t>
            </a:r>
          </a:p>
          <a:p>
            <a:endParaRPr lang="ru-RU" sz="4200" i="1" dirty="0" smtClean="0"/>
          </a:p>
          <a:p>
            <a:pPr marL="0" indent="0">
              <a:buNone/>
            </a:pPr>
            <a:r>
              <a:rPr lang="ru-RU" sz="4200" i="1" dirty="0" smtClean="0"/>
              <a:t>Цель</a:t>
            </a:r>
            <a:r>
              <a:rPr lang="ru-RU" sz="4200" i="1" dirty="0"/>
              <a:t>: оценить атмосферу работы с помощью условных знаков</a:t>
            </a:r>
            <a:r>
              <a:rPr lang="ru-RU" sz="4200" i="1" dirty="0" smtClean="0"/>
              <a:t>:</a:t>
            </a:r>
          </a:p>
          <a:p>
            <a:pPr marL="0" indent="0">
              <a:buNone/>
            </a:pPr>
            <a:endParaRPr lang="ru-RU" sz="4200" i="1" dirty="0"/>
          </a:p>
          <a:p>
            <a:r>
              <a:rPr lang="ru-RU" sz="4200" i="1" dirty="0" smtClean="0"/>
              <a:t>прохладно</a:t>
            </a:r>
            <a:endParaRPr lang="ru-RU" sz="4200" i="1" dirty="0"/>
          </a:p>
          <a:p>
            <a:r>
              <a:rPr lang="ru-RU" sz="4200" i="1" dirty="0" smtClean="0"/>
              <a:t>нейтрально</a:t>
            </a:r>
            <a:endParaRPr lang="ru-RU" sz="4200" i="1" dirty="0"/>
          </a:p>
          <a:p>
            <a:r>
              <a:rPr lang="ru-RU" sz="4200" i="1" dirty="0"/>
              <a:t>т</a:t>
            </a:r>
            <a:r>
              <a:rPr lang="ru-RU" sz="4200" i="1" dirty="0" smtClean="0"/>
              <a:t>епло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3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Высказать предложение .  Выбирая начало фразы из рефлексии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Сегодня я узнал….</a:t>
            </a:r>
          </a:p>
          <a:p>
            <a:r>
              <a:rPr lang="ru-RU" i="1" dirty="0"/>
              <a:t>Было интересно…</a:t>
            </a:r>
          </a:p>
          <a:p>
            <a:r>
              <a:rPr lang="ru-RU" i="1" dirty="0"/>
              <a:t>Я выполнил задания….</a:t>
            </a:r>
          </a:p>
          <a:p>
            <a:r>
              <a:rPr lang="ru-RU" i="1" dirty="0"/>
              <a:t>Я понял…..</a:t>
            </a:r>
          </a:p>
          <a:p>
            <a:r>
              <a:rPr lang="ru-RU" i="1" dirty="0"/>
              <a:t>Теперь  я могу…</a:t>
            </a:r>
          </a:p>
          <a:p>
            <a:r>
              <a:rPr lang="ru-RU" i="1" dirty="0"/>
              <a:t>Я </a:t>
            </a:r>
            <a:r>
              <a:rPr lang="ru-RU" i="1" dirty="0" smtClean="0"/>
              <a:t>почувствовал, </a:t>
            </a:r>
            <a:r>
              <a:rPr lang="ru-RU" i="1" dirty="0"/>
              <a:t>ч</a:t>
            </a:r>
            <a:r>
              <a:rPr lang="ru-RU" i="1" dirty="0" smtClean="0"/>
              <a:t>то…</a:t>
            </a:r>
            <a:endParaRPr lang="ru-RU" i="1" dirty="0"/>
          </a:p>
          <a:p>
            <a:r>
              <a:rPr lang="ru-RU" i="1" dirty="0"/>
              <a:t>Я </a:t>
            </a:r>
            <a:r>
              <a:rPr lang="ru-RU" i="1" dirty="0" smtClean="0"/>
              <a:t>приобрёл…</a:t>
            </a:r>
            <a:endParaRPr lang="ru-RU" i="1" dirty="0"/>
          </a:p>
          <a:p>
            <a:r>
              <a:rPr lang="ru-RU" i="1" dirty="0"/>
              <a:t>Я научился…</a:t>
            </a:r>
          </a:p>
          <a:p>
            <a:r>
              <a:rPr lang="ru-RU" i="1" dirty="0"/>
              <a:t>У меня получилось….</a:t>
            </a:r>
          </a:p>
          <a:p>
            <a:r>
              <a:rPr lang="ru-RU" i="1" dirty="0"/>
              <a:t>Я смог…</a:t>
            </a:r>
          </a:p>
          <a:p>
            <a:r>
              <a:rPr lang="ru-RU" i="1" dirty="0"/>
              <a:t>Я попробую…</a:t>
            </a:r>
          </a:p>
          <a:p>
            <a:r>
              <a:rPr lang="ru-RU" i="1" dirty="0"/>
              <a:t>Урок дал мне для жизни….</a:t>
            </a:r>
          </a:p>
          <a:p>
            <a:r>
              <a:rPr lang="ru-RU" i="1" dirty="0"/>
              <a:t>Мне захотелось…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83880" cy="417646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3200" dirty="0"/>
              <a:t>Помните!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Не так важно научить детей, как важно создать ситуацию, в какой ребенок просто не сможет не учиться и будет делать это с удовольствием.</a:t>
            </a:r>
            <a:br>
              <a:rPr lang="ru-RU" sz="3200" dirty="0"/>
            </a:b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>Американский </a:t>
            </a:r>
            <a:r>
              <a:rPr lang="ru-RU" sz="3200" dirty="0" smtClean="0"/>
              <a:t>психолог </a:t>
            </a:r>
            <a:r>
              <a:rPr lang="ru-RU" sz="3200" dirty="0"/>
              <a:t>К</a:t>
            </a:r>
            <a:r>
              <a:rPr lang="ru-RU" sz="3200" dirty="0" smtClean="0"/>
              <a:t>. </a:t>
            </a:r>
            <a:r>
              <a:rPr lang="ru-RU" sz="3200" dirty="0" err="1" smtClean="0"/>
              <a:t>Роджерс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38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76352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Нейропсихологические приемы</a:t>
            </a:r>
            <a:r>
              <a:rPr lang="ru-RU" sz="3200" dirty="0" smtClean="0">
                <a:effectLst/>
              </a:rPr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Метод тонирования гласного звука </a:t>
            </a:r>
            <a:r>
              <a:rPr lang="ru-RU" dirty="0" smtClean="0"/>
              <a:t>известен </a:t>
            </a:r>
            <a:r>
              <a:rPr lang="ru-RU" dirty="0"/>
              <a:t>уже давно с 14 </a:t>
            </a:r>
            <a:r>
              <a:rPr lang="ru-RU" dirty="0" smtClean="0"/>
              <a:t>века. </a:t>
            </a:r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/>
              <a:t>творческая энергия </a:t>
            </a:r>
            <a:r>
              <a:rPr lang="ru-RU" dirty="0" smtClean="0"/>
              <a:t>голоса.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Экспериментальным </a:t>
            </a:r>
            <a:r>
              <a:rPr lang="ru-RU" dirty="0"/>
              <a:t>путем установлено на какую часть тела в большей степени влияет тот или иной </a:t>
            </a:r>
            <a:r>
              <a:rPr lang="ru-RU" dirty="0" smtClean="0"/>
              <a:t>звук. </a:t>
            </a:r>
            <a:r>
              <a:rPr lang="ru-RU" b="1" dirty="0"/>
              <a:t>П</a:t>
            </a:r>
            <a:r>
              <a:rPr lang="ru-RU" b="1" dirty="0" smtClean="0"/>
              <a:t>риведем </a:t>
            </a:r>
            <a:r>
              <a:rPr lang="ru-RU" b="1" dirty="0"/>
              <a:t>для примера </a:t>
            </a:r>
            <a:r>
              <a:rPr lang="ru-RU" b="1" dirty="0" smtClean="0"/>
              <a:t>звуки, </a:t>
            </a:r>
            <a:r>
              <a:rPr lang="ru-RU" b="1" dirty="0"/>
              <a:t>основанные на произнесении гласных </a:t>
            </a:r>
            <a:r>
              <a:rPr lang="ru-RU" b="1" dirty="0" smtClean="0"/>
              <a:t>, </a:t>
            </a:r>
            <a:r>
              <a:rPr lang="ru-RU" b="1" dirty="0"/>
              <a:t>к</a:t>
            </a:r>
            <a:r>
              <a:rPr lang="ru-RU" b="1" dirty="0" smtClean="0"/>
              <a:t>оторые </a:t>
            </a:r>
            <a:r>
              <a:rPr lang="ru-RU" b="1" dirty="0"/>
              <a:t>оказывают воздействие на различные органы.(автор </a:t>
            </a:r>
            <a:r>
              <a:rPr lang="ru-RU" b="1" dirty="0" err="1" smtClean="0"/>
              <a:t>Гоникман</a:t>
            </a:r>
            <a:r>
              <a:rPr lang="ru-RU" b="1" dirty="0" smtClean="0"/>
              <a:t> Э.И.)</a:t>
            </a:r>
          </a:p>
          <a:p>
            <a:pPr marL="0" indent="0">
              <a:buNone/>
            </a:pPr>
            <a:endParaRPr lang="ru-RU" b="1" dirty="0"/>
          </a:p>
          <a:p>
            <a:r>
              <a:rPr lang="ru-RU" dirty="0" smtClean="0"/>
              <a:t>И -</a:t>
            </a:r>
            <a:r>
              <a:rPr lang="ru-RU" dirty="0"/>
              <a:t>колебания в голове</a:t>
            </a:r>
          </a:p>
          <a:p>
            <a:r>
              <a:rPr lang="ru-RU" dirty="0" smtClean="0"/>
              <a:t>Э - глотка, гортань, щитовидная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паращитовидная </a:t>
            </a:r>
            <a:r>
              <a:rPr lang="ru-RU" dirty="0" smtClean="0"/>
              <a:t>железы</a:t>
            </a:r>
            <a:endParaRPr lang="ru-RU" dirty="0"/>
          </a:p>
          <a:p>
            <a:r>
              <a:rPr lang="ru-RU" dirty="0" smtClean="0"/>
              <a:t>А - </a:t>
            </a:r>
            <a:r>
              <a:rPr lang="ru-RU" dirty="0"/>
              <a:t>верхние доли легких</a:t>
            </a:r>
          </a:p>
          <a:p>
            <a:r>
              <a:rPr lang="ru-RU" dirty="0" smtClean="0"/>
              <a:t>О - </a:t>
            </a:r>
            <a:r>
              <a:rPr lang="ru-RU" dirty="0"/>
              <a:t>средняя часть </a:t>
            </a:r>
            <a:r>
              <a:rPr lang="ru-RU" dirty="0" smtClean="0"/>
              <a:t>груди</a:t>
            </a:r>
            <a:endParaRPr lang="ru-RU" dirty="0"/>
          </a:p>
          <a:p>
            <a:r>
              <a:rPr lang="ru-RU" dirty="0" smtClean="0"/>
              <a:t>У - </a:t>
            </a:r>
            <a:r>
              <a:rPr lang="ru-RU" dirty="0"/>
              <a:t>нижняя часть легких</a:t>
            </a:r>
            <a:r>
              <a:rPr lang="ru-RU" dirty="0" smtClean="0"/>
              <a:t>, сердца</a:t>
            </a:r>
            <a:r>
              <a:rPr lang="ru-RU" dirty="0"/>
              <a:t>, </a:t>
            </a:r>
            <a:r>
              <a:rPr lang="ru-RU" dirty="0" smtClean="0"/>
              <a:t>печени, желудок</a:t>
            </a:r>
            <a:endParaRPr lang="ru-RU" dirty="0"/>
          </a:p>
          <a:p>
            <a:r>
              <a:rPr lang="ru-RU" dirty="0" smtClean="0"/>
              <a:t>О</a:t>
            </a:r>
            <a:r>
              <a:rPr lang="en-US" dirty="0" smtClean="0"/>
              <a:t> - </a:t>
            </a:r>
            <a:r>
              <a:rPr lang="ru-RU" dirty="0" smtClean="0"/>
              <a:t>И - сердце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29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 </a:t>
            </a:r>
            <a:r>
              <a:rPr lang="ru-RU" sz="6400" b="1" dirty="0" err="1" smtClean="0"/>
              <a:t>Биоадекватные</a:t>
            </a:r>
            <a:r>
              <a:rPr lang="ru-RU" sz="6400" b="1" dirty="0" smtClean="0"/>
              <a:t> </a:t>
            </a:r>
            <a:r>
              <a:rPr lang="ru-RU" sz="6400" b="1" dirty="0"/>
              <a:t>энергоинформационные стимуляторы</a:t>
            </a:r>
            <a:r>
              <a:rPr lang="ru-RU" sz="6400" b="1" dirty="0" smtClean="0"/>
              <a:t>:</a:t>
            </a:r>
            <a:endParaRPr lang="ru-RU" sz="6400" b="1" dirty="0"/>
          </a:p>
          <a:p>
            <a:r>
              <a:rPr lang="ru-RU" sz="6400" dirty="0" smtClean="0"/>
              <a:t>Проекция </a:t>
            </a:r>
            <a:r>
              <a:rPr lang="ru-RU" sz="6400" dirty="0"/>
              <a:t>речевого здоровья локализуется в участках ушной </a:t>
            </a:r>
            <a:r>
              <a:rPr lang="ru-RU" sz="6400" dirty="0" smtClean="0"/>
              <a:t>раковины и </a:t>
            </a:r>
            <a:r>
              <a:rPr lang="ru-RU" sz="6400" dirty="0"/>
              <a:t>лица</a:t>
            </a:r>
            <a:r>
              <a:rPr lang="ru-RU" sz="6400" dirty="0" smtClean="0"/>
              <a:t>.( применяется Аурикулярный массаж)</a:t>
            </a:r>
          </a:p>
          <a:p>
            <a:r>
              <a:rPr lang="ru-RU" sz="6400" dirty="0" smtClean="0"/>
              <a:t> Процесс речи стимулируется различными </a:t>
            </a:r>
            <a:r>
              <a:rPr lang="ru-RU" sz="6400" dirty="0"/>
              <a:t>средствами </a:t>
            </a:r>
            <a:r>
              <a:rPr lang="ru-RU" sz="6400" b="1" dirty="0" err="1" smtClean="0"/>
              <a:t>акупунктурной</a:t>
            </a:r>
            <a:r>
              <a:rPr lang="ru-RU" sz="6400" b="1" dirty="0" smtClean="0"/>
              <a:t> </a:t>
            </a:r>
            <a:r>
              <a:rPr lang="ru-RU" sz="6400" b="1" dirty="0"/>
              <a:t>физиотерапии(</a:t>
            </a:r>
            <a:r>
              <a:rPr lang="ru-RU" sz="6400" b="1" dirty="0" err="1"/>
              <a:t>пальцевый</a:t>
            </a:r>
            <a:r>
              <a:rPr lang="ru-RU" sz="6400" b="1" dirty="0"/>
              <a:t> массаж, </a:t>
            </a:r>
            <a:r>
              <a:rPr lang="ru-RU" sz="6400" b="1" dirty="0" smtClean="0"/>
              <a:t> </a:t>
            </a:r>
            <a:r>
              <a:rPr lang="ru-RU" sz="6400" b="1" dirty="0"/>
              <a:t>аппликаторы Кузнецова</a:t>
            </a:r>
            <a:r>
              <a:rPr lang="ru-RU" sz="6400" b="1" dirty="0" smtClean="0"/>
              <a:t>)</a:t>
            </a:r>
            <a:endParaRPr lang="ru-RU" sz="6400" b="1" dirty="0"/>
          </a:p>
          <a:p>
            <a:r>
              <a:rPr lang="ru-RU" sz="6400" dirty="0" smtClean="0"/>
              <a:t>Нарушение энергетических процессов речи – </a:t>
            </a:r>
            <a:r>
              <a:rPr lang="ru-RU" sz="6400" dirty="0" err="1" smtClean="0"/>
              <a:t>корегируется</a:t>
            </a:r>
            <a:r>
              <a:rPr lang="ru-RU" sz="6400" dirty="0" smtClean="0"/>
              <a:t>  также с помощью резонансных вибраций. </a:t>
            </a:r>
            <a:r>
              <a:rPr lang="ru-RU" sz="6400" dirty="0"/>
              <a:t>(</a:t>
            </a:r>
            <a:r>
              <a:rPr lang="ru-RU" sz="6400" dirty="0" smtClean="0"/>
              <a:t>метод  самомассажа).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r>
              <a:rPr lang="ru-RU" sz="6400" b="1" dirty="0"/>
              <a:t>Б</a:t>
            </a:r>
            <a:r>
              <a:rPr lang="ru-RU" sz="6400" b="1" dirty="0" smtClean="0"/>
              <a:t>иоэнергетические </a:t>
            </a:r>
            <a:r>
              <a:rPr lang="ru-RU" sz="6400" b="1" dirty="0"/>
              <a:t>способы разогревания артикуляционных </a:t>
            </a:r>
            <a:r>
              <a:rPr lang="ru-RU" sz="6400" b="1" dirty="0" smtClean="0"/>
              <a:t>мышц: (тепловые излучения </a:t>
            </a:r>
            <a:r>
              <a:rPr lang="ru-RU" sz="6400" b="1" dirty="0" err="1" smtClean="0"/>
              <a:t>ладоней,кинезиология</a:t>
            </a:r>
            <a:r>
              <a:rPr lang="ru-RU" sz="6400" b="1" dirty="0" smtClean="0"/>
              <a:t>. </a:t>
            </a:r>
            <a:r>
              <a:rPr lang="ru-RU" sz="6400" b="1" dirty="0" err="1" smtClean="0"/>
              <a:t>сенсомоторика</a:t>
            </a:r>
            <a:r>
              <a:rPr lang="ru-RU" sz="6400" b="1" dirty="0" smtClean="0"/>
              <a:t>)</a:t>
            </a:r>
            <a:endParaRPr lang="ru-RU" sz="6400" b="1" dirty="0"/>
          </a:p>
          <a:p>
            <a:pPr marL="0" indent="0">
              <a:buNone/>
            </a:pPr>
            <a:endParaRPr lang="ru-RU" sz="6400" dirty="0"/>
          </a:p>
          <a:p>
            <a:r>
              <a:rPr lang="ru-RU" sz="6400" dirty="0" err="1"/>
              <a:t>психогимнастика</a:t>
            </a:r>
            <a:endParaRPr lang="ru-RU" sz="6400" dirty="0"/>
          </a:p>
          <a:p>
            <a:r>
              <a:rPr lang="ru-RU" sz="6400" dirty="0" err="1"/>
              <a:t>изотерапия</a:t>
            </a:r>
            <a:r>
              <a:rPr lang="ru-RU" sz="6400" dirty="0"/>
              <a:t> </a:t>
            </a:r>
          </a:p>
          <a:p>
            <a:r>
              <a:rPr lang="ru-RU" sz="6400" dirty="0"/>
              <a:t>Музыкотерапия (немецкий </a:t>
            </a:r>
            <a:r>
              <a:rPr lang="ru-RU" sz="6400" dirty="0" err="1"/>
              <a:t>нейробиолог</a:t>
            </a:r>
            <a:r>
              <a:rPr lang="ru-RU" sz="6400" dirty="0"/>
              <a:t>  Гордон Шоу из США  рекомендует слушать по несколько  часов  в день музыку Моцарта, т.к. </a:t>
            </a:r>
            <a:r>
              <a:rPr lang="ru-RU" sz="6400" dirty="0"/>
              <a:t>это мобилизует  природные способности мозга</a:t>
            </a:r>
            <a:r>
              <a:rPr lang="ru-RU" sz="6400" dirty="0" smtClean="0"/>
              <a:t>)</a:t>
            </a:r>
            <a:endParaRPr lang="ru-RU" sz="6400" dirty="0" smtClean="0"/>
          </a:p>
          <a:p>
            <a:pPr marL="0" indent="0">
              <a:buNone/>
            </a:pPr>
            <a:endParaRPr lang="ru-RU" sz="6400" b="1" dirty="0" smtClean="0"/>
          </a:p>
          <a:p>
            <a:pPr marL="0" indent="0">
              <a:buNone/>
            </a:pPr>
            <a:r>
              <a:rPr lang="ru-RU" sz="6400" b="1" dirty="0" smtClean="0"/>
              <a:t>Учитывая</a:t>
            </a:r>
            <a:r>
              <a:rPr lang="ru-RU" sz="6400" b="1" dirty="0" smtClean="0"/>
              <a:t>. </a:t>
            </a:r>
            <a:r>
              <a:rPr lang="ru-RU" sz="6400" b="1" dirty="0"/>
              <a:t>что </a:t>
            </a:r>
            <a:r>
              <a:rPr lang="ru-RU" sz="6400" b="1" dirty="0" smtClean="0"/>
              <a:t>в классе могут быть дети с разным ведущим каналом восприятия </a:t>
            </a:r>
            <a:r>
              <a:rPr lang="ru-RU" sz="6400" b="1" dirty="0" err="1"/>
              <a:t>аудиалы</a:t>
            </a:r>
            <a:r>
              <a:rPr lang="ru-RU" sz="6400" b="1" dirty="0"/>
              <a:t>, </a:t>
            </a:r>
            <a:r>
              <a:rPr lang="ru-RU" sz="6400" b="1" dirty="0" err="1" smtClean="0"/>
              <a:t>визуалы</a:t>
            </a:r>
            <a:r>
              <a:rPr lang="ru-RU" sz="6400" b="1" dirty="0" smtClean="0"/>
              <a:t>, </a:t>
            </a:r>
            <a:r>
              <a:rPr lang="ru-RU" sz="6400" b="1" dirty="0" err="1" smtClean="0"/>
              <a:t>кинестетики</a:t>
            </a:r>
            <a:r>
              <a:rPr lang="ru-RU" sz="6400" b="1" dirty="0" smtClean="0"/>
              <a:t>  </a:t>
            </a:r>
            <a:r>
              <a:rPr lang="ru-RU" sz="6400" b="1" dirty="0"/>
              <a:t>использую</a:t>
            </a:r>
            <a:r>
              <a:rPr lang="ru-RU" sz="6400" b="1" dirty="0" smtClean="0"/>
              <a:t>:</a:t>
            </a:r>
            <a:endParaRPr lang="ru-RU" sz="6400" b="1" dirty="0"/>
          </a:p>
          <a:p>
            <a:r>
              <a:rPr lang="ru-RU" sz="6400" dirty="0" smtClean="0"/>
              <a:t>упражнение </a:t>
            </a:r>
            <a:r>
              <a:rPr lang="ru-RU" sz="6400" dirty="0"/>
              <a:t>«Рука памяти» (предложенная на семинаре «Гимнастика  </a:t>
            </a:r>
            <a:r>
              <a:rPr lang="ru-RU" sz="6400" dirty="0" err="1"/>
              <a:t>мозга»и</a:t>
            </a:r>
            <a:r>
              <a:rPr lang="ru-RU" sz="6400" dirty="0"/>
              <a:t> мнемотехнику.</a:t>
            </a:r>
            <a:endParaRPr lang="ru-RU" sz="6400" dirty="0"/>
          </a:p>
          <a:p>
            <a:pPr marL="0" indent="0">
              <a:buNone/>
            </a:pPr>
            <a:endParaRPr lang="ru-RU" sz="6400" b="1" dirty="0" smtClean="0"/>
          </a:p>
          <a:p>
            <a:pPr marL="0" indent="0">
              <a:buNone/>
            </a:pPr>
            <a:endParaRPr lang="ru-RU" sz="6400" dirty="0" smtClean="0"/>
          </a:p>
          <a:p>
            <a:pPr marL="0" indent="0">
              <a:buNone/>
            </a:pPr>
            <a:endParaRPr lang="ru-RU" sz="5600" i="1" dirty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240360" cy="576064"/>
          </a:xfrm>
        </p:spPr>
        <p:txBody>
          <a:bodyPr>
            <a:noAutofit/>
          </a:bodyPr>
          <a:lstStyle/>
          <a:p>
            <a:pPr marL="0" indent="0"/>
            <a:r>
              <a:rPr lang="ru-RU" sz="3200" dirty="0"/>
              <a:t>Использую:</a:t>
            </a:r>
          </a:p>
        </p:txBody>
      </p:sp>
    </p:spTree>
    <p:extLst>
      <p:ext uri="{BB962C8B-B14F-4D97-AF65-F5344CB8AC3E}">
        <p14:creationId xmlns:p14="http://schemas.microsoft.com/office/powerpoint/2010/main" val="4730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Ноосферное сознание личности , т.е</a:t>
            </a:r>
            <a:r>
              <a:rPr lang="ru-RU" i="1" dirty="0" smtClean="0"/>
              <a:t>. новое </a:t>
            </a:r>
            <a:r>
              <a:rPr lang="ru-RU" i="1" dirty="0"/>
              <a:t>качество личности </a:t>
            </a:r>
            <a:r>
              <a:rPr lang="ru-RU" i="1" dirty="0" smtClean="0"/>
              <a:t>человека </a:t>
            </a:r>
            <a:r>
              <a:rPr lang="ru-RU" i="1" dirty="0"/>
              <a:t>является </a:t>
            </a:r>
            <a:r>
              <a:rPr lang="ru-RU" i="1" dirty="0" smtClean="0"/>
              <a:t>   целью    </a:t>
            </a:r>
            <a:r>
              <a:rPr lang="ru-RU" i="1" dirty="0" err="1" smtClean="0"/>
              <a:t>ноосферного</a:t>
            </a:r>
            <a:r>
              <a:rPr lang="ru-RU" i="1" dirty="0" smtClean="0"/>
              <a:t> образования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sz="32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Ноосферное образование </a:t>
            </a:r>
            <a:r>
              <a:rPr lang="ru-RU" b="1" dirty="0" smtClean="0"/>
              <a:t>– </a:t>
            </a:r>
            <a:r>
              <a:rPr lang="ru-RU" b="1" i="1" dirty="0" smtClean="0"/>
              <a:t>это </a:t>
            </a:r>
            <a:r>
              <a:rPr lang="ru-RU" b="1" i="1" dirty="0"/>
              <a:t>социокультурный процесс передачи </a:t>
            </a:r>
            <a:r>
              <a:rPr lang="ru-RU" b="1" i="1" dirty="0" smtClean="0"/>
              <a:t>знаний, умений, </a:t>
            </a:r>
            <a:r>
              <a:rPr lang="ru-RU" b="1" i="1" dirty="0"/>
              <a:t>навыков путем организованного мотивирования </a:t>
            </a:r>
            <a:r>
              <a:rPr lang="ru-RU" b="1" i="1" dirty="0" smtClean="0"/>
              <a:t>индивидуальных учебных </a:t>
            </a:r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 err="1" smtClean="0"/>
              <a:t>мыслеобразов</a:t>
            </a:r>
            <a:r>
              <a:rPr lang="ru-RU" b="1" i="1" dirty="0" smtClean="0"/>
              <a:t> </a:t>
            </a:r>
            <a:r>
              <a:rPr lang="ru-RU" b="1" i="1" dirty="0"/>
              <a:t>и реализации  заключенной в них энергии</a:t>
            </a:r>
            <a:r>
              <a:rPr lang="ru-RU" i="1" dirty="0"/>
              <a:t> 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9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8863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6000" dirty="0" smtClean="0"/>
              <a:t>	</a:t>
            </a:r>
            <a:r>
              <a:rPr lang="ru-RU" sz="5500" i="1" dirty="0" smtClean="0"/>
              <a:t>Что </a:t>
            </a:r>
            <a:r>
              <a:rPr lang="ru-RU" sz="5500" i="1" dirty="0"/>
              <a:t>такое ноосфера</a:t>
            </a:r>
            <a:r>
              <a:rPr lang="ru-RU" sz="5500" i="1" dirty="0" smtClean="0"/>
              <a:t>? Это  </a:t>
            </a:r>
            <a:r>
              <a:rPr lang="ru-RU" sz="5500" i="1" dirty="0"/>
              <a:t>сфера разума </a:t>
            </a:r>
            <a:r>
              <a:rPr lang="ru-RU" sz="5500" i="1" dirty="0" smtClean="0"/>
              <a:t>по     </a:t>
            </a:r>
            <a:r>
              <a:rPr lang="ru-RU" sz="5500" i="1" dirty="0"/>
              <a:t>В</a:t>
            </a:r>
            <a:r>
              <a:rPr lang="ru-RU" sz="5500" i="1" dirty="0" smtClean="0"/>
              <a:t>. И. Вернадскому</a:t>
            </a:r>
            <a:r>
              <a:rPr lang="ru-RU" sz="5500" i="1" dirty="0"/>
              <a:t>. Разум (РАЗНЫЙ УМ) состоит из размышлений. Мысль обладает удивительными </a:t>
            </a:r>
            <a:r>
              <a:rPr lang="ru-RU" sz="5500" i="1" dirty="0" smtClean="0"/>
              <a:t>свойствами. </a:t>
            </a:r>
          </a:p>
          <a:p>
            <a:pPr marL="0" indent="0" algn="just">
              <a:buNone/>
            </a:pPr>
            <a:r>
              <a:rPr lang="ru-RU" sz="5500" i="1" dirty="0" smtClean="0"/>
              <a:t>	Мыслеобразная </a:t>
            </a:r>
            <a:r>
              <a:rPr lang="ru-RU" sz="5500" i="1" dirty="0"/>
              <a:t>внутренняя речь – главный архитектор и творец материального мира. Причину любой </a:t>
            </a:r>
            <a:r>
              <a:rPr lang="ru-RU" sz="5500" i="1" dirty="0" smtClean="0"/>
              <a:t>болезни, </a:t>
            </a:r>
            <a:r>
              <a:rPr lang="ru-RU" sz="5500" i="1" dirty="0"/>
              <a:t>в том числе и речевой , следует искать в искаженном </a:t>
            </a:r>
            <a:r>
              <a:rPr lang="ru-RU" sz="5500" i="1" dirty="0" smtClean="0"/>
              <a:t>мышлении. Каждой </a:t>
            </a:r>
            <a:r>
              <a:rPr lang="ru-RU" sz="5500" i="1" dirty="0"/>
              <a:t>болезни в своем теле мы обязаны себе  т.е.  если упростить эту мысль  </a:t>
            </a:r>
            <a:r>
              <a:rPr lang="ru-RU" sz="5500" i="1" dirty="0" smtClean="0"/>
              <a:t>то </a:t>
            </a:r>
            <a:r>
              <a:rPr lang="ru-RU" sz="5500" i="1" dirty="0"/>
              <a:t>звучит это </a:t>
            </a:r>
            <a:r>
              <a:rPr lang="ru-RU" sz="5500" i="1" dirty="0" smtClean="0"/>
              <a:t>так- </a:t>
            </a:r>
            <a:r>
              <a:rPr lang="ru-RU" sz="5500" i="1" dirty="0"/>
              <a:t>о чем я </a:t>
            </a:r>
            <a:r>
              <a:rPr lang="ru-RU" sz="5500" i="1" dirty="0" smtClean="0"/>
              <a:t>думаю, </a:t>
            </a:r>
            <a:r>
              <a:rPr lang="ru-RU" sz="5500" i="1" dirty="0"/>
              <a:t>что </a:t>
            </a:r>
            <a:r>
              <a:rPr lang="ru-RU" sz="5500" i="1" dirty="0" smtClean="0"/>
              <a:t>говорю, </a:t>
            </a:r>
            <a:r>
              <a:rPr lang="ru-RU" sz="5500" i="1" dirty="0"/>
              <a:t>то и </a:t>
            </a:r>
            <a:r>
              <a:rPr lang="ru-RU" sz="5500" i="1" dirty="0" smtClean="0"/>
              <a:t>имею. Соответственно</a:t>
            </a:r>
            <a:r>
              <a:rPr lang="ru-RU" sz="5500" i="1" dirty="0"/>
              <a:t>,</a:t>
            </a:r>
            <a:r>
              <a:rPr lang="ru-RU" sz="5500" i="1" dirty="0" smtClean="0"/>
              <a:t> </a:t>
            </a:r>
            <a:r>
              <a:rPr lang="ru-RU" sz="5500" i="1" dirty="0"/>
              <a:t>истинное исцеление происходит благодаря чистке и гармонизации  мыслей.</a:t>
            </a:r>
          </a:p>
          <a:p>
            <a:pPr marL="0" indent="0" algn="just">
              <a:buNone/>
            </a:pPr>
            <a:endParaRPr lang="ru-RU" sz="51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	Триада  </a:t>
            </a: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мысль – </a:t>
            </a: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слово - </a:t>
            </a: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действие  определяет наше сосуществование. Давно сказано  </a:t>
            </a: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«Человек </a:t>
            </a: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разумный </a:t>
            </a:r>
            <a:r>
              <a:rPr lang="ru-RU" sz="55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– человек говорящий». </a:t>
            </a:r>
            <a:r>
              <a:rPr lang="ru-RU" sz="55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 влиянием речи  меняется психика и восприятие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3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i="1" dirty="0" smtClean="0"/>
              <a:t>Современный «пиковый</a:t>
            </a:r>
            <a:r>
              <a:rPr lang="ru-RU" i="1" dirty="0"/>
              <a:t>» уровень востребованности словесного мышления во всех сферах человеческой деятельности обязывает каждого из </a:t>
            </a:r>
            <a:r>
              <a:rPr lang="ru-RU" i="1" dirty="0" smtClean="0"/>
              <a:t>нас, педагогов, </a:t>
            </a:r>
            <a:r>
              <a:rPr lang="ru-RU" i="1" dirty="0"/>
              <a:t>действовать по заповеди НЕ навреди словом</a:t>
            </a:r>
            <a:r>
              <a:rPr lang="ru-RU" i="1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i="1" dirty="0" smtClean="0"/>
              <a:t>	Настоящая  </a:t>
            </a:r>
            <a:r>
              <a:rPr lang="ru-RU" i="1" dirty="0"/>
              <a:t>задача логопеда  в условиях </a:t>
            </a:r>
            <a:r>
              <a:rPr lang="ru-RU" i="1" dirty="0" err="1"/>
              <a:t>ноосферного</a:t>
            </a:r>
            <a:r>
              <a:rPr lang="ru-RU" i="1" dirty="0"/>
              <a:t> образования –воспитание человека </a:t>
            </a:r>
            <a:r>
              <a:rPr lang="ru-RU" i="1" dirty="0" smtClean="0"/>
              <a:t>слова, </a:t>
            </a:r>
            <a:r>
              <a:rPr lang="ru-RU" i="1" dirty="0"/>
              <a:t>познающего и передающего посредством речи непреходящие нравственные ценности</a:t>
            </a:r>
            <a:r>
              <a:rPr lang="ru-RU" i="1" dirty="0" smtClean="0"/>
              <a:t>.</a:t>
            </a:r>
          </a:p>
          <a:p>
            <a:pPr marL="0" indent="0" algn="just">
              <a:buNone/>
            </a:pPr>
            <a:endParaRPr lang="ru-RU" i="1" dirty="0"/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Благодарность –естественное выражение любящего сердца, благодарность фокусирует внимание на хорошем в нашей жизни. она берет блага и умножает их. Когда мы радостно выражаем благодарность, она открывает наши сердца и позволяет ощущать больше любви.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3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ru-RU" sz="2600" i="1" dirty="0"/>
              <a:t>Я чувствую искреннюю благодарность за </a:t>
            </a:r>
            <a:r>
              <a:rPr lang="ru-RU" sz="2600" i="1" dirty="0" smtClean="0"/>
              <a:t>то, </a:t>
            </a:r>
            <a:r>
              <a:rPr lang="ru-RU" sz="2600" i="1" dirty="0"/>
              <a:t>что живу в этом современном </a:t>
            </a:r>
            <a:r>
              <a:rPr lang="ru-RU" sz="2600" i="1" dirty="0" smtClean="0"/>
              <a:t>мире - таком </a:t>
            </a:r>
            <a:r>
              <a:rPr lang="ru-RU" sz="2600" i="1" dirty="0"/>
              <a:t>интересном и стремительном. Сейчас идеальное  время в истории для совершения личных открытий и духовных перемен. Я выражаю искреннюю  благодарность всем людям с которыми я работаю и для которых я работаю</a:t>
            </a:r>
            <a:r>
              <a:rPr lang="ru-RU" sz="2600" i="1" dirty="0" smtClean="0"/>
              <a:t>. Делитесь </a:t>
            </a:r>
            <a:r>
              <a:rPr lang="ru-RU" sz="2600" i="1" dirty="0"/>
              <a:t>секретом </a:t>
            </a:r>
            <a:r>
              <a:rPr lang="ru-RU" sz="2600" i="1" dirty="0" smtClean="0"/>
              <a:t>благодарности! </a:t>
            </a:r>
            <a:r>
              <a:rPr lang="ru-RU" sz="2600" i="1" dirty="0"/>
              <a:t>Это поможет сделать мир щедрым и великодушным для каждого из нас</a:t>
            </a:r>
            <a:r>
              <a:rPr lang="ru-RU" sz="2600" i="1" dirty="0" smtClean="0"/>
              <a:t>…</a:t>
            </a:r>
          </a:p>
          <a:p>
            <a:pPr marL="0" indent="0" algn="just">
              <a:buNone/>
            </a:pPr>
            <a:endParaRPr lang="ru-RU" sz="2600" i="1" dirty="0"/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Упражнение </a:t>
            </a: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ПРОДОЛЖИ </a:t>
            </a: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ФРАЗУ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 «Я благодарна …»</a:t>
            </a:r>
            <a:endParaRPr lang="ru-RU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56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lnSpcReduction="10000"/>
          </a:bodyPr>
          <a:lstStyle/>
          <a:p>
            <a:pPr>
              <a:buClrTx/>
            </a:pPr>
            <a:endParaRPr lang="ru-RU" sz="2000" dirty="0" smtClean="0"/>
          </a:p>
          <a:p>
            <a:pPr>
              <a:buClrTx/>
            </a:pPr>
            <a:r>
              <a:rPr lang="ru-RU" sz="2400" i="1" dirty="0" smtClean="0"/>
              <a:t>Успешное </a:t>
            </a:r>
            <a:r>
              <a:rPr lang="ru-RU" sz="2400" i="1" dirty="0"/>
              <a:t>решение познавательных задач определяется сотрудничеством ребенка и взрослого: педагог. родитель) при демократическом стиле общения</a:t>
            </a:r>
            <a:r>
              <a:rPr lang="ru-RU" sz="2400" i="1" dirty="0" smtClean="0"/>
              <a:t>.</a:t>
            </a:r>
          </a:p>
          <a:p>
            <a:pPr marL="0" indent="0">
              <a:buClrTx/>
              <a:buNone/>
            </a:pPr>
            <a:endParaRPr lang="ru-RU" sz="2400" i="1" dirty="0"/>
          </a:p>
          <a:p>
            <a:pPr>
              <a:buClrTx/>
            </a:pPr>
            <a:r>
              <a:rPr lang="ru-RU" sz="2400" i="1" dirty="0"/>
              <a:t>Логопедические аспекты программы выходят за рамки речевой коррекции в ее традиционном понимании. На первый  план выдвигается проблема совершенствования речи вообще, в том числе и исправления недостатков. Взят курс на профилактику, компенсаторную и развивающую коррекцию</a:t>
            </a:r>
          </a:p>
        </p:txBody>
      </p:sp>
    </p:spTree>
    <p:extLst>
      <p:ext uri="{BB962C8B-B14F-4D97-AF65-F5344CB8AC3E}">
        <p14:creationId xmlns:p14="http://schemas.microsoft.com/office/powerpoint/2010/main" val="35436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44016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/>
              <a:t>	На </a:t>
            </a:r>
            <a:r>
              <a:rPr lang="ru-RU" sz="2200" dirty="0"/>
              <a:t>базе нашей школы  открыт проект опытно-экспериментальной работы по теме </a:t>
            </a:r>
            <a:r>
              <a:rPr lang="ru-RU" sz="2200" dirty="0" smtClean="0"/>
              <a:t>«Взаимодействие </a:t>
            </a:r>
            <a:r>
              <a:rPr lang="ru-RU" sz="2200" dirty="0"/>
              <a:t>субъектов образовательного процесса в контексте ФГОС»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83880" cy="4032448"/>
          </a:xfrm>
        </p:spPr>
        <p:txBody>
          <a:bodyPr>
            <a:normAutofit fontScale="70000" lnSpcReduction="20000"/>
          </a:bodyPr>
          <a:lstStyle/>
          <a:p>
            <a:pPr>
              <a:buClrTx/>
            </a:pPr>
            <a:r>
              <a:rPr lang="ru-RU" dirty="0" smtClean="0"/>
              <a:t>Целью </a:t>
            </a:r>
            <a:r>
              <a:rPr lang="ru-RU" dirty="0"/>
              <a:t>работы является модель формирования коммуникативных умений </a:t>
            </a:r>
            <a:r>
              <a:rPr lang="ru-RU" dirty="0" smtClean="0"/>
              <a:t>школьников, в </a:t>
            </a:r>
            <a:r>
              <a:rPr lang="ru-RU" dirty="0"/>
              <a:t>связи </a:t>
            </a:r>
            <a:r>
              <a:rPr lang="ru-RU" dirty="0" smtClean="0"/>
              <a:t>с этим </a:t>
            </a:r>
            <a:r>
              <a:rPr lang="ru-RU" dirty="0"/>
              <a:t>я определила для своей работы следующее </a:t>
            </a:r>
            <a:r>
              <a:rPr lang="ru-RU" dirty="0" smtClean="0"/>
              <a:t>направление:</a:t>
            </a:r>
          </a:p>
          <a:p>
            <a:pPr marL="0" indent="0">
              <a:buClrTx/>
              <a:buNone/>
            </a:pPr>
            <a:endParaRPr lang="ru-RU" dirty="0" smtClean="0"/>
          </a:p>
          <a:p>
            <a:pPr>
              <a:buClrTx/>
            </a:pPr>
            <a:r>
              <a:rPr lang="ru-RU" dirty="0" smtClean="0"/>
              <a:t>Развитие </a:t>
            </a:r>
            <a:r>
              <a:rPr lang="ru-RU" dirty="0"/>
              <a:t>речи</a:t>
            </a:r>
            <a:r>
              <a:rPr lang="ru-RU" dirty="0" smtClean="0"/>
              <a:t>: Обучение </a:t>
            </a:r>
            <a:r>
              <a:rPr lang="ru-RU" dirty="0"/>
              <a:t>технике создания предложений и </a:t>
            </a:r>
            <a:r>
              <a:rPr lang="ru-RU" dirty="0" smtClean="0"/>
              <a:t>текстов, </a:t>
            </a:r>
            <a:r>
              <a:rPr lang="ru-RU" dirty="0"/>
              <a:t>а так же приемам, предупреждающим формирование у учащихся речевых комплексов и позволяющим максимально реализовать его речевой </a:t>
            </a:r>
            <a:r>
              <a:rPr lang="ru-RU" dirty="0" smtClean="0"/>
              <a:t>потенциал.</a:t>
            </a:r>
          </a:p>
          <a:p>
            <a:pPr marL="0" indent="0">
              <a:buClrTx/>
              <a:buNone/>
            </a:pPr>
            <a:endParaRPr lang="ru-RU" dirty="0" smtClean="0"/>
          </a:p>
          <a:p>
            <a:pPr>
              <a:buClrTx/>
            </a:pPr>
            <a:r>
              <a:rPr lang="ru-RU" dirty="0" smtClean="0"/>
              <a:t>Работе </a:t>
            </a:r>
            <a:r>
              <a:rPr lang="ru-RU" dirty="0"/>
              <a:t>в этом </a:t>
            </a:r>
            <a:r>
              <a:rPr lang="ru-RU" dirty="0" smtClean="0"/>
              <a:t>направлении способствует </a:t>
            </a:r>
            <a:r>
              <a:rPr lang="ru-RU" dirty="0"/>
              <a:t>использование  информационно коммуникационных технологий в </a:t>
            </a:r>
            <a:r>
              <a:rPr lang="ru-RU" dirty="0" smtClean="0"/>
              <a:t>коррекционно-развивающей работе учителя-логопеда </a:t>
            </a:r>
            <a:r>
              <a:rPr lang="ru-RU" dirty="0"/>
              <a:t>как способа оптимизации процесса коррекции устной и письменной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9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219</TotalTime>
  <Words>512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Тема: «Ноосферное образование: теория и практика»</vt:lpstr>
      <vt:lpstr>Нейропсихологические приемы.</vt:lpstr>
      <vt:lpstr>Использую: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На базе нашей школы  открыт проект опытно-экспериментальной работы по теме «Взаимодействие субъектов образовательного процесса в контексте ФГОС»</vt:lpstr>
      <vt:lpstr>Презентация PowerPoint</vt:lpstr>
      <vt:lpstr>Презентация PowerPoint</vt:lpstr>
      <vt:lpstr>Презентация PowerPoint</vt:lpstr>
      <vt:lpstr>Помните!  Не так важно научить детей, как важно создать ситуацию, в какой ребенок просто не сможет не учиться и будет делать это с удовольствием.   Американский психолог К. Роджерс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«Ноосферное образование: теория и практика»</dc:title>
  <dc:creator>Тимур</dc:creator>
  <cp:lastModifiedBy>Елена</cp:lastModifiedBy>
  <cp:revision>23</cp:revision>
  <dcterms:created xsi:type="dcterms:W3CDTF">2013-01-07T15:17:13Z</dcterms:created>
  <dcterms:modified xsi:type="dcterms:W3CDTF">2013-01-13T16:39:40Z</dcterms:modified>
</cp:coreProperties>
</file>