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0" r:id="rId6"/>
    <p:sldId id="267" r:id="rId7"/>
    <p:sldId id="259" r:id="rId8"/>
    <p:sldId id="265" r:id="rId9"/>
    <p:sldId id="27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7D8EE8-A77B-4B02-B32F-E3A55D78B4FF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4A597A-ED25-42E8-90C5-47B5BFB43A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624736" cy="32403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Курс «Мир деятельности» – ключевое звено </a:t>
            </a:r>
            <a:br>
              <a:rPr lang="ru-RU" sz="4000" dirty="0" smtClean="0"/>
            </a:br>
            <a:r>
              <a:rPr lang="ru-RU" sz="4000" dirty="0" smtClean="0"/>
              <a:t>для формирования универсальных учебных действий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1" y="5214902"/>
            <a:ext cx="55090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582" y="840933"/>
            <a:ext cx="2226310" cy="200629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122" name="Picture 2" descr="Смайли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584" y="861271"/>
            <a:ext cx="2366875" cy="20017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Урок 3_Правила_Не шум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529" y="3469834"/>
            <a:ext cx="2691703" cy="20023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Смайлик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923" y="3455105"/>
            <a:ext cx="2058719" cy="20318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2" descr="C:\Users\Эля\Desktop\Все рисунки для презентаций\без фона\Урок 3_Правила работы-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95" t="3012" r="3304" b="44058"/>
          <a:stretch>
            <a:fillRect/>
          </a:stretch>
        </p:blipFill>
        <p:spPr bwMode="auto">
          <a:xfrm>
            <a:off x="6170189" y="889902"/>
            <a:ext cx="2046402" cy="1927807"/>
          </a:xfrm>
          <a:prstGeom prst="rect">
            <a:avLst/>
          </a:prstGeom>
          <a:solidFill>
            <a:srgbClr val="FFFFFF"/>
          </a:solidFill>
          <a:ln w="28575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582" y="3525827"/>
            <a:ext cx="1860022" cy="19168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25736" y="36450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07904" y="36450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4442982" y="4221088"/>
            <a:ext cx="118972" cy="56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28892" y="3455105"/>
            <a:ext cx="2671567" cy="1987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53012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231529" y="3525827"/>
            <a:ext cx="2668930" cy="1916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384376" cy="50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34888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Людмила Георгиевна </a:t>
            </a:r>
            <a:r>
              <a:rPr lang="ru-RU" sz="4000" dirty="0" err="1" smtClean="0"/>
              <a:t>Петерсон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412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Научный руководитель: </a:t>
            </a:r>
          </a:p>
          <a:p>
            <a:r>
              <a:rPr lang="ru-RU" dirty="0" smtClean="0"/>
              <a:t>д-р педагогических наук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«Основной целью </a:t>
            </a:r>
            <a:r>
              <a:rPr lang="ru-RU" sz="2800" dirty="0" smtClean="0"/>
              <a:t>курса является </a:t>
            </a:r>
            <a:r>
              <a:rPr lang="ru-RU" sz="2800" b="1" dirty="0" smtClean="0"/>
              <a:t>создание теоретического фундамента </a:t>
            </a:r>
            <a:r>
              <a:rPr lang="ru-RU" sz="2800" dirty="0" smtClean="0"/>
              <a:t>для формирования у учащихся </a:t>
            </a:r>
            <a:r>
              <a:rPr lang="ru-RU" sz="2800" dirty="0" err="1" smtClean="0"/>
              <a:t>общеучебных</a:t>
            </a:r>
            <a:r>
              <a:rPr lang="ru-RU" sz="2800" dirty="0" smtClean="0"/>
              <a:t> и </a:t>
            </a:r>
            <a:r>
              <a:rPr lang="ru-RU" sz="2800" dirty="0" err="1" smtClean="0"/>
              <a:t>деятельностных</a:t>
            </a:r>
            <a:r>
              <a:rPr lang="ru-RU" sz="2800" dirty="0" smtClean="0"/>
              <a:t> умений и связанных с ними способностей и личностных качеств как необходимого условия построения современной модели образования, ориентированной на инновационное развитие экономики…»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610" y="2780928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системного прохождения учащимися </a:t>
            </a:r>
            <a:r>
              <a:rPr lang="ru-RU" sz="2800" b="1" dirty="0" smtClean="0"/>
              <a:t>1-го этапа </a:t>
            </a:r>
            <a:r>
              <a:rPr lang="ru-RU" sz="2800" dirty="0" smtClean="0"/>
              <a:t>формирования УУД  авторский коллектив «Школа 2000…» построил новый педагогический инструмент – </a:t>
            </a:r>
            <a:r>
              <a:rPr lang="ru-RU" sz="2800" b="1" i="1" dirty="0" smtClean="0"/>
              <a:t>технологию </a:t>
            </a:r>
            <a:r>
              <a:rPr lang="ru-RU" sz="2800" b="1" i="1" dirty="0" err="1" smtClean="0"/>
              <a:t>деятельностного</a:t>
            </a:r>
            <a:r>
              <a:rPr lang="ru-RU" sz="2800" b="1" i="1" dirty="0" smtClean="0"/>
              <a:t> метода обучения</a:t>
            </a:r>
            <a:endParaRPr lang="ru-RU" sz="2800" b="1" i="1" dirty="0"/>
          </a:p>
        </p:txBody>
      </p:sp>
      <p:pic>
        <p:nvPicPr>
          <p:cNvPr id="1026" name="Picture 2" descr="Петерсон Людмила Георги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76" y="10527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бышева Марина Андрее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327" y="10742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сполита Наталья Владимиров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078" y="1074231"/>
            <a:ext cx="1418296" cy="14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Синицына Вероника Валерьевна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837" y="1052736"/>
            <a:ext cx="1451321" cy="14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Шушковская Александра Иванов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159" y="10742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Oval 9"/>
          <p:cNvSpPr>
            <a:spLocks noChangeArrowheads="1"/>
          </p:cNvSpPr>
          <p:nvPr/>
        </p:nvSpPr>
        <p:spPr bwMode="auto">
          <a:xfrm>
            <a:off x="787400" y="2471738"/>
            <a:ext cx="3424560" cy="343217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val 10"/>
          <p:cNvSpPr>
            <a:spLocks noChangeArrowheads="1"/>
          </p:cNvSpPr>
          <p:nvPr/>
        </p:nvSpPr>
        <p:spPr bwMode="auto">
          <a:xfrm>
            <a:off x="1311275" y="2125663"/>
            <a:ext cx="1944688" cy="1808162"/>
          </a:xfrm>
          <a:prstGeom prst="ellipse">
            <a:avLst/>
          </a:prstGeom>
          <a:solidFill>
            <a:srgbClr val="A3E0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val 11"/>
          <p:cNvSpPr>
            <a:spLocks noChangeArrowheads="1"/>
          </p:cNvSpPr>
          <p:nvPr/>
        </p:nvSpPr>
        <p:spPr bwMode="auto">
          <a:xfrm>
            <a:off x="3074988" y="2489200"/>
            <a:ext cx="117475" cy="1174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2357438" y="5000625"/>
            <a:ext cx="5794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14"/>
          <p:cNvSpPr>
            <a:spLocks noChangeShapeType="1"/>
          </p:cNvSpPr>
          <p:nvPr/>
        </p:nvSpPr>
        <p:spPr bwMode="auto">
          <a:xfrm flipV="1">
            <a:off x="2098675" y="2547938"/>
            <a:ext cx="376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 flipV="1">
            <a:off x="2433638" y="2547938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2773363" y="2547938"/>
            <a:ext cx="377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Arc 18"/>
          <p:cNvSpPr>
            <a:spLocks/>
          </p:cNvSpPr>
          <p:nvPr/>
        </p:nvSpPr>
        <p:spPr bwMode="auto">
          <a:xfrm flipV="1">
            <a:off x="3214688" y="1714500"/>
            <a:ext cx="631825" cy="858838"/>
          </a:xfrm>
          <a:custGeom>
            <a:avLst/>
            <a:gdLst>
              <a:gd name="T0" fmla="*/ 0 w 18212"/>
              <a:gd name="T1" fmla="*/ 0 h 21600"/>
              <a:gd name="T2" fmla="*/ 2147483647 w 18212"/>
              <a:gd name="T3" fmla="*/ 2147483647 h 21600"/>
              <a:gd name="T4" fmla="*/ 0 w 18212"/>
              <a:gd name="T5" fmla="*/ 2147483647 h 21600"/>
              <a:gd name="T6" fmla="*/ 0 60000 65536"/>
              <a:gd name="T7" fmla="*/ 0 60000 65536"/>
              <a:gd name="T8" fmla="*/ 0 60000 65536"/>
              <a:gd name="T9" fmla="*/ 0 w 18212"/>
              <a:gd name="T10" fmla="*/ 0 h 21600"/>
              <a:gd name="T11" fmla="*/ 18212 w 18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21600" fill="none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</a:path>
              <a:path w="18212" h="21600" stroke="0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730375" y="2193925"/>
            <a:ext cx="600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5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>
            <a:off x="2047875" y="2240870"/>
            <a:ext cx="598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6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3040063" y="2214563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9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2714625" y="2244725"/>
            <a:ext cx="6000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8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91" name="Text Box 23"/>
          <p:cNvSpPr txBox="1">
            <a:spLocks noChangeArrowheads="1"/>
          </p:cNvSpPr>
          <p:nvPr/>
        </p:nvSpPr>
        <p:spPr bwMode="auto">
          <a:xfrm>
            <a:off x="1565275" y="5241925"/>
            <a:ext cx="603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3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92" name="Line 24"/>
          <p:cNvSpPr>
            <a:spLocks noChangeShapeType="1"/>
          </p:cNvSpPr>
          <p:nvPr/>
        </p:nvSpPr>
        <p:spPr bwMode="auto">
          <a:xfrm>
            <a:off x="1214438" y="5000625"/>
            <a:ext cx="5794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25"/>
          <p:cNvSpPr>
            <a:spLocks noChangeShapeType="1"/>
          </p:cNvSpPr>
          <p:nvPr/>
        </p:nvSpPr>
        <p:spPr bwMode="auto">
          <a:xfrm>
            <a:off x="1785938" y="5000625"/>
            <a:ext cx="587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AutoShape 26"/>
          <p:cNvSpPr>
            <a:spLocks/>
          </p:cNvSpPr>
          <p:nvPr/>
        </p:nvSpPr>
        <p:spPr bwMode="auto">
          <a:xfrm rot="5400000">
            <a:off x="1610519" y="4604544"/>
            <a:ext cx="265113" cy="1057275"/>
          </a:xfrm>
          <a:prstGeom prst="rightBrace">
            <a:avLst>
              <a:gd name="adj1" fmla="val 332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Line 27"/>
          <p:cNvSpPr>
            <a:spLocks noChangeShapeType="1"/>
          </p:cNvSpPr>
          <p:nvPr/>
        </p:nvSpPr>
        <p:spPr bwMode="auto">
          <a:xfrm flipH="1">
            <a:off x="1250950" y="2857500"/>
            <a:ext cx="477838" cy="2098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6" name="Line 28"/>
          <p:cNvSpPr>
            <a:spLocks noChangeShapeType="1"/>
          </p:cNvSpPr>
          <p:nvPr/>
        </p:nvSpPr>
        <p:spPr bwMode="auto">
          <a:xfrm flipV="1">
            <a:off x="1758950" y="2547938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7" name="Line 29"/>
          <p:cNvSpPr>
            <a:spLocks noChangeShapeType="1"/>
          </p:cNvSpPr>
          <p:nvPr/>
        </p:nvSpPr>
        <p:spPr bwMode="auto">
          <a:xfrm flipH="1" flipV="1">
            <a:off x="1774825" y="2522538"/>
            <a:ext cx="1173163" cy="2447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2459038" y="4943475"/>
            <a:ext cx="603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4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599" name="Text Box 31"/>
          <p:cNvSpPr txBox="1">
            <a:spLocks noChangeArrowheads="1"/>
          </p:cNvSpPr>
          <p:nvPr/>
        </p:nvSpPr>
        <p:spPr bwMode="auto">
          <a:xfrm>
            <a:off x="2428875" y="2214563"/>
            <a:ext cx="5984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7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600" name="Text Box 32"/>
          <p:cNvSpPr txBox="1">
            <a:spLocks noChangeArrowheads="1"/>
          </p:cNvSpPr>
          <p:nvPr/>
        </p:nvSpPr>
        <p:spPr bwMode="auto">
          <a:xfrm>
            <a:off x="1073150" y="2362200"/>
            <a:ext cx="600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1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601" name="Text Box 33"/>
          <p:cNvSpPr txBox="1">
            <a:spLocks noChangeArrowheads="1"/>
          </p:cNvSpPr>
          <p:nvPr/>
        </p:nvSpPr>
        <p:spPr bwMode="auto">
          <a:xfrm>
            <a:off x="1368425" y="2794000"/>
            <a:ext cx="600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00"/>
                </a:solidFill>
              </a:rPr>
              <a:t>2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4602" name="Oval 34"/>
          <p:cNvSpPr>
            <a:spLocks noChangeArrowheads="1"/>
          </p:cNvSpPr>
          <p:nvPr/>
        </p:nvSpPr>
        <p:spPr bwMode="auto">
          <a:xfrm>
            <a:off x="1270000" y="2733675"/>
            <a:ext cx="120650" cy="1190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3" name="Line 35"/>
          <p:cNvSpPr>
            <a:spLocks noChangeShapeType="1"/>
          </p:cNvSpPr>
          <p:nvPr/>
        </p:nvSpPr>
        <p:spPr bwMode="auto">
          <a:xfrm flipH="1">
            <a:off x="1758950" y="2406650"/>
            <a:ext cx="0" cy="7048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4" name="Line 36"/>
          <p:cNvSpPr>
            <a:spLocks noChangeShapeType="1"/>
          </p:cNvSpPr>
          <p:nvPr/>
        </p:nvSpPr>
        <p:spPr bwMode="auto">
          <a:xfrm flipV="1">
            <a:off x="1377950" y="2784475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5" name="Arc 17"/>
          <p:cNvSpPr>
            <a:spLocks/>
          </p:cNvSpPr>
          <p:nvPr/>
        </p:nvSpPr>
        <p:spPr bwMode="auto">
          <a:xfrm rot="16200000" flipH="1">
            <a:off x="962025" y="2032000"/>
            <a:ext cx="650875" cy="815975"/>
          </a:xfrm>
          <a:custGeom>
            <a:avLst/>
            <a:gdLst>
              <a:gd name="T0" fmla="*/ 0 w 18212"/>
              <a:gd name="T1" fmla="*/ 0 h 21600"/>
              <a:gd name="T2" fmla="*/ 2147483647 w 18212"/>
              <a:gd name="T3" fmla="*/ 2147483647 h 21600"/>
              <a:gd name="T4" fmla="*/ 0 w 18212"/>
              <a:gd name="T5" fmla="*/ 2147483647 h 21600"/>
              <a:gd name="T6" fmla="*/ 0 60000 65536"/>
              <a:gd name="T7" fmla="*/ 0 60000 65536"/>
              <a:gd name="T8" fmla="*/ 0 60000 65536"/>
              <a:gd name="T9" fmla="*/ 0 w 18212"/>
              <a:gd name="T10" fmla="*/ 0 h 21600"/>
              <a:gd name="T11" fmla="*/ 18212 w 18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21600" fill="none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</a:path>
              <a:path w="18212" h="21600" stroke="0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6" name="Text Box 48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</p:txBody>
      </p:sp>
      <p:sp>
        <p:nvSpPr>
          <p:cNvPr id="24607" name="Text Box 49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08" name="Text Box 50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09" name="Text Box 51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10" name="Text Box 52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5)  Реализация построенного проекта.</a:t>
            </a:r>
          </a:p>
        </p:txBody>
      </p:sp>
      <p:sp>
        <p:nvSpPr>
          <p:cNvPr id="24611" name="Text Box 53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5)  Реализация построенного проекта.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6)  Первичное закрепление с проговариванием во внешней речи.</a:t>
            </a:r>
          </a:p>
        </p:txBody>
      </p:sp>
      <p:sp>
        <p:nvSpPr>
          <p:cNvPr id="24612" name="Text Box 54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5)  Реализация построенного проекта.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6)  Первичное закрепление с проговариванием во внешней речи.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7)  Самостоятельная работа с самопроверкой по эталону. 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13" name="Text Box 56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5)  Реализация построенного проекта.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6)  Первичное закрепление с проговариванием во внешней речи.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7)  Самостоятельная работа с самопроверкой по эталону. 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8)  Включение в систему знаний и повторение.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14" name="Text Box 57"/>
          <p:cNvSpPr txBox="1">
            <a:spLocks noChangeArrowheads="1"/>
          </p:cNvSpPr>
          <p:nvPr/>
        </p:nvSpPr>
        <p:spPr bwMode="auto">
          <a:xfrm>
            <a:off x="4356100" y="1771650"/>
            <a:ext cx="4033838" cy="4459288"/>
          </a:xfrm>
          <a:prstGeom prst="rect">
            <a:avLst/>
          </a:prstGeom>
          <a:solidFill>
            <a:srgbClr val="F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1)  Мотивация (самоопределение) к учебной деятельности.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3)  Выявление места и причины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4)  Построение проекта выхода из затруднения.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5)  Реализация построенного проекта.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6)  Первичное закрепление с проговариванием во внешней речи.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7)  Самостоятельная работа с самопроверкой по эталону. 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</a:pPr>
            <a:r>
              <a:rPr lang="ru-RU" sz="1500" b="1"/>
              <a:t>8)  Включение в систему знаний и повторение.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/>
              <a:t>9)  Рефлексия учебной</a:t>
            </a:r>
            <a:r>
              <a:rPr lang="ru-RU" sz="1500" b="1">
                <a:solidFill>
                  <a:srgbClr val="000000"/>
                </a:solidFill>
              </a:rPr>
              <a:t> деятельности.</a:t>
            </a:r>
          </a:p>
          <a:p>
            <a:pPr eaLnBrk="1" hangingPunct="1">
              <a:spcAft>
                <a:spcPct val="35000"/>
              </a:spcAft>
              <a:buFont typeface="Times New Roman" pitchFamily="18" charset="0"/>
              <a:buNone/>
            </a:pPr>
            <a:endParaRPr lang="ru-RU" sz="200" b="1"/>
          </a:p>
        </p:txBody>
      </p:sp>
      <p:sp>
        <p:nvSpPr>
          <p:cNvPr id="24615" name="Прямоугольник 42"/>
          <p:cNvSpPr>
            <a:spLocks noChangeArrowheads="1"/>
          </p:cNvSpPr>
          <p:nvPr/>
        </p:nvSpPr>
        <p:spPr bwMode="auto">
          <a:xfrm>
            <a:off x="1857375" y="642938"/>
            <a:ext cx="5500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6000"/>
              </a:lnSpc>
            </a:pPr>
            <a:r>
              <a:rPr lang="ru-RU" sz="2000" b="1">
                <a:solidFill>
                  <a:srgbClr val="D00000"/>
                </a:solidFill>
              </a:rPr>
              <a:t>Технология деятельностного метода</a:t>
            </a:r>
          </a:p>
          <a:p>
            <a:pPr algn="ctr">
              <a:buFont typeface="Arial" charset="0"/>
              <a:buNone/>
            </a:pPr>
            <a:r>
              <a:rPr lang="ru-RU" sz="2000" b="1">
                <a:solidFill>
                  <a:srgbClr val="D00000"/>
                </a:solidFill>
              </a:rPr>
              <a:t>«Школа 2000...» (ТДМ)</a:t>
            </a:r>
            <a:r>
              <a:rPr lang="ru-RU" sz="2000" b="1">
                <a:solidFill>
                  <a:srgbClr val="FF33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7169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556792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Следующий , </a:t>
            </a:r>
          </a:p>
          <a:p>
            <a:r>
              <a:rPr lang="ru-RU" sz="2800" b="1" dirty="0" smtClean="0"/>
              <a:t>2-</a:t>
            </a:r>
            <a:r>
              <a:rPr lang="en-US" sz="2800" b="1" dirty="0" smtClean="0"/>
              <a:t> </a:t>
            </a:r>
            <a:r>
              <a:rPr lang="ru-RU" sz="2800" b="1" dirty="0" smtClean="0"/>
              <a:t>ой этап </a:t>
            </a:r>
            <a:r>
              <a:rPr lang="ru-RU" sz="2800" dirty="0" smtClean="0"/>
              <a:t>формирования УУД  учащиеся проходят в рамках </a:t>
            </a:r>
            <a:r>
              <a:rPr lang="ru-RU" sz="2800" dirty="0" err="1" smtClean="0"/>
              <a:t>надпредметного</a:t>
            </a:r>
            <a:r>
              <a:rPr lang="ru-RU" sz="2800" dirty="0" smtClean="0"/>
              <a:t> курса </a:t>
            </a:r>
          </a:p>
          <a:p>
            <a:r>
              <a:rPr lang="ru-RU" sz="2800" dirty="0" smtClean="0"/>
              <a:t>«Мир деятельности»</a:t>
            </a:r>
            <a:endParaRPr lang="ru-RU" sz="2800" dirty="0"/>
          </a:p>
        </p:txBody>
      </p:sp>
      <p:pic>
        <p:nvPicPr>
          <p:cNvPr id="2050" name="Picture 2" descr="http://www.sch2000.ru/upload/iblock/cb2/mid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33496"/>
            <a:ext cx="2951122" cy="35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ир деятельности. 1 класс. Эталоны для уче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885184"/>
            <a:ext cx="1905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rinter.ru/pic/big/e5f0588025e8e189a10b32fef77a7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3337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knigi.tomsk.ru/covers/000/491/195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674" y="1227584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220" y="65204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Комплект учащегося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908" y="6520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Комплект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0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Учиться… а что это значит?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Учитель и ученик.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Правила поведения на уроке.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Личностные качества ученика. Активность.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Учимся дружно. Работа в парах.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быть внимательным на уроке.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Затруднение – мой помощник в учении.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Ценности нашей жизни. Здоровье.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Учимся дружно. Работа в группе.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Личностные качества ученика. Терпение.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выяснить, что я не знаю.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Зачем ученику домашнее задание.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13.   Семья </a:t>
            </a:r>
            <a:r>
              <a:rPr lang="ru-RU" dirty="0">
                <a:solidFill>
                  <a:prstClr val="black"/>
                </a:solidFill>
              </a:rPr>
              <a:t>- мой помощник в учении.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14. </a:t>
            </a:r>
            <a:r>
              <a:rPr lang="ru-RU" dirty="0" smtClean="0">
                <a:solidFill>
                  <a:prstClr val="black"/>
                </a:solidFill>
              </a:rPr>
              <a:t>  Не </a:t>
            </a:r>
            <a:r>
              <a:rPr lang="ru-RU" dirty="0">
                <a:solidFill>
                  <a:prstClr val="black"/>
                </a:solidFill>
              </a:rPr>
              <a:t>могу… остановлюсь, чтобы подумать.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15</a:t>
            </a:r>
            <a:r>
              <a:rPr lang="ru-RU" dirty="0" smtClean="0">
                <a:solidFill>
                  <a:prstClr val="black"/>
                </a:solidFill>
              </a:rPr>
              <a:t>.   </a:t>
            </a:r>
            <a:r>
              <a:rPr lang="ru-RU" dirty="0">
                <a:solidFill>
                  <a:prstClr val="black"/>
                </a:solidFill>
              </a:rPr>
              <a:t>Причина затруднения.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16. </a:t>
            </a:r>
            <a:r>
              <a:rPr lang="ru-RU" dirty="0" smtClean="0">
                <a:solidFill>
                  <a:prstClr val="black"/>
                </a:solidFill>
              </a:rPr>
              <a:t>  Как </a:t>
            </a:r>
            <a:r>
              <a:rPr lang="ru-RU" dirty="0">
                <a:solidFill>
                  <a:prstClr val="black"/>
                </a:solidFill>
              </a:rPr>
              <a:t>проверить свою работу.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17. </a:t>
            </a:r>
            <a:r>
              <a:rPr lang="ru-RU" dirty="0" smtClean="0">
                <a:solidFill>
                  <a:prstClr val="black"/>
                </a:solidFill>
              </a:rPr>
              <a:t>  Личностные </a:t>
            </a:r>
            <a:r>
              <a:rPr lang="ru-RU" dirty="0">
                <a:solidFill>
                  <a:prstClr val="black"/>
                </a:solidFill>
              </a:rPr>
              <a:t>качества ученика.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Честность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18. </a:t>
            </a:r>
            <a:r>
              <a:rPr lang="ru-RU" dirty="0" smtClean="0">
                <a:solidFill>
                  <a:prstClr val="black"/>
                </a:solidFill>
              </a:rPr>
              <a:t>  Личностные </a:t>
            </a:r>
            <a:r>
              <a:rPr lang="ru-RU" dirty="0">
                <a:solidFill>
                  <a:prstClr val="black"/>
                </a:solidFill>
              </a:rPr>
              <a:t>качества ученика. Доброжелательность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0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887" y="908720"/>
            <a:ext cx="518457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</TotalTime>
  <Words>648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Курс «Мир деятельности» – ключевое звено  для формирования универсальных учебных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«Мир деятельности» – ключевое звено  для формирования универсальных учебных действий</dc:title>
  <dc:creator>Натуся</dc:creator>
  <cp:lastModifiedBy>Натуся</cp:lastModifiedBy>
  <cp:revision>30</cp:revision>
  <dcterms:created xsi:type="dcterms:W3CDTF">2012-12-14T14:02:00Z</dcterms:created>
  <dcterms:modified xsi:type="dcterms:W3CDTF">2013-01-25T18:41:23Z</dcterms:modified>
</cp:coreProperties>
</file>