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2D1A4C-7F07-4FE2-BC87-E0040B47304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DEADBE-7E5E-40FD-8A08-C6129369539F}">
      <dgm:prSet/>
      <dgm:spPr/>
      <dgm:t>
        <a:bodyPr/>
        <a:lstStyle/>
        <a:p>
          <a:pPr rtl="0"/>
          <a:r>
            <a:rPr lang="ru-RU" b="1" i="1" smtClean="0"/>
            <a:t>Продолжите предложение</a:t>
          </a:r>
          <a:r>
            <a:rPr lang="ru-RU" b="1" smtClean="0"/>
            <a:t>:</a:t>
          </a:r>
          <a:endParaRPr lang="ru-RU"/>
        </a:p>
      </dgm:t>
    </dgm:pt>
    <dgm:pt modelId="{FB19EF1C-80DB-4AF8-8CC8-DC78AA23C24D}" type="parTrans" cxnId="{EC742AAC-A13A-4284-AC56-B8DB218FDC33}">
      <dgm:prSet/>
      <dgm:spPr/>
      <dgm:t>
        <a:bodyPr/>
        <a:lstStyle/>
        <a:p>
          <a:endParaRPr lang="ru-RU"/>
        </a:p>
      </dgm:t>
    </dgm:pt>
    <dgm:pt modelId="{1DBFBF04-42DC-44AD-8FD3-59D0328647CF}" type="sibTrans" cxnId="{EC742AAC-A13A-4284-AC56-B8DB218FDC33}">
      <dgm:prSet/>
      <dgm:spPr/>
      <dgm:t>
        <a:bodyPr/>
        <a:lstStyle/>
        <a:p>
          <a:endParaRPr lang="ru-RU"/>
        </a:p>
      </dgm:t>
    </dgm:pt>
    <dgm:pt modelId="{08FE3C8F-4A6C-421A-BB20-5DC4ECD2CB95}">
      <dgm:prSet custT="1"/>
      <dgm:spPr/>
      <dgm:t>
        <a:bodyPr/>
        <a:lstStyle/>
        <a:p>
          <a:pPr rtl="0"/>
          <a:r>
            <a:rPr lang="ru-RU" sz="2800" b="1" dirty="0" smtClean="0">
              <a:solidFill>
                <a:schemeClr val="tx2">
                  <a:lumMod val="60000"/>
                  <a:lumOff val="40000"/>
                </a:schemeClr>
              </a:solidFill>
            </a:rPr>
            <a:t>Я узнал…</a:t>
          </a:r>
          <a:endParaRPr lang="ru-RU" sz="2800" b="1" dirty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4300E10E-DFA6-439D-B8C7-E37D56645E1C}" type="parTrans" cxnId="{AA979E8F-5683-4D82-8E65-4B37CA299F1D}">
      <dgm:prSet/>
      <dgm:spPr/>
      <dgm:t>
        <a:bodyPr/>
        <a:lstStyle/>
        <a:p>
          <a:endParaRPr lang="ru-RU"/>
        </a:p>
      </dgm:t>
    </dgm:pt>
    <dgm:pt modelId="{90207FEB-1F0E-412F-8012-27A2B31EDABF}" type="sibTrans" cxnId="{AA979E8F-5683-4D82-8E65-4B37CA299F1D}">
      <dgm:prSet/>
      <dgm:spPr/>
      <dgm:t>
        <a:bodyPr/>
        <a:lstStyle/>
        <a:p>
          <a:endParaRPr lang="ru-RU"/>
        </a:p>
      </dgm:t>
    </dgm:pt>
    <dgm:pt modelId="{671F1A33-FDEF-416A-9CFB-7A1464EC34F2}">
      <dgm:prSet custT="1"/>
      <dgm:spPr/>
      <dgm:t>
        <a:bodyPr/>
        <a:lstStyle/>
        <a:p>
          <a:pPr rtl="0"/>
          <a:r>
            <a:rPr lang="ru-RU" sz="2800" b="1" dirty="0" smtClean="0">
              <a:solidFill>
                <a:schemeClr val="tx2">
                  <a:lumMod val="60000"/>
                  <a:lumOff val="40000"/>
                </a:schemeClr>
              </a:solidFill>
            </a:rPr>
            <a:t>Я научился…</a:t>
          </a:r>
          <a:endParaRPr lang="ru-RU" sz="2800" b="1" dirty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3D6B3055-6FA3-4C39-A3D1-7AC3E79F7599}" type="parTrans" cxnId="{7A454051-E876-4414-9B80-7CFB253D1164}">
      <dgm:prSet/>
      <dgm:spPr/>
      <dgm:t>
        <a:bodyPr/>
        <a:lstStyle/>
        <a:p>
          <a:endParaRPr lang="ru-RU"/>
        </a:p>
      </dgm:t>
    </dgm:pt>
    <dgm:pt modelId="{F48D6A4D-875D-4F7A-A9DA-E973D6994E89}" type="sibTrans" cxnId="{7A454051-E876-4414-9B80-7CFB253D1164}">
      <dgm:prSet/>
      <dgm:spPr/>
      <dgm:t>
        <a:bodyPr/>
        <a:lstStyle/>
        <a:p>
          <a:endParaRPr lang="ru-RU"/>
        </a:p>
      </dgm:t>
    </dgm:pt>
    <dgm:pt modelId="{EFDFB782-D505-4828-96F1-E6E6E1A5D0AA}">
      <dgm:prSet custT="1"/>
      <dgm:spPr/>
      <dgm:t>
        <a:bodyPr/>
        <a:lstStyle/>
        <a:p>
          <a:pPr rtl="0"/>
          <a:r>
            <a:rPr lang="ru-RU" sz="2800" b="1" dirty="0" smtClean="0">
              <a:solidFill>
                <a:schemeClr val="tx2">
                  <a:lumMod val="60000"/>
                  <a:lumOff val="40000"/>
                </a:schemeClr>
              </a:solidFill>
            </a:rPr>
            <a:t>Я порадовался тому, что…</a:t>
          </a:r>
          <a:endParaRPr lang="ru-RU" sz="2800" b="1" dirty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823BF162-1B60-40AD-B097-5E0E8658A583}" type="parTrans" cxnId="{8A69C646-3EBA-4D78-9BE3-6B41A46097D2}">
      <dgm:prSet/>
      <dgm:spPr/>
    </dgm:pt>
    <dgm:pt modelId="{AA28ED05-A376-4D23-9985-1E58E8DD0B39}" type="sibTrans" cxnId="{8A69C646-3EBA-4D78-9BE3-6B41A46097D2}">
      <dgm:prSet/>
      <dgm:spPr/>
    </dgm:pt>
    <dgm:pt modelId="{5E48656B-1D99-4919-9FFF-B1D34C483D52}" type="pres">
      <dgm:prSet presAssocID="{862D1A4C-7F07-4FE2-BC87-E0040B47304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E8FFD5-C5E6-4801-A451-C65CDD061E3B}" type="pres">
      <dgm:prSet presAssocID="{BADEADBE-7E5E-40FD-8A08-C6129369539F}" presName="composite" presStyleCnt="0"/>
      <dgm:spPr/>
    </dgm:pt>
    <dgm:pt modelId="{74A8C0C5-DA31-453A-AE25-CD56C4F9A3A8}" type="pres">
      <dgm:prSet presAssocID="{BADEADBE-7E5E-40FD-8A08-C6129369539F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C94A69-0405-486C-AE6E-D12837C308E7}" type="pres">
      <dgm:prSet presAssocID="{BADEADBE-7E5E-40FD-8A08-C6129369539F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BB37EE-0633-46F1-B96E-A6BED94463E2}" type="presOf" srcId="{BADEADBE-7E5E-40FD-8A08-C6129369539F}" destId="{74A8C0C5-DA31-453A-AE25-CD56C4F9A3A8}" srcOrd="0" destOrd="0" presId="urn:microsoft.com/office/officeart/2005/8/layout/chevron2"/>
    <dgm:cxn modelId="{2CA6648C-BB6A-499B-AA8C-CDCDDD1E9D56}" type="presOf" srcId="{EFDFB782-D505-4828-96F1-E6E6E1A5D0AA}" destId="{4AC94A69-0405-486C-AE6E-D12837C308E7}" srcOrd="0" destOrd="2" presId="urn:microsoft.com/office/officeart/2005/8/layout/chevron2"/>
    <dgm:cxn modelId="{AA979E8F-5683-4D82-8E65-4B37CA299F1D}" srcId="{BADEADBE-7E5E-40FD-8A08-C6129369539F}" destId="{08FE3C8F-4A6C-421A-BB20-5DC4ECD2CB95}" srcOrd="0" destOrd="0" parTransId="{4300E10E-DFA6-439D-B8C7-E37D56645E1C}" sibTransId="{90207FEB-1F0E-412F-8012-27A2B31EDABF}"/>
    <dgm:cxn modelId="{59454AAF-5C6C-4BAD-A7D2-D4A4CABBBD71}" type="presOf" srcId="{08FE3C8F-4A6C-421A-BB20-5DC4ECD2CB95}" destId="{4AC94A69-0405-486C-AE6E-D12837C308E7}" srcOrd="0" destOrd="0" presId="urn:microsoft.com/office/officeart/2005/8/layout/chevron2"/>
    <dgm:cxn modelId="{0733C6C1-3E60-4CE0-8D3C-68700D08DA1F}" type="presOf" srcId="{862D1A4C-7F07-4FE2-BC87-E0040B47304D}" destId="{5E48656B-1D99-4919-9FFF-B1D34C483D52}" srcOrd="0" destOrd="0" presId="urn:microsoft.com/office/officeart/2005/8/layout/chevron2"/>
    <dgm:cxn modelId="{8B0F62BA-958A-4C2E-9C55-D128372A0C8D}" type="presOf" srcId="{671F1A33-FDEF-416A-9CFB-7A1464EC34F2}" destId="{4AC94A69-0405-486C-AE6E-D12837C308E7}" srcOrd="0" destOrd="1" presId="urn:microsoft.com/office/officeart/2005/8/layout/chevron2"/>
    <dgm:cxn modelId="{7A454051-E876-4414-9B80-7CFB253D1164}" srcId="{BADEADBE-7E5E-40FD-8A08-C6129369539F}" destId="{671F1A33-FDEF-416A-9CFB-7A1464EC34F2}" srcOrd="1" destOrd="0" parTransId="{3D6B3055-6FA3-4C39-A3D1-7AC3E79F7599}" sibTransId="{F48D6A4D-875D-4F7A-A9DA-E973D6994E89}"/>
    <dgm:cxn modelId="{EC742AAC-A13A-4284-AC56-B8DB218FDC33}" srcId="{862D1A4C-7F07-4FE2-BC87-E0040B47304D}" destId="{BADEADBE-7E5E-40FD-8A08-C6129369539F}" srcOrd="0" destOrd="0" parTransId="{FB19EF1C-80DB-4AF8-8CC8-DC78AA23C24D}" sibTransId="{1DBFBF04-42DC-44AD-8FD3-59D0328647CF}"/>
    <dgm:cxn modelId="{8A69C646-3EBA-4D78-9BE3-6B41A46097D2}" srcId="{BADEADBE-7E5E-40FD-8A08-C6129369539F}" destId="{EFDFB782-D505-4828-96F1-E6E6E1A5D0AA}" srcOrd="2" destOrd="0" parTransId="{823BF162-1B60-40AD-B097-5E0E8658A583}" sibTransId="{AA28ED05-A376-4D23-9985-1E58E8DD0B39}"/>
    <dgm:cxn modelId="{C13FC4DA-9B93-48BE-8BB6-72E21900710A}" type="presParOf" srcId="{5E48656B-1D99-4919-9FFF-B1D34C483D52}" destId="{33E8FFD5-C5E6-4801-A451-C65CDD061E3B}" srcOrd="0" destOrd="0" presId="urn:microsoft.com/office/officeart/2005/8/layout/chevron2"/>
    <dgm:cxn modelId="{60E69679-2CD9-4694-8936-2585DB5C3866}" type="presParOf" srcId="{33E8FFD5-C5E6-4801-A451-C65CDD061E3B}" destId="{74A8C0C5-DA31-453A-AE25-CD56C4F9A3A8}" srcOrd="0" destOrd="0" presId="urn:microsoft.com/office/officeart/2005/8/layout/chevron2"/>
    <dgm:cxn modelId="{9EB35223-6AE8-4441-8AD5-20529C047103}" type="presParOf" srcId="{33E8FFD5-C5E6-4801-A451-C65CDD061E3B}" destId="{4AC94A69-0405-486C-AE6E-D12837C308E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A8C0C5-DA31-453A-AE25-CD56C4F9A3A8}">
      <dsp:nvSpPr>
        <dsp:cNvPr id="0" name=""/>
        <dsp:cNvSpPr/>
      </dsp:nvSpPr>
      <dsp:spPr>
        <a:xfrm rot="5400000">
          <a:off x="-678894" y="678894"/>
          <a:ext cx="4525963" cy="31681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b="1" i="1" kern="1200" smtClean="0"/>
            <a:t>Продолжите предложение</a:t>
          </a:r>
          <a:r>
            <a:rPr lang="ru-RU" sz="3900" b="1" kern="1200" smtClean="0"/>
            <a:t>:</a:t>
          </a:r>
          <a:endParaRPr lang="ru-RU" sz="3900" kern="1200"/>
        </a:p>
      </dsp:txBody>
      <dsp:txXfrm rot="-5400000">
        <a:off x="1" y="1584086"/>
        <a:ext cx="3168174" cy="1357789"/>
      </dsp:txXfrm>
    </dsp:sp>
    <dsp:sp modelId="{4AC94A69-0405-486C-AE6E-D12837C308E7}">
      <dsp:nvSpPr>
        <dsp:cNvPr id="0" name=""/>
        <dsp:cNvSpPr/>
      </dsp:nvSpPr>
      <dsp:spPr>
        <a:xfrm rot="5400000">
          <a:off x="4227949" y="-1059774"/>
          <a:ext cx="2941875" cy="50614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chemeClr val="tx2">
                  <a:lumMod val="60000"/>
                  <a:lumOff val="40000"/>
                </a:schemeClr>
              </a:solidFill>
            </a:rPr>
            <a:t>Я узнал…</a:t>
          </a:r>
          <a:endParaRPr lang="ru-RU" sz="2800" b="1" kern="1200" dirty="0">
            <a:solidFill>
              <a:schemeClr val="tx2">
                <a:lumMod val="60000"/>
                <a:lumOff val="40000"/>
              </a:schemeClr>
            </a:solidFill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chemeClr val="tx2">
                  <a:lumMod val="60000"/>
                  <a:lumOff val="40000"/>
                </a:schemeClr>
              </a:solidFill>
            </a:rPr>
            <a:t>Я научился…</a:t>
          </a:r>
          <a:endParaRPr lang="ru-RU" sz="2800" b="1" kern="1200" dirty="0">
            <a:solidFill>
              <a:schemeClr val="tx2">
                <a:lumMod val="60000"/>
                <a:lumOff val="40000"/>
              </a:schemeClr>
            </a:solidFill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chemeClr val="tx2">
                  <a:lumMod val="60000"/>
                  <a:lumOff val="40000"/>
                </a:schemeClr>
              </a:solidFill>
            </a:rPr>
            <a:t>Я порадовался тому, что…</a:t>
          </a:r>
          <a:endParaRPr lang="ru-RU" sz="2800" b="1" kern="1200" dirty="0">
            <a:solidFill>
              <a:schemeClr val="tx2">
                <a:lumMod val="60000"/>
                <a:lumOff val="40000"/>
              </a:schemeClr>
            </a:solidFill>
          </a:endParaRPr>
        </a:p>
      </dsp:txBody>
      <dsp:txXfrm rot="-5400000">
        <a:off x="3168175" y="143611"/>
        <a:ext cx="4917814" cy="26546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3EF6C-CA47-4F54-9DC1-4FCFAA181C17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1.pic4you.ru/allimage/y2012/08-20/12216/2356155.png" TargetMode="External"/><Relationship Id="rId7" Type="http://schemas.openxmlformats.org/officeDocument/2006/relationships/hyperlink" Target="http://linda6035.ucoz.ru/" TargetMode="External"/><Relationship Id="rId2" Type="http://schemas.openxmlformats.org/officeDocument/2006/relationships/hyperlink" Target="http://img-fotki.yandex.ru/get/6610/134091466.1c/0_8f975_cc74afe5_S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g-fotki.yandex.ru/get/6623/108950446.115/0_cd23c_44b148c7_S" TargetMode="External"/><Relationship Id="rId5" Type="http://schemas.openxmlformats.org/officeDocument/2006/relationships/hyperlink" Target="http://img-fotki.yandex.ru/get/6419/108950446.114/0_cd212_c7ac5fee_S" TargetMode="External"/><Relationship Id="rId4" Type="http://schemas.openxmlformats.org/officeDocument/2006/relationships/hyperlink" Target="http://img-fotki.yandex.ru/get/6619/108950446.113/0_cd1e9_394b9c86_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47664" y="548680"/>
            <a:ext cx="6643734" cy="341632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8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Урок  </a:t>
            </a:r>
            <a:endParaRPr lang="ru-RU" sz="8000" b="1" dirty="0" smtClean="0">
              <a:ln w="19050">
                <a:solidFill>
                  <a:prstClr val="white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defRPr/>
            </a:pPr>
            <a:r>
              <a:rPr lang="ru-RU" sz="8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м</a:t>
            </a:r>
            <a:r>
              <a:rPr lang="ru-RU" sz="8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атематики</a:t>
            </a:r>
          </a:p>
          <a:p>
            <a:pPr algn="ctr">
              <a:defRPr/>
            </a:pPr>
            <a:r>
              <a:rPr lang="ru-RU" sz="28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в</a:t>
            </a:r>
            <a:r>
              <a:rPr lang="ru-RU" sz="28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о 2 классе</a:t>
            </a:r>
          </a:p>
          <a:p>
            <a:pPr algn="ctr">
              <a:defRPr/>
            </a:pPr>
            <a:r>
              <a:rPr lang="ru-RU" sz="28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УМК «Начальная школа </a:t>
            </a:r>
            <a:r>
              <a:rPr lang="en-US" sz="28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XXI </a:t>
            </a:r>
            <a:r>
              <a:rPr lang="ru-RU" sz="28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века»</a:t>
            </a:r>
            <a:endParaRPr lang="ru-RU" sz="2800" b="1" dirty="0">
              <a:ln w="19050">
                <a:solidFill>
                  <a:prstClr val="white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10894" y="4365104"/>
            <a:ext cx="418050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b="1" i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Автор: </a:t>
            </a:r>
            <a:r>
              <a:rPr lang="ru-RU" sz="1600" b="1" i="1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Демочко</a:t>
            </a:r>
            <a:r>
              <a:rPr lang="ru-RU" sz="1600" b="1" i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Г.Я.,</a:t>
            </a:r>
          </a:p>
          <a:p>
            <a:pPr algn="r"/>
            <a:r>
              <a:rPr lang="ru-RU" sz="1600" b="1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у</a:t>
            </a:r>
            <a:r>
              <a:rPr lang="ru-RU" sz="1600" b="1" i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читель МОБУ «СОШ с. Ракитное»</a:t>
            </a:r>
          </a:p>
          <a:p>
            <a:pPr algn="r"/>
            <a:r>
              <a:rPr lang="ru-RU" sz="1600" b="1" i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ru-RU" sz="1600" b="1" i="1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Дальнереченского</a:t>
            </a:r>
            <a:r>
              <a:rPr lang="ru-RU" sz="1600" b="1" i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муниципального района</a:t>
            </a:r>
          </a:p>
          <a:p>
            <a:pPr algn="r"/>
            <a:r>
              <a:rPr lang="ru-RU" sz="1600" b="1" i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Приморского края</a:t>
            </a:r>
            <a:endParaRPr lang="ru-RU" sz="1600" b="1" i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392394" y="376025"/>
            <a:ext cx="6786611" cy="5553306"/>
            <a:chOff x="731906" y="693574"/>
            <a:chExt cx="7925326" cy="5788548"/>
          </a:xfrm>
        </p:grpSpPr>
        <p:grpSp>
          <p:nvGrpSpPr>
            <p:cNvPr id="3" name="Группа 1"/>
            <p:cNvGrpSpPr>
              <a:grpSpLocks/>
            </p:cNvGrpSpPr>
            <p:nvPr/>
          </p:nvGrpSpPr>
          <p:grpSpPr bwMode="auto">
            <a:xfrm>
              <a:off x="731906" y="693574"/>
              <a:ext cx="7925326" cy="4828254"/>
              <a:chOff x="731703" y="-1628545"/>
              <a:chExt cx="7925152" cy="6035572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731703" y="-1628545"/>
                <a:ext cx="7925152" cy="55142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dirty="0" smtClean="0">
                    <a:solidFill>
                      <a:prstClr val="black"/>
                    </a:solidFill>
                    <a:latin typeface="Monotype Corsiva" pitchFamily="66" charset="0"/>
                  </a:rPr>
                  <a:t>источник </a:t>
                </a:r>
                <a:r>
                  <a:rPr lang="ru-RU" dirty="0">
                    <a:solidFill>
                      <a:prstClr val="black"/>
                    </a:solidFill>
                    <a:latin typeface="Monotype Corsiva" pitchFamily="66" charset="0"/>
                  </a:rPr>
                  <a:t>шаблона: </a:t>
                </a:r>
              </a:p>
              <a:p>
                <a:pPr algn="ctr">
                  <a:defRPr/>
                </a:pPr>
                <a:endParaRPr lang="ru-RU" sz="800" dirty="0">
                  <a:solidFill>
                    <a:prstClr val="black"/>
                  </a:solidFill>
                  <a:latin typeface="Monotype Corsiva" pitchFamily="66" charset="0"/>
                </a:endParaRPr>
              </a:p>
              <a:p>
                <a:pPr algn="ctr">
                  <a:defRPr/>
                </a:pPr>
                <a:r>
                  <a:rPr lang="ru-RU" dirty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Фокина Лидия Петровна</a:t>
                </a:r>
              </a:p>
              <a:p>
                <a:pPr algn="ctr">
                  <a:defRPr/>
                </a:pPr>
                <a:r>
                  <a:rPr lang="ru-RU" dirty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учитель начальных классов</a:t>
                </a:r>
              </a:p>
              <a:p>
                <a:pPr algn="ctr">
                  <a:defRPr/>
                </a:pPr>
                <a:r>
                  <a:rPr lang="ru-RU" dirty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МКОУ «СОШ ст. Евсино»</a:t>
                </a:r>
              </a:p>
              <a:p>
                <a:pPr algn="ctr">
                  <a:defRPr/>
                </a:pPr>
                <a:r>
                  <a:rPr lang="ru-RU" dirty="0" err="1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Искитимского</a:t>
                </a:r>
                <a:r>
                  <a:rPr lang="ru-RU" dirty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 района</a:t>
                </a:r>
              </a:p>
              <a:p>
                <a:pPr algn="ctr">
                  <a:defRPr/>
                </a:pPr>
                <a:r>
                  <a:rPr lang="ru-RU" dirty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Новосибирской </a:t>
                </a:r>
                <a:r>
                  <a:rPr lang="ru-RU" dirty="0" smtClean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области</a:t>
                </a:r>
              </a:p>
              <a:p>
                <a:pPr lvl="0" algn="ctr" fontAlgn="base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2000" b="1" dirty="0">
                    <a:solidFill>
                      <a:srgbClr val="4F81BD">
                        <a:lumMod val="75000"/>
                      </a:srgbClr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Интернет-ресурсы:</a:t>
                </a:r>
              </a:p>
              <a:p>
                <a:pPr lvl="0" algn="ctr">
                  <a:lnSpc>
                    <a:spcPct val="150000"/>
                  </a:lnSpc>
                </a:pPr>
                <a:r>
                  <a:rPr lang="ru-RU" sz="1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Скрепка </a:t>
                </a:r>
                <a:r>
                  <a:rPr lang="ru-RU" sz="1400" u="sng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hlinkClick r:id="rId2"/>
                  </a:rPr>
                  <a:t>http://img-fotki.yandex.ru/get/6610/134091466.1c/0_8f975_cc74afe5_S</a:t>
                </a:r>
                <a:r>
                  <a:rPr lang="ru-RU" sz="1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lvl="0" algn="ctr">
                  <a:lnSpc>
                    <a:spcPct val="150000"/>
                  </a:lnSpc>
                </a:pPr>
                <a:r>
                  <a:rPr lang="ru-RU" sz="1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Линейка </a:t>
                </a:r>
                <a:r>
                  <a:rPr lang="ru-RU" sz="1400" u="sng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hlinkClick r:id="rId3"/>
                  </a:rPr>
                  <a:t>http://s1.pic4you.ru/allimage/y2012/08-20/12216/2356155.png</a:t>
                </a:r>
                <a:r>
                  <a:rPr lang="ru-RU" sz="1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lvl="0" algn="ctr">
                  <a:lnSpc>
                    <a:spcPct val="150000"/>
                  </a:lnSpc>
                </a:pPr>
                <a:r>
                  <a:rPr lang="ru-RU" sz="1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Циркуль </a:t>
                </a:r>
                <a:r>
                  <a:rPr lang="ru-RU" sz="1400" u="sng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hlinkClick r:id="rId4"/>
                  </a:rPr>
                  <a:t>http://img-fotki.yandex.ru/get/6619/108950446.113/0_cd1e9_394b9c86_S</a:t>
                </a:r>
                <a:r>
                  <a:rPr lang="ru-RU" sz="1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lvl="0" algn="ctr">
                  <a:lnSpc>
                    <a:spcPct val="150000"/>
                  </a:lnSpc>
                </a:pPr>
                <a:r>
                  <a:rPr lang="ru-RU" sz="1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Сова </a:t>
                </a:r>
                <a:r>
                  <a:rPr lang="ru-RU" sz="1400" u="sng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hlinkClick r:id="rId5"/>
                  </a:rPr>
                  <a:t>http://img-fotki.yandex.ru/get/6419/108950446.114/0_cd212_c7ac5fee_S</a:t>
                </a:r>
                <a:r>
                  <a:rPr lang="ru-RU" sz="1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lvl="0" algn="ctr">
                  <a:lnSpc>
                    <a:spcPct val="150000"/>
                  </a:lnSpc>
                </a:pPr>
                <a:r>
                  <a:rPr lang="ru-RU" sz="1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Листья </a:t>
                </a:r>
                <a:r>
                  <a:rPr lang="ru-RU" sz="1400" u="sng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hlinkClick r:id="rId6"/>
                  </a:rPr>
                  <a:t>http://img-fotki.yandex.ru/get/6623/108950446.115/0_cd23c_44b148c7_S</a:t>
                </a:r>
                <a:endParaRPr lang="ru-RU" sz="1400" dirty="0">
                  <a:solidFill>
                    <a:prstClr val="black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  <a:p>
                <a:pPr algn="ctr">
                  <a:defRPr/>
                </a:pPr>
                <a:endParaRPr lang="ru-RU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" name="Прямоугольник 3"/>
              <p:cNvSpPr>
                <a:spLocks noChangeArrowheads="1"/>
              </p:cNvSpPr>
              <p:nvPr/>
            </p:nvSpPr>
            <p:spPr bwMode="auto">
              <a:xfrm>
                <a:off x="1366078" y="3885681"/>
                <a:ext cx="6491880" cy="521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000" dirty="0">
                    <a:solidFill>
                      <a:prstClr val="black"/>
                    </a:solidFill>
                    <a:latin typeface="Monotype Corsiva" pitchFamily="66" charset="0"/>
                  </a:rPr>
                  <a:t>Сайт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Monotype Corsiva" pitchFamily="66" charset="0"/>
                    <a:hlinkClick r:id="rId7"/>
                  </a:rPr>
                  <a:t>http://linda6035.ucoz.ru/</a:t>
                </a:r>
                <a:r>
                  <a:rPr lang="ru-RU" sz="2000" dirty="0" smtClean="0">
                    <a:solidFill>
                      <a:prstClr val="black"/>
                    </a:solidFill>
                    <a:latin typeface="Monotype Corsiva" pitchFamily="66" charset="0"/>
                  </a:rPr>
                  <a:t> </a:t>
                </a:r>
                <a:r>
                  <a:rPr lang="ru-RU" sz="2000" dirty="0" smtClean="0">
                    <a:latin typeface="Monotype Corsiva" pitchFamily="66" charset="0"/>
                  </a:rPr>
                  <a:t> </a:t>
                </a: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1710123" y="6093296"/>
              <a:ext cx="5968891" cy="3888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b="1" dirty="0">
                  <a:solidFill>
                    <a:schemeClr val="accent1">
                      <a:lumMod val="75000"/>
                    </a:schemeClr>
                  </a:solidFill>
                </a:rPr>
                <a:t>СПАСИБО АВТОРАМ ФОНОВ И КАРТИНОК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548680"/>
            <a:ext cx="5904656" cy="11430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6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Проблема:</a:t>
            </a:r>
            <a:endParaRPr lang="ru-RU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2060848"/>
            <a:ext cx="7632848" cy="3096344"/>
          </a:xfrm>
          <a:prstGeom prst="rect">
            <a:avLst/>
          </a:prstGeom>
          <a:noFill/>
        </p:spPr>
        <p:txBody>
          <a:bodyPr wrap="square" rtlCol="0">
            <a:prstTxWarp prst="textWave2">
              <a:avLst>
                <a:gd name="adj1" fmla="val 12500"/>
                <a:gd name="adj2" fmla="val 420"/>
              </a:avLst>
            </a:prstTxWarp>
            <a:spAutoFit/>
          </a:bodyPr>
          <a:lstStyle/>
          <a:p>
            <a:r>
              <a:rPr lang="ru-RU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1.Как называется замкнутая кривая линия?</a:t>
            </a:r>
          </a:p>
          <a:p>
            <a:endParaRPr lang="ru-RU" b="1" dirty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endParaRPr lang="ru-RU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ru-RU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2. Что </a:t>
            </a:r>
            <a:r>
              <a:rPr lang="ru-RU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нужно , чтобы </a:t>
            </a:r>
            <a:r>
              <a:rPr lang="ru-RU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начертить окружность?</a:t>
            </a:r>
            <a:endParaRPr lang="ru-RU" b="1" dirty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1907704" y="342182"/>
            <a:ext cx="4752528" cy="1142601"/>
          </a:xfrm>
          <a:solidFill>
            <a:srgbClr val="00B0F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Исследование</a:t>
            </a:r>
            <a:endParaRPr lang="ru-RU" sz="60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09" y="1556792"/>
            <a:ext cx="3107383" cy="480857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538942"/>
            <a:ext cx="3312368" cy="48085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256490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8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4F81BD">
                    <a:lumMod val="75000"/>
                  </a:srgb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  <a:t>Окружность</a:t>
            </a:r>
            <a:r>
              <a:rPr lang="ru-RU" sz="8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4F81BD">
                    <a:lumMod val="75000"/>
                  </a:srgb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  <a:t>, её центр и радиус</a:t>
            </a:r>
            <a:endParaRPr lang="ru-RU" sz="8000" dirty="0">
              <a:solidFill>
                <a:schemeClr val="accent1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835696" y="404664"/>
            <a:ext cx="5904656" cy="11430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6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Тема урока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20287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585" y="1082849"/>
            <a:ext cx="5467746" cy="546774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052736"/>
            <a:ext cx="1702251" cy="1904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67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764704"/>
            <a:ext cx="8001098" cy="5640774"/>
          </a:xfrm>
        </p:spPr>
      </p:pic>
    </p:spTree>
    <p:extLst>
      <p:ext uri="{BB962C8B-B14F-4D97-AF65-F5344CB8AC3E}">
        <p14:creationId xmlns:p14="http://schemas.microsoft.com/office/powerpoint/2010/main" val="509007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4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marL="0" indent="0">
              <a:buNone/>
            </a:pPr>
            <a:endParaRPr lang="ru-RU" sz="4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6491064" cy="1012974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6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Творческая работа</a:t>
            </a:r>
            <a:endParaRPr lang="ru-RU" sz="60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28056" y="485056"/>
            <a:ext cx="6491064" cy="1012974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000" b="1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Творческая работа</a:t>
            </a:r>
            <a:endParaRPr lang="ru-RU" sz="60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914400" y="150758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4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Задание: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sz="4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Начертите окружность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sz="4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Превратите её в волшебного героя </a:t>
            </a:r>
            <a:endParaRPr lang="ru-RU" sz="4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914400" y="149803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4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Задание: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sz="4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Начертите окружность</a:t>
            </a:r>
          </a:p>
        </p:txBody>
      </p:sp>
    </p:spTree>
    <p:extLst>
      <p:ext uri="{BB962C8B-B14F-4D97-AF65-F5344CB8AC3E}">
        <p14:creationId xmlns:p14="http://schemas.microsoft.com/office/powerpoint/2010/main" val="636523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41763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Посчитайте число окружностей </a:t>
            </a:r>
            <a:endParaRPr lang="ru-RU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6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Игра «Будь внимателен»</a:t>
            </a:r>
            <a:endParaRPr lang="ru-RU" sz="6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50" r="12157" b="18215"/>
          <a:stretch/>
        </p:blipFill>
        <p:spPr>
          <a:xfrm>
            <a:off x="3851920" y="1988840"/>
            <a:ext cx="5436096" cy="358940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156193"/>
            <a:ext cx="3694155" cy="2787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93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273446"/>
              </p:ext>
            </p:extLst>
          </p:nvPr>
        </p:nvGraphicFramePr>
        <p:xfrm>
          <a:off x="1043608" y="16288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И</a:t>
            </a:r>
            <a:r>
              <a:rPr lang="ru-RU" sz="6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тог урока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77513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153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Monotype Corsiva</vt:lpstr>
      <vt:lpstr>Times New Roman</vt:lpstr>
      <vt:lpstr>Тема Office</vt:lpstr>
      <vt:lpstr>Презентация PowerPoint</vt:lpstr>
      <vt:lpstr>Проблема:</vt:lpstr>
      <vt:lpstr>Презентация PowerPoint</vt:lpstr>
      <vt:lpstr>Тема урока</vt:lpstr>
      <vt:lpstr>Презентация PowerPoint</vt:lpstr>
      <vt:lpstr>Презентация PowerPoint</vt:lpstr>
      <vt:lpstr>Творческая работа</vt:lpstr>
      <vt:lpstr>Игра «Будь внимателен»</vt:lpstr>
      <vt:lpstr>Итог урока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11</cp:revision>
  <dcterms:created xsi:type="dcterms:W3CDTF">2014-07-09T08:50:25Z</dcterms:created>
  <dcterms:modified xsi:type="dcterms:W3CDTF">2014-11-15T08:01:45Z</dcterms:modified>
</cp:coreProperties>
</file>