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4" r:id="rId19"/>
    <p:sldId id="275" r:id="rId20"/>
    <p:sldId id="273" r:id="rId21"/>
    <p:sldId id="283" r:id="rId22"/>
    <p:sldId id="284" r:id="rId23"/>
    <p:sldId id="286" r:id="rId24"/>
    <p:sldId id="292" r:id="rId25"/>
    <p:sldId id="313" r:id="rId26"/>
    <p:sldId id="287" r:id="rId27"/>
    <p:sldId id="288" r:id="rId28"/>
    <p:sldId id="290" r:id="rId29"/>
    <p:sldId id="291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27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1A3"/>
    <a:srgbClr val="FFFF00"/>
    <a:srgbClr val="66FF66"/>
    <a:srgbClr val="FFFF66"/>
    <a:srgbClr val="66FF33"/>
    <a:srgbClr val="FF6600"/>
    <a:srgbClr val="FF3300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6" autoAdjust="0"/>
    <p:restoredTop sz="92520" autoAdjust="0"/>
  </p:normalViewPr>
  <p:slideViewPr>
    <p:cSldViewPr>
      <p:cViewPr>
        <p:scale>
          <a:sx n="66" d="100"/>
          <a:sy n="66" d="100"/>
        </p:scale>
        <p:origin x="-17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D2AC-F152-4D91-9F88-93328B4236E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CA633-4E2B-450D-94C1-AF0D47F13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040A2C-10B3-4B08-B2BE-5B3F5772FE75}" type="slidenum">
              <a:rPr lang="en-GB"/>
              <a:pPr/>
              <a:t>30</a:t>
            </a:fld>
            <a:endParaRPr lang="en-GB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C1B926-BE1B-4E44-BB0F-AE2706729B9E}" type="slidenum">
              <a:rPr lang="en-GB"/>
              <a:pPr/>
              <a:t>31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B2CFE7-6F2F-4FA9-82D0-EDC9666BD03F}" type="slidenum">
              <a:rPr lang="en-GB"/>
              <a:pPr/>
              <a:t>32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175550-CB5D-4999-BCF7-FF9DD61FEEBC}" type="slidenum">
              <a:rPr lang="en-GB"/>
              <a:pPr/>
              <a:t>33</a:t>
            </a:fld>
            <a:endParaRPr lang="en-GB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7C8A21-7AA4-4B40-B52A-019244A34A64}" type="slidenum">
              <a:rPr lang="en-GB"/>
              <a:pPr/>
              <a:t>34</a:t>
            </a:fld>
            <a:endParaRPr lang="en-GB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7C8A21-7AA4-4B40-B52A-019244A34A64}" type="slidenum">
              <a:rPr lang="en-GB"/>
              <a:pPr/>
              <a:t>35</a:t>
            </a:fld>
            <a:endParaRPr lang="en-GB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4515E7-A750-4E47-B2AB-EFEDCC736DC6}" type="slidenum">
              <a:rPr lang="en-GB"/>
              <a:pPr/>
              <a:t>36</a:t>
            </a:fld>
            <a:endParaRPr lang="en-GB"/>
          </a:p>
        </p:txBody>
      </p:sp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9FABFA-69AB-4114-96BA-AE97590C4207}" type="slidenum">
              <a:rPr lang="en-GB"/>
              <a:pPr/>
              <a:t>37</a:t>
            </a:fld>
            <a:endParaRPr lang="en-GB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1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3533-9A87-4C52-9F53-C1F3F990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17E3-C5AC-4833-AC17-EDD47FD5B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1E10-D411-4160-9432-4EBFC4BB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4824-E70A-4D9A-A254-026D16BF8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8"/>
            <a:ext cx="8210550" cy="1373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791200" y="6203950"/>
            <a:ext cx="257175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8410575" y="6181725"/>
            <a:ext cx="590550" cy="438150"/>
          </a:xfrm>
        </p:spPr>
        <p:txBody>
          <a:bodyPr/>
          <a:lstStyle>
            <a:lvl1pPr>
              <a:defRPr/>
            </a:lvl1pPr>
          </a:lstStyle>
          <a:p>
            <a:fld id="{35B1ADA4-0F9D-4827-94F5-026293FF82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F7A8-05DE-43A1-9BCB-20AFB507C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F5D5-EE05-44E4-AAA1-7E9418727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D27B-AD0B-4722-BC9D-77C2C488D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D59A-780B-4F5E-B696-EB2BB1D38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365D-6A2A-4FBB-9D41-BB122A49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79A3-3526-4D3E-A92D-DAA8134F3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C731-E662-4969-8A60-A67AC42DF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5BA5-76E1-47F8-B47F-76B9DDF6E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8E29842-A3FB-487C-A92C-541F3046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11,&#1057;&#1083;&#1072;&#1081;&#1076; 1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rz.ru/catimg/33/336945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87;&#1054;%20&#1044;&#1054;&#1056;&#1054;&#1043;&#1040;&#1052;%20&#1057;&#1050;&#1040;&#1047;&#1050;&#1048;.pptx#-1,12,&#1057;&#1083;&#1072;&#1081;&#1076; 12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shop.ru/photos1/872/8724074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87;&#1054;%20&#1044;&#1054;&#1056;&#1054;&#1043;&#1040;&#1052;%20&#1057;&#1050;&#1040;&#1047;&#1050;&#1048;.pptx#-1,13,&#1057;&#1083;&#1072;&#1081;&#1076; 13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14,&#1057;&#1083;&#1072;&#1081;&#1076; 14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87;&#1054;%20&#1044;&#1054;&#1056;&#1054;&#1043;&#1040;&#1052;%20&#1057;&#1050;&#1040;&#1047;&#1050;&#1048;.pptx#-1,16,&#1057;&#1083;&#1072;&#1081;&#1076; 1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87;&#1054;%20&#1044;&#1054;&#1056;&#1054;&#1043;&#1040;&#1052;%20&#1057;&#1050;&#1040;&#1047;&#1050;&#1048;.pptx#-1,17,&#1057;&#1083;&#1072;&#1081;&#1076; 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87;&#1054;%20&#1044;&#1054;&#1056;&#1054;&#1043;&#1040;&#1052;%20&#1057;&#1050;&#1040;&#1047;&#1050;&#1048;.pptx#-1,18,&#1057;&#1083;&#1072;&#1081;&#1076; 18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xxlbook.ru/img15686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kniga.com/images_c.asp?path=E:\www\ruskniga.com\picfsite/42820.jpg&amp;Width=110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87;&#1054;%20&#1044;&#1054;&#1056;&#1054;&#1043;&#1040;&#1052;%20&#1057;&#1050;&#1040;&#1047;&#1050;&#1048;.pptx#-1,19,&#1057;&#1083;&#1072;&#1081;&#1076; 19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20,&#1057;&#1083;&#1072;&#1081;&#1076; 2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87;&#1054;%20&#1044;&#1054;&#1056;&#1054;&#1043;&#1040;&#1052;%20&#1057;&#1050;&#1040;&#1047;&#1050;&#1048;.pptx#-1,24,&#1057;&#1083;&#1072;&#1081;&#1076; 24" TargetMode="External"/><Relationship Id="rId3" Type="http://schemas.openxmlformats.org/officeDocument/2006/relationships/hyperlink" Target="&#1087;&#1054;%20&#1044;&#1054;&#1056;&#1054;&#1043;&#1040;&#1052;%20&#1057;&#1050;&#1040;&#1047;&#1050;&#1048;.pptx#-1,3,&#1057;&#1083;&#1072;&#1081;&#1076; 3" TargetMode="External"/><Relationship Id="rId7" Type="http://schemas.openxmlformats.org/officeDocument/2006/relationships/hyperlink" Target="&#1087;&#1054;%20&#1044;&#1054;&#1056;&#1054;&#1043;&#1040;&#1052;%20&#1057;&#1050;&#1040;&#1047;&#1050;&#1048;.pptx#-1,26,&#1055;&#1088;&#1086;&#1074;&#1077;&#1088;&#1100; &#1089;&#1077;&#1073;&#1103;" TargetMode="External"/><Relationship Id="rId2" Type="http://schemas.openxmlformats.org/officeDocument/2006/relationships/hyperlink" Target="&#1087;&#1054;%20&#1044;&#1054;&#1056;&#1054;&#1043;&#1040;&#1052;%20&#1057;&#1050;&#1040;&#1047;&#1050;&#1048;.pptx#-1,21,&#1057;&#1083;&#1072;&#1081;&#1076; 2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87;&#1054;%20&#1044;&#1054;&#1056;&#1054;&#1043;&#1040;&#1052;%20&#1057;&#1050;&#1040;&#1047;&#1050;&#1048;.pptx#-1,9,&#1057;&#1083;&#1072;&#1081;&#1076; 9" TargetMode="External"/><Relationship Id="rId11" Type="http://schemas.openxmlformats.org/officeDocument/2006/relationships/image" Target="../media/image5.png"/><Relationship Id="rId5" Type="http://schemas.openxmlformats.org/officeDocument/2006/relationships/hyperlink" Target="&#1087;&#1054;%20&#1044;&#1054;&#1056;&#1054;&#1043;&#1040;&#1052;%20&#1057;&#1050;&#1040;&#1047;&#1050;&#1048;.pptx#-1,15,&#1057;&#1083;&#1072;&#1081;&#1076; 15" TargetMode="External"/><Relationship Id="rId10" Type="http://schemas.openxmlformats.org/officeDocument/2006/relationships/hyperlink" Target="&#1087;&#1054;%20&#1044;&#1054;&#1056;&#1054;&#1043;&#1040;&#1052;%20&#1057;&#1050;&#1040;&#1047;&#1050;&#1048;.pptx#-1,30,&#1055;&#1088;&#1086;&#1074;&#1077;&#1088;&#1100; &#1089;&#1077;&#1073;&#1103;" TargetMode="External"/><Relationship Id="rId4" Type="http://schemas.openxmlformats.org/officeDocument/2006/relationships/slide" Target="slide3.xml"/><Relationship Id="rId9" Type="http://schemas.openxmlformats.org/officeDocument/2006/relationships/hyperlink" Target="&#1087;&#1054;%20&#1044;&#1054;&#1056;&#1054;&#1043;&#1040;&#1052;%20&#1057;&#1050;&#1040;&#1047;&#1050;&#1048;.pptx#-1,26,&#1057;&#1083;&#1072;&#1081;&#1076; 2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22,&#1057;&#1083;&#1072;&#1081;&#1076; 22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23,&#1057;&#1083;&#1072;&#1081;&#1076; 2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&#1087;&#1054;%20&#1044;&#1054;&#1056;&#1054;&#1043;&#1040;&#1052;%20&#1057;&#1050;&#1040;&#1047;&#1050;&#1048;.pptx#-1,25,&#1057;&#1083;&#1072;&#1081;&#1076; 2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&#1087;&#1054;%20&#1044;&#1054;&#1056;&#1054;&#1043;&#1040;&#1052;%20&#1057;&#1050;&#1040;&#1047;&#1050;&#1048;.pptx#-1,27,&#1057;&#1083;&#1072;&#1081;&#1076; 2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28,&#1057;&#1083;&#1072;&#1081;&#1076; 28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54;%20&#1044;&#1054;&#1056;&#1054;&#1043;&#1040;&#1052;%20&#1057;&#1050;&#1040;&#1047;&#1050;&#1048;.pptx#-1,29,&#1057;&#1083;&#1072;&#1081;&#1076; 29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&#1087;&#1054;%20&#1044;&#1054;&#1056;&#1054;&#1043;&#1040;&#1052;%20&#1057;&#1050;&#1040;&#1047;&#1050;&#1048;.pptx#-1,4,&#1057;&#1083;&#1072;&#1081;&#1076; 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&#1087;&#1054;%20&#1044;&#1054;&#1056;&#1054;&#1043;&#1040;&#1052;%20&#1057;&#1050;&#1040;&#1047;&#1050;&#1048;.pptx#-1,31,&#1050;&#1072;&#1082;&#1086;&#1077;  &#1087;&#1088;&#1086;&#1080;&#1079;&#1074;&#1077;&#1076;&#1077;&#1085;&#1080;&#1077; &#1103;&#1074;&#1083;&#1103;&#1077;&#1090;&#1089;&#1103; &#1089;&#1082;&#1072;&#1079;&#1082;&#1086;&#1081;?" TargetMode="Externa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http://www.yarfoto.ru/picture&#5209;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87;&#1054;%20&#1044;&#1054;&#1056;&#1054;&#1043;&#1040;&#1052;%20&#1057;&#1050;&#1040;&#1047;&#1050;&#1048;.pptx#-1,5,&#1057;&#1083;&#1072;&#1081;&#1076; 5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avanta.ru/covers/covers_big6/ast132016.jpg?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&#1087;&#1054;%20&#1044;&#1054;&#1056;&#1054;&#1043;&#1040;&#1052;%20&#1057;&#1050;&#1040;&#1047;&#1050;&#1048;.pptx#-1,6,&#1057;&#1083;&#1072;&#1081;&#1076; 6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87;&#1054;%20&#1044;&#1054;&#1056;&#1054;&#1043;&#1040;&#1052;%20&#1057;&#1050;&#1040;&#1047;&#1050;&#1048;.pptx#-1,7,&#1057;&#1083;&#1072;&#1081;&#1076; 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centrmag.ru/catalog/oz11739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hima.com/images/25000090002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87;&#1054;%20&#1044;&#1054;&#1056;&#1054;&#1043;&#1040;&#1052;%20&#1057;&#1050;&#1040;&#1047;&#1050;&#1048;.pptx#-1,8,&#1057;&#1083;&#1072;&#1081;&#1076; 8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&#1087;&#1054;%20&#1044;&#1054;&#1056;&#1054;&#1043;&#1040;&#1052;%20&#1057;&#1050;&#1040;&#1047;&#1050;&#1048;.pptx#-1,10,&#1057;&#1083;&#1072;&#1081;&#1076; 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66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6"/>
          <p:cNvSpPr txBox="1">
            <a:spLocks noChangeArrowheads="1"/>
          </p:cNvSpPr>
          <p:nvPr/>
        </p:nvSpPr>
        <p:spPr bwMode="auto">
          <a:xfrm>
            <a:off x="-112713" y="3389313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1" name="WordArt 160"/>
          <p:cNvSpPr>
            <a:spLocks noChangeArrowheads="1" noChangeShapeType="1" noTextEdit="1"/>
          </p:cNvSpPr>
          <p:nvPr/>
        </p:nvSpPr>
        <p:spPr bwMode="auto">
          <a:xfrm>
            <a:off x="642910" y="642918"/>
            <a:ext cx="8072493" cy="27860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Monotype Corsiva"/>
              </a:rPr>
              <a:t>ПО </a:t>
            </a:r>
            <a:r>
              <a:rPr lang="ru-RU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Monotype Corsiva"/>
              </a:rPr>
              <a:t>  ДОРОГАМ </a:t>
            </a:r>
            <a:endParaRPr lang="ru-RU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Monotype Corsiva"/>
              </a:rPr>
              <a:t>СКАЗКИ</a:t>
            </a:r>
          </a:p>
        </p:txBody>
      </p:sp>
      <p:pic>
        <p:nvPicPr>
          <p:cNvPr id="2052" name="Picture 164" descr="цветная картинка лиса и 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2924175"/>
            <a:ext cx="28082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68" descr="цветной рисованный клипарт с прозрачным фоном Мы из Простокваши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071678"/>
            <a:ext cx="41259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0" descr="красная шапочка рисованный клипарт на прозрачном сл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2916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Составитель:  Закирова Н.С. </a:t>
            </a:r>
            <a:endParaRPr lang="ru-RU" dirty="0" smtClean="0"/>
          </a:p>
          <a:p>
            <a:pPr algn="ctr"/>
            <a:r>
              <a:rPr lang="ru-RU" dirty="0" smtClean="0"/>
              <a:t>учитель </a:t>
            </a:r>
            <a:r>
              <a:rPr lang="ru-RU" dirty="0" smtClean="0"/>
              <a:t>–логопед </a:t>
            </a:r>
          </a:p>
          <a:p>
            <a:pPr algn="ctr"/>
            <a:r>
              <a:rPr lang="ru-RU" dirty="0" smtClean="0"/>
              <a:t>МБОУ «Гимназия №18»</a:t>
            </a:r>
            <a:endParaRPr lang="ru-RU" dirty="0"/>
          </a:p>
        </p:txBody>
      </p:sp>
      <p:pic>
        <p:nvPicPr>
          <p:cNvPr id="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 гостях у сказ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50825" y="1341438"/>
            <a:ext cx="5329238" cy="2159000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46815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В кого был заколдован багдадский калиф Хасид, герой сказки В. </a:t>
            </a:r>
            <a:r>
              <a:rPr lang="ru-RU" sz="2800" dirty="0" err="1"/>
              <a:t>Гауфа</a:t>
            </a:r>
            <a:r>
              <a:rPr lang="ru-RU" sz="2800" dirty="0"/>
              <a:t>?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116013" y="4149725"/>
            <a:ext cx="3671887" cy="15113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 аиста.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</a:t>
            </a:r>
            <a:r>
              <a:rPr lang="ru-RU" sz="2000" dirty="0"/>
              <a:t>. </a:t>
            </a:r>
            <a:r>
              <a:rPr lang="ru-RU" sz="2000" dirty="0" err="1"/>
              <a:t>Гауф</a:t>
            </a:r>
            <a:endParaRPr lang="ru-RU" sz="2000" dirty="0"/>
          </a:p>
          <a:p>
            <a:pPr algn="ctr"/>
            <a:r>
              <a:rPr lang="ru-RU" sz="2000" dirty="0"/>
              <a:t>«Калиф-аист»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975" y="119"/>
              <a:ext cx="36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Georgia" pitchFamily="18" charset="0"/>
                </a:rPr>
                <a:t>Удивительные превращения</a:t>
              </a:r>
            </a:p>
          </p:txBody>
        </p:sp>
      </p:grpSp>
      <p:pic>
        <p:nvPicPr>
          <p:cNvPr id="13324" name="Picture 12" descr="card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276475"/>
            <a:ext cx="264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3" action="ppaction://hlinkpres?slideindex=11&amp;slidetitle=Слайд 11"/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50825" y="1341438"/>
            <a:ext cx="4826000" cy="1800225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В кого был</a:t>
            </a:r>
          </a:p>
          <a:p>
            <a:pPr algn="ctr"/>
            <a:r>
              <a:rPr lang="ru-RU" sz="2800"/>
              <a:t> превращён Нильс?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468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785786" y="3929066"/>
            <a:ext cx="4176713" cy="21590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 крошечного человечка.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</a:t>
            </a:r>
            <a:r>
              <a:rPr lang="ru-RU" sz="2000" dirty="0"/>
              <a:t>. Лагерлёф</a:t>
            </a:r>
          </a:p>
          <a:p>
            <a:pPr algn="ctr"/>
            <a:r>
              <a:rPr lang="ru-RU" sz="2000" dirty="0"/>
              <a:t>«Чудесное путешествие </a:t>
            </a:r>
          </a:p>
          <a:p>
            <a:pPr algn="ctr"/>
            <a:r>
              <a:rPr lang="ru-RU" sz="2000" dirty="0"/>
              <a:t>Нильса с дикими гусями»</a:t>
            </a:r>
          </a:p>
        </p:txBody>
      </p: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229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975" y="119"/>
              <a:ext cx="36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Georgia" pitchFamily="18" charset="0"/>
                </a:rPr>
                <a:t>Удивительные превращения</a:t>
              </a:r>
            </a:p>
          </p:txBody>
        </p:sp>
      </p:grpSp>
      <p:pic>
        <p:nvPicPr>
          <p:cNvPr id="15372" name="Picture 12" descr="Картинка 12 из 3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205038"/>
            <a:ext cx="3095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5" action="ppaction://hlinkpres?slideindex=12&amp;slidetitle=Слайд 12"/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50825" y="981075"/>
            <a:ext cx="5400675" cy="2303463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49672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 кого был превращён Женя Богорад из повести-сказки «Старик Хоттабыч»?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042988" y="4005263"/>
            <a:ext cx="3671887" cy="1727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 старика.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Л</a:t>
            </a:r>
            <a:r>
              <a:rPr lang="ru-RU" sz="2000" dirty="0"/>
              <a:t>. </a:t>
            </a:r>
            <a:r>
              <a:rPr lang="ru-RU" sz="2000" dirty="0" err="1"/>
              <a:t>Лагин</a:t>
            </a:r>
            <a:endParaRPr lang="ru-RU" sz="2000" dirty="0"/>
          </a:p>
          <a:p>
            <a:pPr algn="ctr"/>
            <a:r>
              <a:rPr lang="ru-RU" sz="2000" dirty="0"/>
              <a:t>«</a:t>
            </a:r>
            <a:r>
              <a:rPr lang="ru-RU" sz="2000" dirty="0" err="1"/>
              <a:t>Старик-Хоттабыч</a:t>
            </a:r>
            <a:r>
              <a:rPr lang="ru-RU" sz="2000" dirty="0"/>
              <a:t>»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975" y="119"/>
              <a:ext cx="36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Georgia" pitchFamily="18" charset="0"/>
                </a:rPr>
                <a:t>Удивительные превращения</a:t>
              </a:r>
            </a:p>
          </p:txBody>
        </p:sp>
      </p:grpSp>
      <p:pic>
        <p:nvPicPr>
          <p:cNvPr id="16396" name="Picture 12" descr="Картинка 6 из 1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5038"/>
            <a:ext cx="25622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>
            <a:hlinkClick r:id="rId5" action="ppaction://hlinkpres?slideindex=13&amp;slidetitle=Слайд 13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85720" y="1357298"/>
            <a:ext cx="5256213" cy="1800225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/>
              <a:t>В кого  превратилась лягушка?</a:t>
            </a:r>
            <a:endParaRPr lang="ru-RU" sz="2400" dirty="0"/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434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Text Box 5"/>
            <p:cNvSpPr txBox="1">
              <a:spLocks noChangeArrowheads="1"/>
            </p:cNvSpPr>
            <p:nvPr/>
          </p:nvSpPr>
          <p:spPr bwMode="auto">
            <a:xfrm>
              <a:off x="975" y="119"/>
              <a:ext cx="36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Georgia" pitchFamily="18" charset="0"/>
                </a:rPr>
                <a:t>Удивительные превращения</a:t>
              </a:r>
            </a:p>
          </p:txBody>
        </p:sp>
      </p:grp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900113" y="4005263"/>
            <a:ext cx="3671887" cy="15843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/>
              <a:t> В царевну</a:t>
            </a: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/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/>
              <a:t>Русская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народная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сказка</a:t>
            </a:r>
            <a:r>
              <a:rPr lang="en-GB" sz="2000" b="1" dirty="0" smtClean="0"/>
              <a:t> </a:t>
            </a: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/>
              <a:t>«</a:t>
            </a:r>
            <a:r>
              <a:rPr lang="en-GB" sz="2000" b="1" dirty="0" err="1" smtClean="0"/>
              <a:t>Царевна</a:t>
            </a:r>
            <a:r>
              <a:rPr lang="en-GB" sz="2000" b="1" dirty="0" smtClean="0"/>
              <a:t> - </a:t>
            </a:r>
            <a:r>
              <a:rPr lang="en-GB" sz="2000" b="1" dirty="0" err="1" smtClean="0"/>
              <a:t>лягушка</a:t>
            </a:r>
            <a:r>
              <a:rPr lang="en-GB" sz="2000" b="1" dirty="0" smtClean="0"/>
              <a:t>»</a:t>
            </a:r>
            <a:endParaRPr lang="ru-RU" sz="2000" dirty="0"/>
          </a:p>
        </p:txBody>
      </p:sp>
      <p:sp>
        <p:nvSpPr>
          <p:cNvPr id="17420" name="Rectangle 12">
            <a:hlinkClick r:id="rId3" action="ppaction://hlinkpres?slideindex=14&amp;slidetitle=Слайд 14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</a:t>
            </a:r>
          </a:p>
        </p:txBody>
      </p:sp>
      <p:pic>
        <p:nvPicPr>
          <p:cNvPr id="11" name="Picture 2" descr="G:\сказки\картинки сказки\1251652522_photo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00240"/>
            <a:ext cx="3114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50825" y="1341438"/>
            <a:ext cx="5329238" cy="2087562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В кого был заколдован 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/>
              <a:t>братец Иванушка?</a:t>
            </a:r>
            <a:endParaRPr lang="ru-RU" sz="2800" dirty="0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900113" y="4149724"/>
            <a:ext cx="3886201" cy="213679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В козлёночка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Русская народная сказка</a:t>
            </a:r>
          </a:p>
          <a:p>
            <a:pPr algn="ctr"/>
            <a:r>
              <a:rPr lang="ru-RU" sz="2000" dirty="0" smtClean="0"/>
              <a:t>Сестрица </a:t>
            </a:r>
            <a:r>
              <a:rPr lang="ru-RU" sz="2000" dirty="0" err="1" smtClean="0"/>
              <a:t>Алёнушка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и братец Иванушка</a:t>
            </a:r>
            <a:endParaRPr lang="ru-RU" sz="2000" dirty="0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537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Text Box 8"/>
            <p:cNvSpPr txBox="1">
              <a:spLocks noChangeArrowheads="1"/>
            </p:cNvSpPr>
            <p:nvPr/>
          </p:nvSpPr>
          <p:spPr bwMode="auto">
            <a:xfrm>
              <a:off x="975" y="119"/>
              <a:ext cx="36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Georgia" pitchFamily="18" charset="0"/>
                </a:rPr>
                <a:t>Удивительные превращения</a:t>
              </a:r>
            </a:p>
          </p:txBody>
        </p:sp>
      </p:grp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286776" y="6072206"/>
            <a:ext cx="857224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 descr="skaz_a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85992"/>
            <a:ext cx="2930271" cy="389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0825" y="1341438"/>
            <a:ext cx="6321439" cy="1301744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Волшебное средство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5673738" cy="52322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Что бы ты попросил у </a:t>
            </a:r>
            <a:r>
              <a:rPr lang="ru-RU" sz="2800" dirty="0" smtClean="0"/>
              <a:t>феи?</a:t>
            </a:r>
            <a:endParaRPr lang="ru-RU" sz="2800" dirty="0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214942" y="3857628"/>
            <a:ext cx="3929058" cy="1655762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Волшебную палочку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Сказка «Золушка»</a:t>
            </a:r>
            <a:endParaRPr lang="ru-RU" sz="2400" b="1" dirty="0"/>
          </a:p>
        </p:txBody>
      </p:sp>
      <p:sp>
        <p:nvSpPr>
          <p:cNvPr id="19469" name="Rectangle 13">
            <a:hlinkClick r:id="rId2" action="ppaction://hlinkpres?slideindex=16&amp;slidetitle=Слайд 16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rId2" action="ppaction://hlinkpres?slideindex=16&amp;slidetitle=Слайд 16"/>
              </a:rPr>
              <a:t>Продолжить</a:t>
            </a:r>
            <a:r>
              <a:rPr lang="ru-RU" sz="1400" b="1" dirty="0">
                <a:solidFill>
                  <a:srgbClr val="FF0000"/>
                </a:solidFill>
              </a:rPr>
              <a:t> игру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04"/>
            <a:ext cx="2264060" cy="3054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2" descr="G:\сказки\картинки сказки\93891490d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85775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50825" y="1341438"/>
            <a:ext cx="5256213" cy="1800225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Волшебное средство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1547813" y="3284538"/>
            <a:ext cx="3814762" cy="1871662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Золотой ключик.</a:t>
            </a:r>
          </a:p>
          <a:p>
            <a:pPr algn="ctr"/>
            <a:r>
              <a:rPr lang="ru-RU" sz="2000"/>
              <a:t>А. Толстой</a:t>
            </a:r>
          </a:p>
          <a:p>
            <a:pPr algn="ctr"/>
            <a:r>
              <a:rPr lang="ru-RU" sz="2000"/>
              <a:t>«Золотой ключик или </a:t>
            </a:r>
          </a:p>
          <a:p>
            <a:pPr algn="ctr"/>
            <a:r>
              <a:rPr lang="ru-RU" sz="2000"/>
              <a:t>приключения Буратино»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4681538" cy="9461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Что бы ты попросил у Буратино?</a:t>
            </a:r>
          </a:p>
        </p:txBody>
      </p:sp>
      <p:pic>
        <p:nvPicPr>
          <p:cNvPr id="20490" name="Picture 10" descr="burtn3%20%20Knigi%20detstv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276475"/>
            <a:ext cx="28082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буратино растровый клипарт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1013"/>
            <a:ext cx="26273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3">
            <a:hlinkClick r:id="rId4" action="ppaction://hlinkpres?slideindex=17&amp;slidetitle=Слайд 17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rId4" action="ppaction://hlinkpres?slideindex=17&amp;slidetitle=Слайд 17"/>
              </a:rPr>
              <a:t>Продолжить</a:t>
            </a:r>
            <a:r>
              <a:rPr lang="ru-RU" sz="1400" b="1" dirty="0">
                <a:solidFill>
                  <a:srgbClr val="FF0000"/>
                </a:solidFill>
              </a:rPr>
              <a:t>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Muk%20Knigi%20detstv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200183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250825" y="1341438"/>
            <a:ext cx="5256213" cy="1800225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Волшебное средство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835150" y="3573463"/>
            <a:ext cx="3671888" cy="17272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Туфли и тросточку.</a:t>
            </a:r>
          </a:p>
          <a:p>
            <a:pPr algn="ctr"/>
            <a:r>
              <a:rPr lang="ru-RU" sz="2000"/>
              <a:t>В. Гауф</a:t>
            </a:r>
          </a:p>
          <a:p>
            <a:pPr algn="ctr"/>
            <a:r>
              <a:rPr lang="ru-RU" sz="2000"/>
              <a:t>«Маленький Мук»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4681538" cy="9461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Что бы ты попросил у Маленького Мука?</a:t>
            </a:r>
          </a:p>
        </p:txBody>
      </p:sp>
      <p:pic>
        <p:nvPicPr>
          <p:cNvPr id="21516" name="Picture 12" descr="Картинка 14 из 1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276475"/>
            <a:ext cx="26003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Rectangle 14">
            <a:hlinkClick r:id="rId6" action="ppaction://hlinkpres?slideindex=18&amp;slidetitle=Слайд 18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rId6" action="ppaction://hlinkpres?slideindex=18&amp;slidetitle=Слайд 18"/>
              </a:rPr>
              <a:t>Продолжить</a:t>
            </a:r>
            <a:r>
              <a:rPr lang="ru-RU" sz="1400" b="1" dirty="0">
                <a:solidFill>
                  <a:srgbClr val="FF0000"/>
                </a:solidFill>
              </a:rPr>
              <a:t>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50825" y="1341438"/>
            <a:ext cx="5256213" cy="1800225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Волшебное средство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827088" y="3716338"/>
            <a:ext cx="3671887" cy="17272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Волшебную дудочку.</a:t>
            </a:r>
          </a:p>
          <a:p>
            <a:pPr algn="ctr"/>
            <a:r>
              <a:rPr lang="ru-RU" sz="2000"/>
              <a:t>С. Лагерлёф</a:t>
            </a:r>
          </a:p>
          <a:p>
            <a:pPr algn="ctr"/>
            <a:r>
              <a:rPr lang="ru-RU" sz="2000"/>
              <a:t>«Путешествие Нильса с </a:t>
            </a:r>
          </a:p>
          <a:p>
            <a:pPr algn="ctr"/>
            <a:r>
              <a:rPr lang="ru-RU" sz="2000"/>
              <a:t>дикими гусями»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4681538" cy="9461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Что бы ты попросил у Нильса?</a:t>
            </a:r>
          </a:p>
        </p:txBody>
      </p:sp>
      <p:pic>
        <p:nvPicPr>
          <p:cNvPr id="23562" name="Picture 10" descr="Картинка 14 из 2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205038"/>
            <a:ext cx="27844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>
            <a:hlinkClick r:id="rId5" action="ppaction://hlinkpres?slideindex=19&amp;slidetitle=Слайд 19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</a:t>
            </a:r>
            <a:r>
              <a:rPr lang="ru-RU" sz="1400" b="1" dirty="0">
                <a:solidFill>
                  <a:srgbClr val="FF0000"/>
                </a:solidFill>
                <a:hlinkClick r:id="rId5" action="ppaction://hlinkpres?slideindex=19&amp;slidetitle=Слайд 19"/>
              </a:rPr>
              <a:t>о</a:t>
            </a:r>
            <a:r>
              <a:rPr lang="ru-RU" sz="1400" b="1" dirty="0">
                <a:solidFill>
                  <a:srgbClr val="FF0000"/>
                </a:solidFill>
              </a:rPr>
              <a:t>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50825" y="1341438"/>
            <a:ext cx="5256213" cy="1800225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Волшебное средство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68313" y="3429000"/>
            <a:ext cx="4175125" cy="2014538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Волшебную лампу.</a:t>
            </a:r>
          </a:p>
          <a:p>
            <a:pPr algn="ctr"/>
            <a:r>
              <a:rPr lang="ru-RU" sz="2000" dirty="0"/>
              <a:t>Арабская сказка</a:t>
            </a:r>
          </a:p>
          <a:p>
            <a:pPr algn="ctr"/>
            <a:r>
              <a:rPr lang="ru-RU" sz="2000" dirty="0"/>
              <a:t>«Волшебная лампа Аладдина»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4681538" cy="1160462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Что бы ты попросил у 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Аладдина?</a:t>
            </a:r>
          </a:p>
        </p:txBody>
      </p:sp>
      <p:pic>
        <p:nvPicPr>
          <p:cNvPr id="24586" name="Picture 10" descr="Club_69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205038"/>
            <a:ext cx="28813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2">
            <a:hlinkClick r:id="rId3" action="ppaction://hlinkpres?slideindex=20&amp;slidetitle=Слайд 20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3" action="ppaction://hlinkpres?slideindex=20&amp;slidetitle=Слайд 20"/>
              </a:rPr>
              <a:t>Продолжить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847725" y="484188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-328613" y="3173413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1631950" y="1155700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4" name="Text Box 32"/>
          <p:cNvSpPr txBox="1">
            <a:spLocks noChangeArrowheads="1"/>
          </p:cNvSpPr>
          <p:nvPr/>
        </p:nvSpPr>
        <p:spPr bwMode="auto">
          <a:xfrm>
            <a:off x="4508500" y="2724150"/>
            <a:ext cx="1046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6" name="Text Box 37"/>
          <p:cNvSpPr txBox="1">
            <a:spLocks noChangeArrowheads="1"/>
          </p:cNvSpPr>
          <p:nvPr/>
        </p:nvSpPr>
        <p:spPr bwMode="auto">
          <a:xfrm>
            <a:off x="2928926" y="1714488"/>
            <a:ext cx="1046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074" name="Group 29"/>
          <p:cNvGrpSpPr>
            <a:grpSpLocks/>
          </p:cNvGrpSpPr>
          <p:nvPr/>
        </p:nvGrpSpPr>
        <p:grpSpPr bwMode="auto">
          <a:xfrm>
            <a:off x="571472" y="2857496"/>
            <a:ext cx="1285884" cy="1000132"/>
            <a:chOff x="1156" y="890"/>
            <a:chExt cx="635" cy="454"/>
          </a:xfrm>
        </p:grpSpPr>
        <p:sp>
          <p:nvSpPr>
            <p:cNvPr id="3150" name="Rectangle 30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51" name="Rectangle 31">
              <a:hlinkClick r:id="rId2" action="ppaction://hlinkpres?slideindex=21&amp;slidetitle=Слайд 21"/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5" name="Group 50"/>
          <p:cNvGrpSpPr>
            <a:grpSpLocks/>
          </p:cNvGrpSpPr>
          <p:nvPr/>
        </p:nvGrpSpPr>
        <p:grpSpPr bwMode="auto">
          <a:xfrm>
            <a:off x="571472" y="1928802"/>
            <a:ext cx="1285884" cy="928694"/>
            <a:chOff x="1156" y="890"/>
            <a:chExt cx="635" cy="454"/>
          </a:xfrm>
        </p:grpSpPr>
        <p:sp>
          <p:nvSpPr>
            <p:cNvPr id="3148" name="Rectangle 51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9" name="Rectangle 52"/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39998"/>
                  </a:srgbClr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6" name="Group 16"/>
          <p:cNvGrpSpPr>
            <a:grpSpLocks/>
          </p:cNvGrpSpPr>
          <p:nvPr/>
        </p:nvGrpSpPr>
        <p:grpSpPr bwMode="auto">
          <a:xfrm>
            <a:off x="571472" y="357166"/>
            <a:ext cx="1285884" cy="785818"/>
            <a:chOff x="1156" y="890"/>
            <a:chExt cx="635" cy="454"/>
          </a:xfrm>
        </p:grpSpPr>
        <p:sp>
          <p:nvSpPr>
            <p:cNvPr id="3146" name="Rectangle 15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66FF66">
                    <a:alpha val="32001"/>
                  </a:srgbClr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7" name="Rectangle 14">
              <a:hlinkClick r:id="rId3" action="ppaction://hlinkpres?slideindex=3&amp;slidetitle=Слайд 3"/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66FF66">
                    <a:alpha val="32001"/>
                  </a:srgbClr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1000100" y="500042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66FF"/>
                </a:solidFill>
                <a:hlinkClick r:id="rId4" action="ppaction://hlinksldjump"/>
              </a:rPr>
              <a:t>1</a:t>
            </a:r>
            <a:endParaRPr lang="ru-RU" sz="2800" b="1" dirty="0">
              <a:solidFill>
                <a:srgbClr val="FF66FF"/>
              </a:solidFill>
            </a:endParaRPr>
          </a:p>
        </p:txBody>
      </p:sp>
      <p:grpSp>
        <p:nvGrpSpPr>
          <p:cNvPr id="3079" name="Group 19"/>
          <p:cNvGrpSpPr>
            <a:grpSpLocks/>
          </p:cNvGrpSpPr>
          <p:nvPr/>
        </p:nvGrpSpPr>
        <p:grpSpPr bwMode="auto">
          <a:xfrm>
            <a:off x="571472" y="1142984"/>
            <a:ext cx="1285884" cy="857256"/>
            <a:chOff x="1156" y="890"/>
            <a:chExt cx="635" cy="454"/>
          </a:xfrm>
        </p:grpSpPr>
        <p:sp>
          <p:nvSpPr>
            <p:cNvPr id="3144" name="Rectangle 20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5" name="Rectangle 21"/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Text Box 28"/>
          <p:cNvSpPr txBox="1">
            <a:spLocks noChangeArrowheads="1"/>
          </p:cNvSpPr>
          <p:nvPr/>
        </p:nvSpPr>
        <p:spPr bwMode="auto">
          <a:xfrm>
            <a:off x="1000100" y="3071810"/>
            <a:ext cx="65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  <a:hlinkClick r:id="rId2" action="ppaction://hlinkpres?slideindex=21&amp;slidetitle=Слайд 21"/>
              </a:rPr>
              <a:t>4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087" name="Text Box 38">
            <a:hlinkClick r:id="rId5" action="ppaction://hlinkpres?slideindex=15&amp;slidetitle=Слайд 15"/>
          </p:cNvPr>
          <p:cNvSpPr txBox="1">
            <a:spLocks noChangeArrowheads="1"/>
          </p:cNvSpPr>
          <p:nvPr/>
        </p:nvSpPr>
        <p:spPr bwMode="auto">
          <a:xfrm>
            <a:off x="928662" y="2143116"/>
            <a:ext cx="65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</a:rPr>
              <a:t> </a:t>
            </a:r>
            <a:r>
              <a:rPr lang="ru-RU" sz="2800" b="1" dirty="0" smtClean="0">
                <a:solidFill>
                  <a:srgbClr val="FF66FF"/>
                </a:solidFill>
                <a:hlinkClick r:id="rId5" action="ppaction://hlinkpres?slideindex=15&amp;slidetitle=Слайд 15"/>
              </a:rPr>
              <a:t>3</a:t>
            </a:r>
            <a:endParaRPr lang="ru-RU" sz="2800" b="1" dirty="0">
              <a:solidFill>
                <a:srgbClr val="FF66FF"/>
              </a:solidFill>
            </a:endParaRPr>
          </a:p>
        </p:txBody>
      </p:sp>
      <p:grpSp>
        <p:nvGrpSpPr>
          <p:cNvPr id="3088" name="Group 39"/>
          <p:cNvGrpSpPr>
            <a:grpSpLocks/>
          </p:cNvGrpSpPr>
          <p:nvPr/>
        </p:nvGrpSpPr>
        <p:grpSpPr bwMode="auto">
          <a:xfrm>
            <a:off x="571472" y="5643579"/>
            <a:ext cx="1285884" cy="857256"/>
            <a:chOff x="1156" y="890"/>
            <a:chExt cx="635" cy="454"/>
          </a:xfrm>
        </p:grpSpPr>
        <p:sp>
          <p:nvSpPr>
            <p:cNvPr id="3138" name="Rectangle 40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9" name="Rectangle 41"/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9" name="Text Box 43"/>
          <p:cNvSpPr txBox="1">
            <a:spLocks noChangeArrowheads="1"/>
          </p:cNvSpPr>
          <p:nvPr/>
        </p:nvSpPr>
        <p:spPr bwMode="auto">
          <a:xfrm>
            <a:off x="1000100" y="1285860"/>
            <a:ext cx="655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  <a:hlinkClick r:id="rId6" action="ppaction://hlinkpres?slideindex=9&amp;slidetitle=Слайд 9"/>
              </a:rPr>
              <a:t> 2</a:t>
            </a:r>
            <a:endParaRPr lang="ru-RU" sz="2800" b="1" dirty="0">
              <a:solidFill>
                <a:srgbClr val="FF66FF"/>
              </a:solidFill>
            </a:endParaRPr>
          </a:p>
        </p:txBody>
      </p:sp>
      <p:grpSp>
        <p:nvGrpSpPr>
          <p:cNvPr id="3091" name="Group 47"/>
          <p:cNvGrpSpPr>
            <a:grpSpLocks/>
          </p:cNvGrpSpPr>
          <p:nvPr/>
        </p:nvGrpSpPr>
        <p:grpSpPr bwMode="auto">
          <a:xfrm>
            <a:off x="571472" y="4714884"/>
            <a:ext cx="1285884" cy="928694"/>
            <a:chOff x="1156" y="890"/>
            <a:chExt cx="635" cy="454"/>
          </a:xfrm>
        </p:grpSpPr>
        <p:sp>
          <p:nvSpPr>
            <p:cNvPr id="3134" name="Rectangle 48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40999"/>
                  </a:srgbClr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5" name="Rectangle 49">
              <a:hlinkClick r:id="rId7" action="ppaction://hlinkpres?slideindex=26&amp;slidetitle=Проверь себя"/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FF3300">
                    <a:alpha val="40999"/>
                  </a:srgbClr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92" name="Group 53"/>
          <p:cNvGrpSpPr>
            <a:grpSpLocks/>
          </p:cNvGrpSpPr>
          <p:nvPr/>
        </p:nvGrpSpPr>
        <p:grpSpPr bwMode="auto">
          <a:xfrm>
            <a:off x="571472" y="3857628"/>
            <a:ext cx="1285884" cy="857256"/>
            <a:chOff x="1156" y="890"/>
            <a:chExt cx="635" cy="454"/>
          </a:xfrm>
        </p:grpSpPr>
        <p:sp>
          <p:nvSpPr>
            <p:cNvPr id="3132" name="Rectangle 54"/>
            <p:cNvSpPr>
              <a:spLocks noChangeArrowheads="1"/>
            </p:cNvSpPr>
            <p:nvPr/>
          </p:nvSpPr>
          <p:spPr bwMode="auto">
            <a:xfrm>
              <a:off x="1156" y="890"/>
              <a:ext cx="635" cy="45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3" name="Rectangle 55"/>
            <p:cNvSpPr>
              <a:spLocks noChangeArrowheads="1"/>
            </p:cNvSpPr>
            <p:nvPr/>
          </p:nvSpPr>
          <p:spPr bwMode="auto">
            <a:xfrm>
              <a:off x="1247" y="981"/>
              <a:ext cx="454" cy="27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01" name="Text Box 80">
            <a:hlinkClick r:id="rId8" action="ppaction://hlinkpres?slideindex=24&amp;slidetitle=Слайд 24"/>
          </p:cNvPr>
          <p:cNvSpPr txBox="1">
            <a:spLocks noChangeArrowheads="1"/>
          </p:cNvSpPr>
          <p:nvPr/>
        </p:nvSpPr>
        <p:spPr bwMode="auto">
          <a:xfrm>
            <a:off x="1000100" y="4000504"/>
            <a:ext cx="42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66FF"/>
                </a:solidFill>
                <a:hlinkClick r:id="rId8" action="ppaction://hlinkpres?slideindex=24&amp;slidetitle=Слайд 24"/>
              </a:rPr>
              <a:t>5</a:t>
            </a:r>
            <a:endParaRPr lang="ru-RU" sz="2800" b="1" dirty="0">
              <a:solidFill>
                <a:srgbClr val="FF66FF"/>
              </a:solidFill>
            </a:endParaRPr>
          </a:p>
        </p:txBody>
      </p:sp>
      <p:sp>
        <p:nvSpPr>
          <p:cNvPr id="3102" name="Text Box 81"/>
          <p:cNvSpPr txBox="1">
            <a:spLocks noChangeArrowheads="1"/>
          </p:cNvSpPr>
          <p:nvPr/>
        </p:nvSpPr>
        <p:spPr bwMode="auto">
          <a:xfrm>
            <a:off x="1000100" y="4929198"/>
            <a:ext cx="42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66FF"/>
                </a:solidFill>
                <a:hlinkClick r:id="rId9" action="ppaction://hlinkpres?slideindex=26&amp;slidetitle=Слайд 26"/>
              </a:rPr>
              <a:t>6</a:t>
            </a:r>
            <a:endParaRPr lang="ru-RU" sz="2800" b="1" dirty="0">
              <a:solidFill>
                <a:srgbClr val="FF66FF"/>
              </a:solidFill>
            </a:endParaRPr>
          </a:p>
        </p:txBody>
      </p:sp>
      <p:sp>
        <p:nvSpPr>
          <p:cNvPr id="3103" name="Text Box 82"/>
          <p:cNvSpPr txBox="1">
            <a:spLocks noChangeArrowheads="1"/>
          </p:cNvSpPr>
          <p:nvPr/>
        </p:nvSpPr>
        <p:spPr bwMode="auto">
          <a:xfrm>
            <a:off x="1071538" y="5857892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66FF"/>
                </a:solidFill>
                <a:hlinkClick r:id="rId10" action="ppaction://hlinkpres?slideindex=30&amp;slidetitle=Проверь себя"/>
              </a:rPr>
              <a:t>7</a:t>
            </a:r>
            <a:endParaRPr lang="ru-RU" sz="2800" b="1" dirty="0">
              <a:solidFill>
                <a:srgbClr val="FF66FF"/>
              </a:solidFill>
            </a:endParaRPr>
          </a:p>
        </p:txBody>
      </p:sp>
      <p:pic>
        <p:nvPicPr>
          <p:cNvPr id="3115" name="Picture 100" descr="Незнайка рисованный клипарт на прозрачном сло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2714620"/>
            <a:ext cx="3363807" cy="345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Блок-схема: альтернативный процесс 40"/>
          <p:cNvSpPr/>
          <p:nvPr/>
        </p:nvSpPr>
        <p:spPr>
          <a:xfrm>
            <a:off x="2500298" y="500042"/>
            <a:ext cx="41434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Волшебные слова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500298" y="1285860"/>
            <a:ext cx="600079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Удивительные  превращения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571736" y="2143116"/>
            <a:ext cx="41434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Волшебное  средство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500298" y="3071810"/>
            <a:ext cx="41434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Подбери   рифму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500298" y="4000504"/>
            <a:ext cx="41434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Фотоконкурс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643174" y="5857892"/>
            <a:ext cx="41434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Проверь  себя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571736" y="4929198"/>
            <a:ext cx="41434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Чьи это слова?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50825" y="1341438"/>
            <a:ext cx="5256213" cy="1800225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Волшебное средство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71472" y="4071942"/>
            <a:ext cx="4967288" cy="2087562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/>
              <a:t>корыто, дом, дворянство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«Сказка о золотой рыбке»</a:t>
            </a:r>
            <a:endParaRPr lang="ru-RU" sz="2000" dirty="0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4681538" cy="1169551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Что  попросила старуха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/>
              <a:t>  у золотой рыбки</a:t>
            </a:r>
            <a:endParaRPr lang="ru-RU" sz="28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342899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387336" y="6215058"/>
            <a:ext cx="756664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80" y="3278948"/>
            <a:ext cx="4887920" cy="357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F5F52D"/>
              </a:buClr>
              <a:buSzPct val="100000"/>
            </a:pPr>
            <a:endParaRPr lang="ru-RU" sz="2400" b="1" dirty="0" smtClean="0">
              <a:cs typeface="Times New Roman" pitchFamily="18" charset="0"/>
            </a:endParaRPr>
          </a:p>
          <a:p>
            <a:pPr algn="ctr">
              <a:buClr>
                <a:srgbClr val="F5F52D"/>
              </a:buClr>
              <a:buSzPct val="100000"/>
            </a:pPr>
            <a:r>
              <a:rPr lang="en-GB" sz="2400" b="1" dirty="0" smtClean="0">
                <a:cs typeface="Times New Roman" pitchFamily="18" charset="0"/>
              </a:rPr>
              <a:t>Я </a:t>
            </a:r>
            <a:r>
              <a:rPr lang="en-GB" sz="2400" b="1" dirty="0" err="1" smtClean="0">
                <a:cs typeface="Times New Roman" pitchFamily="18" charset="0"/>
              </a:rPr>
              <a:t>начну</a:t>
            </a:r>
            <a:r>
              <a:rPr lang="en-GB" sz="2400" b="1" dirty="0" smtClean="0">
                <a:cs typeface="Times New Roman" pitchFamily="18" charset="0"/>
              </a:rPr>
              <a:t>, а </a:t>
            </a:r>
            <a:r>
              <a:rPr lang="en-GB" sz="2400" b="1" dirty="0" err="1" smtClean="0">
                <a:cs typeface="Times New Roman" pitchFamily="18" charset="0"/>
              </a:rPr>
              <a:t>вы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кончайте</a:t>
            </a:r>
            <a:r>
              <a:rPr lang="en-GB" sz="24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Только</a:t>
            </a:r>
            <a:r>
              <a:rPr lang="en-GB" sz="2400" b="1" dirty="0" smtClean="0">
                <a:cs typeface="Times New Roman" pitchFamily="18" charset="0"/>
              </a:rPr>
              <a:t> в </a:t>
            </a:r>
            <a:r>
              <a:rPr lang="en-GB" sz="2400" b="1" dirty="0" err="1" smtClean="0">
                <a:cs typeface="Times New Roman" pitchFamily="18" charset="0"/>
              </a:rPr>
              <a:t>рифму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отвечайте</a:t>
            </a:r>
            <a:r>
              <a:rPr lang="en-GB" sz="2400" b="1" dirty="0" smtClean="0"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928670"/>
            <a:ext cx="5256213" cy="3786214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5F52D"/>
              </a:buClr>
              <a:buSzPct val="100000"/>
            </a:pPr>
            <a:endParaRPr lang="ru-RU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algn="ctr" eaLnBrk="0" hangingPunct="0">
              <a:buClr>
                <a:srgbClr val="F5F52D"/>
              </a:buClr>
              <a:buSzPct val="100000"/>
            </a:pPr>
            <a:endParaRPr lang="ru-RU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smtClean="0">
                <a:cs typeface="Times New Roman" pitchFamily="18" charset="0"/>
              </a:rPr>
              <a:t>В </a:t>
            </a:r>
            <a:r>
              <a:rPr lang="en-GB" sz="2000" b="1" dirty="0" err="1" smtClean="0">
                <a:cs typeface="Times New Roman" pitchFamily="18" charset="0"/>
              </a:rPr>
              <a:t>сказке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лошадь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не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простая</a:t>
            </a:r>
            <a:r>
              <a:rPr lang="en-GB" sz="2000" b="1" dirty="0" smtClean="0">
                <a:cs typeface="Times New Roman" pitchFamily="18" charset="0"/>
              </a:rPr>
              <a:t>: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err="1" smtClean="0">
                <a:cs typeface="Times New Roman" pitchFamily="18" charset="0"/>
              </a:rPr>
              <a:t>Чудо</a:t>
            </a:r>
            <a:r>
              <a:rPr lang="en-GB" sz="2000" b="1" dirty="0" smtClean="0">
                <a:cs typeface="Times New Roman" pitchFamily="18" charset="0"/>
              </a:rPr>
              <a:t> – </a:t>
            </a:r>
            <a:r>
              <a:rPr lang="en-GB" sz="2000" b="1" dirty="0" err="1" smtClean="0">
                <a:cs typeface="Times New Roman" pitchFamily="18" charset="0"/>
              </a:rPr>
              <a:t>грива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золотая</a:t>
            </a:r>
            <a:r>
              <a:rPr lang="en-GB" sz="20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err="1" smtClean="0">
                <a:cs typeface="Times New Roman" pitchFamily="18" charset="0"/>
              </a:rPr>
              <a:t>По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горам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парнишку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носит</a:t>
            </a:r>
            <a:r>
              <a:rPr lang="en-GB" sz="20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err="1" smtClean="0">
                <a:cs typeface="Times New Roman" pitchFamily="18" charset="0"/>
              </a:rPr>
              <a:t>Да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никак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его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не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сбросит</a:t>
            </a:r>
            <a:r>
              <a:rPr lang="en-GB" sz="2000" b="1" dirty="0" smtClean="0">
                <a:cs typeface="Times New Roman" pitchFamily="18" charset="0"/>
              </a:rPr>
              <a:t>.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err="1" smtClean="0">
                <a:cs typeface="Times New Roman" pitchFamily="18" charset="0"/>
              </a:rPr>
              <a:t>Есть</a:t>
            </a:r>
            <a:r>
              <a:rPr lang="en-GB" sz="2000" b="1" dirty="0" smtClean="0">
                <a:cs typeface="Times New Roman" pitchFamily="18" charset="0"/>
              </a:rPr>
              <a:t> у </a:t>
            </a:r>
            <a:r>
              <a:rPr lang="en-GB" sz="2000" b="1" dirty="0" err="1" smtClean="0">
                <a:cs typeface="Times New Roman" pitchFamily="18" charset="0"/>
              </a:rPr>
              <a:t>лошади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сынок</a:t>
            </a:r>
            <a:r>
              <a:rPr lang="en-GB" sz="2000" b="1" dirty="0" smtClean="0">
                <a:cs typeface="Times New Roman" pitchFamily="18" charset="0"/>
              </a:rPr>
              <a:t> –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err="1" smtClean="0">
                <a:cs typeface="Times New Roman" pitchFamily="18" charset="0"/>
              </a:rPr>
              <a:t>Удивительный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конек</a:t>
            </a:r>
            <a:r>
              <a:rPr lang="en-GB" sz="2000" b="1" dirty="0" smtClean="0">
                <a:cs typeface="Times New Roman" pitchFamily="18" charset="0"/>
              </a:rPr>
              <a:t>, 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000" b="1" dirty="0" err="1" smtClean="0">
                <a:cs typeface="Times New Roman" pitchFamily="18" charset="0"/>
              </a:rPr>
              <a:t>По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n-GB" sz="2000" b="1" dirty="0" err="1" smtClean="0">
                <a:cs typeface="Times New Roman" pitchFamily="18" charset="0"/>
              </a:rPr>
              <a:t>прозванью</a:t>
            </a:r>
            <a:r>
              <a:rPr lang="en-GB" sz="2000" b="1" dirty="0" smtClean="0">
                <a:cs typeface="Times New Roman" pitchFamily="18" charset="0"/>
              </a:rPr>
              <a:t> ...        </a:t>
            </a:r>
          </a:p>
          <a:p>
            <a:r>
              <a:rPr lang="ru-RU" sz="2000" b="1" dirty="0" smtClean="0">
                <a:cs typeface="Times New Roman" pitchFamily="18" charset="0"/>
              </a:rPr>
              <a:t>                                            </a:t>
            </a:r>
            <a:r>
              <a:rPr lang="en-GB" sz="2000" b="1" dirty="0" err="1" smtClean="0">
                <a:cs typeface="Times New Roman" pitchFamily="18" charset="0"/>
              </a:rPr>
              <a:t>Горбунок</a:t>
            </a:r>
            <a:endParaRPr lang="en-GB" sz="2000" b="1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7158" y="5413356"/>
            <a:ext cx="3500430" cy="1444644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П.Ершов </a:t>
            </a:r>
          </a:p>
          <a:p>
            <a:pPr algn="ctr"/>
            <a:r>
              <a:rPr lang="ru-RU" sz="2400" b="1" dirty="0" smtClean="0"/>
              <a:t>«Конёк – горбунок»</a:t>
            </a:r>
            <a:endParaRPr lang="ru-RU" sz="2400" b="1" dirty="0"/>
          </a:p>
        </p:txBody>
      </p:sp>
      <p:sp>
        <p:nvSpPr>
          <p:cNvPr id="8" name="Rectangle 12">
            <a:hlinkClick r:id="rId3" action="ppaction://hlinkpres?slideindex=22&amp;slidetitle=Слайд 22"/>
          </p:cNvPr>
          <p:cNvSpPr>
            <a:spLocks noChangeArrowheads="1"/>
          </p:cNvSpPr>
          <p:nvPr/>
        </p:nvSpPr>
        <p:spPr bwMode="auto">
          <a:xfrm>
            <a:off x="7578725" y="6569075"/>
            <a:ext cx="1565275" cy="288925"/>
          </a:xfrm>
          <a:prstGeom prst="rect">
            <a:avLst/>
          </a:prstGeom>
          <a:solidFill>
            <a:srgbClr val="77C1A3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3" action="ppaction://hlinkpres?slideindex=22&amp;slidetitle=Слайд 22"/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F5F52D"/>
              </a:buClr>
              <a:buSzPct val="100000"/>
            </a:pPr>
            <a:endParaRPr lang="ru-RU" sz="2400" b="1" dirty="0" smtClean="0">
              <a:cs typeface="Times New Roman" pitchFamily="18" charset="0"/>
            </a:endParaRPr>
          </a:p>
          <a:p>
            <a:pPr algn="ctr">
              <a:buClr>
                <a:srgbClr val="F5F52D"/>
              </a:buClr>
              <a:buSzPct val="100000"/>
            </a:pPr>
            <a:r>
              <a:rPr lang="en-GB" sz="2400" b="1" dirty="0" smtClean="0">
                <a:cs typeface="Times New Roman" pitchFamily="18" charset="0"/>
              </a:rPr>
              <a:t>Я </a:t>
            </a:r>
            <a:r>
              <a:rPr lang="en-GB" sz="2400" b="1" dirty="0" err="1" smtClean="0">
                <a:cs typeface="Times New Roman" pitchFamily="18" charset="0"/>
              </a:rPr>
              <a:t>начну</a:t>
            </a:r>
            <a:r>
              <a:rPr lang="en-GB" sz="2400" b="1" dirty="0" smtClean="0">
                <a:cs typeface="Times New Roman" pitchFamily="18" charset="0"/>
              </a:rPr>
              <a:t>, а </a:t>
            </a:r>
            <a:r>
              <a:rPr lang="en-GB" sz="2400" b="1" dirty="0" err="1" smtClean="0">
                <a:cs typeface="Times New Roman" pitchFamily="18" charset="0"/>
              </a:rPr>
              <a:t>вы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кончайте</a:t>
            </a:r>
            <a:r>
              <a:rPr lang="en-GB" sz="24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Только</a:t>
            </a:r>
            <a:r>
              <a:rPr lang="en-GB" sz="2400" b="1" dirty="0" smtClean="0">
                <a:cs typeface="Times New Roman" pitchFamily="18" charset="0"/>
              </a:rPr>
              <a:t> в </a:t>
            </a:r>
            <a:r>
              <a:rPr lang="en-GB" sz="2400" b="1" dirty="0" err="1" smtClean="0">
                <a:cs typeface="Times New Roman" pitchFamily="18" charset="0"/>
              </a:rPr>
              <a:t>рифму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отвечайте</a:t>
            </a:r>
            <a:r>
              <a:rPr lang="en-GB" sz="2400" b="1" dirty="0" smtClean="0"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785794"/>
            <a:ext cx="5256213" cy="3786214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5F52D"/>
              </a:buClr>
              <a:buSzPct val="100000"/>
            </a:pPr>
            <a:endParaRPr lang="ru-RU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algn="ctr" eaLnBrk="0" hangingPunct="0">
              <a:buClr>
                <a:srgbClr val="F5F52D"/>
              </a:buClr>
              <a:buSzPct val="100000"/>
            </a:pPr>
            <a:endParaRPr lang="ru-RU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ru-RU" sz="2000" b="1" dirty="0" smtClean="0">
                <a:cs typeface="Times New Roman" pitchFamily="18" charset="0"/>
              </a:rPr>
              <a:t>Перед волком он дрожал,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ru-RU" sz="2000" b="1" dirty="0" smtClean="0">
                <a:cs typeface="Times New Roman" pitchFamily="18" charset="0"/>
              </a:rPr>
              <a:t>От медведя убежал,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ru-RU" sz="2000" b="1" dirty="0" smtClean="0">
                <a:cs typeface="Times New Roman" pitchFamily="18" charset="0"/>
              </a:rPr>
              <a:t>А лисице на зубок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ru-RU" sz="2000" b="1" dirty="0" smtClean="0">
                <a:cs typeface="Times New Roman" pitchFamily="18" charset="0"/>
              </a:rPr>
              <a:t>Всё  ж попался …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ru-RU" sz="2000" b="1" dirty="0" smtClean="0">
                <a:cs typeface="Times New Roman" pitchFamily="18" charset="0"/>
              </a:rPr>
              <a:t>                   Колобок </a:t>
            </a:r>
            <a:endParaRPr lang="en-GB" sz="2000" b="1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0" y="4643446"/>
            <a:ext cx="3857620" cy="194471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Русская народная сказка</a:t>
            </a:r>
          </a:p>
          <a:p>
            <a:pPr algn="ctr"/>
            <a:r>
              <a:rPr lang="ru-RU" sz="2400" b="1" dirty="0" smtClean="0"/>
              <a:t>«Колобок» </a:t>
            </a:r>
            <a:endParaRPr lang="ru-RU" sz="24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504" y="3341677"/>
            <a:ext cx="5148496" cy="35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2">
            <a:hlinkClick r:id="rId3" action="ppaction://hlinkpres?slideindex=23&amp;slidetitle=Слайд 23"/>
          </p:cNvPr>
          <p:cNvSpPr>
            <a:spLocks noChangeArrowheads="1"/>
          </p:cNvSpPr>
          <p:nvPr/>
        </p:nvSpPr>
        <p:spPr bwMode="auto">
          <a:xfrm>
            <a:off x="7578725" y="6569075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20820"/>
            <a:ext cx="5418625" cy="37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F5F52D"/>
              </a:buClr>
              <a:buSzPct val="100000"/>
            </a:pPr>
            <a:endParaRPr lang="ru-RU" sz="2400" b="1" dirty="0" smtClean="0">
              <a:cs typeface="Times New Roman" pitchFamily="18" charset="0"/>
            </a:endParaRPr>
          </a:p>
          <a:p>
            <a:pPr algn="ctr">
              <a:buClr>
                <a:srgbClr val="F5F52D"/>
              </a:buClr>
              <a:buSzPct val="100000"/>
            </a:pPr>
            <a:r>
              <a:rPr lang="en-GB" sz="2400" b="1" dirty="0" smtClean="0">
                <a:cs typeface="Times New Roman" pitchFamily="18" charset="0"/>
              </a:rPr>
              <a:t>Я </a:t>
            </a:r>
            <a:r>
              <a:rPr lang="en-GB" sz="2400" b="1" dirty="0" err="1" smtClean="0">
                <a:cs typeface="Times New Roman" pitchFamily="18" charset="0"/>
              </a:rPr>
              <a:t>начну</a:t>
            </a:r>
            <a:r>
              <a:rPr lang="en-GB" sz="2400" b="1" dirty="0" smtClean="0">
                <a:cs typeface="Times New Roman" pitchFamily="18" charset="0"/>
              </a:rPr>
              <a:t>, а </a:t>
            </a:r>
            <a:r>
              <a:rPr lang="en-GB" sz="2400" b="1" dirty="0" err="1" smtClean="0">
                <a:cs typeface="Times New Roman" pitchFamily="18" charset="0"/>
              </a:rPr>
              <a:t>вы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кончайте</a:t>
            </a:r>
            <a:r>
              <a:rPr lang="en-GB" sz="24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F5F52D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Только</a:t>
            </a:r>
            <a:r>
              <a:rPr lang="en-GB" sz="2400" b="1" dirty="0" smtClean="0">
                <a:cs typeface="Times New Roman" pitchFamily="18" charset="0"/>
              </a:rPr>
              <a:t> в </a:t>
            </a:r>
            <a:r>
              <a:rPr lang="en-GB" sz="2400" b="1" dirty="0" err="1" smtClean="0">
                <a:cs typeface="Times New Roman" pitchFamily="18" charset="0"/>
              </a:rPr>
              <a:t>рифму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отвечайте</a:t>
            </a:r>
            <a:r>
              <a:rPr lang="en-GB" sz="2400" b="1" dirty="0" smtClean="0"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785794"/>
            <a:ext cx="5256213" cy="3786214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5F52D"/>
              </a:buClr>
              <a:buSzPct val="100000"/>
            </a:pPr>
            <a:endParaRPr lang="ru-RU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algn="ctr" eaLnBrk="0" hangingPunct="0">
              <a:buClr>
                <a:srgbClr val="F5F52D"/>
              </a:buClr>
              <a:buSzPct val="100000"/>
            </a:pPr>
            <a:endParaRPr lang="ru-RU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99"/>
              </a:buClr>
              <a:buSzPct val="100000"/>
            </a:pPr>
            <a:endParaRPr lang="ru-RU" b="1" dirty="0" smtClean="0">
              <a:solidFill>
                <a:srgbClr val="4B1F6F"/>
              </a:solidFill>
              <a:cs typeface="Times New Roman" pitchFamily="18" charset="0"/>
            </a:endParaRPr>
          </a:p>
          <a:p>
            <a:pPr algn="ctr">
              <a:buClr>
                <a:srgbClr val="000099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Всех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на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свете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он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добрей</a:t>
            </a:r>
            <a:r>
              <a:rPr lang="en-GB" sz="24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000099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Лечит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он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больных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зверей</a:t>
            </a:r>
            <a:r>
              <a:rPr lang="en-GB" sz="2400" b="1" dirty="0" smtClean="0">
                <a:cs typeface="Times New Roman" pitchFamily="18" charset="0"/>
              </a:rPr>
              <a:t>.</a:t>
            </a:r>
          </a:p>
          <a:p>
            <a:pPr algn="ctr" eaLnBrk="0" hangingPunct="0">
              <a:buClr>
                <a:srgbClr val="000099"/>
              </a:buClr>
              <a:buSzPct val="100000"/>
            </a:pPr>
            <a:r>
              <a:rPr lang="en-GB" sz="2400" b="1" dirty="0" smtClean="0">
                <a:cs typeface="Times New Roman" pitchFamily="18" charset="0"/>
              </a:rPr>
              <a:t>А </a:t>
            </a:r>
            <a:r>
              <a:rPr lang="en-GB" sz="2400" b="1" dirty="0" err="1" smtClean="0">
                <a:cs typeface="Times New Roman" pitchFamily="18" charset="0"/>
              </a:rPr>
              <a:t>однажды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бегемота</a:t>
            </a:r>
            <a:endParaRPr lang="en-GB" sz="2400" b="1" dirty="0" smtClean="0">
              <a:cs typeface="Times New Roman" pitchFamily="18" charset="0"/>
            </a:endParaRPr>
          </a:p>
          <a:p>
            <a:pPr algn="ctr" eaLnBrk="0" hangingPunct="0">
              <a:buClr>
                <a:srgbClr val="000099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Вынимал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он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из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болота</a:t>
            </a:r>
            <a:r>
              <a:rPr lang="en-GB" sz="2400" b="1" dirty="0" smtClean="0">
                <a:cs typeface="Times New Roman" pitchFamily="18" charset="0"/>
              </a:rPr>
              <a:t>.</a:t>
            </a:r>
          </a:p>
          <a:p>
            <a:pPr algn="ctr" eaLnBrk="0" hangingPunct="0">
              <a:buClr>
                <a:srgbClr val="000099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Добротою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знаменит</a:t>
            </a:r>
            <a:r>
              <a:rPr lang="en-GB" sz="2400" b="1" dirty="0" smtClean="0">
                <a:cs typeface="Times New Roman" pitchFamily="18" charset="0"/>
              </a:rPr>
              <a:t>,</a:t>
            </a:r>
          </a:p>
          <a:p>
            <a:pPr algn="ctr" eaLnBrk="0" hangingPunct="0">
              <a:buClr>
                <a:srgbClr val="000099"/>
              </a:buClr>
              <a:buSzPct val="100000"/>
            </a:pPr>
            <a:r>
              <a:rPr lang="en-GB" sz="2400" b="1" dirty="0" err="1" smtClean="0">
                <a:cs typeface="Times New Roman" pitchFamily="18" charset="0"/>
              </a:rPr>
              <a:t>Это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доктор</a:t>
            </a:r>
            <a:r>
              <a:rPr lang="en-GB" sz="2400" b="1" dirty="0" smtClean="0">
                <a:cs typeface="Times New Roman" pitchFamily="18" charset="0"/>
              </a:rPr>
              <a:t> … </a:t>
            </a:r>
          </a:p>
          <a:p>
            <a:pPr algn="ctr" eaLnBrk="0" hangingPunct="0">
              <a:buClr>
                <a:srgbClr val="000099"/>
              </a:buClr>
              <a:buSzPct val="100000"/>
            </a:pPr>
            <a:r>
              <a:rPr lang="en-GB" sz="2400" b="1" dirty="0" smtClean="0">
                <a:cs typeface="Times New Roman" pitchFamily="18" charset="0"/>
              </a:rPr>
              <a:t>           </a:t>
            </a:r>
            <a:r>
              <a:rPr lang="ru-RU" sz="2400" b="1" dirty="0" smtClean="0">
                <a:cs typeface="Times New Roman" pitchFamily="18" charset="0"/>
              </a:rPr>
              <a:t>                  </a:t>
            </a:r>
            <a:r>
              <a:rPr lang="en-GB" sz="2400" b="1" dirty="0" smtClean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Айболит</a:t>
            </a:r>
            <a:endParaRPr lang="ru-RU" sz="2400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0" y="4643446"/>
            <a:ext cx="3857620" cy="194471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571536" y="4857760"/>
            <a:ext cx="5314959" cy="15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К.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Чуковский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Доктор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Айболит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72462" y="6101312"/>
            <a:ext cx="785786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88925" y="2003425"/>
            <a:ext cx="4718050" cy="2398713"/>
          </a:xfrm>
          <a:prstGeom prst="cloudCallout">
            <a:avLst>
              <a:gd name="adj1" fmla="val 66713"/>
              <a:gd name="adj2" fmla="val -32134"/>
            </a:avLst>
          </a:prstGeom>
          <a:solidFill>
            <a:srgbClr val="FFCCCC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Фотоконкурс</a:t>
            </a:r>
            <a:r>
              <a:rPr lang="en-GB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</a:t>
            </a:r>
            <a:endParaRPr lang="en-GB" sz="32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героев</a:t>
            </a:r>
            <a:r>
              <a:rPr lang="en-GB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сказок</a:t>
            </a:r>
            <a:endParaRPr lang="en-GB" sz="32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1619250"/>
            <a:ext cx="324008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3959225"/>
            <a:ext cx="1552575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578725" y="6569075"/>
            <a:ext cx="1565275" cy="288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4" action="ppaction://hlinkpres?slideindex=25&amp;slidetitle=Слайд 25"/>
              </a:rPr>
              <a:t>Продолжить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00306"/>
            <a:ext cx="2857520" cy="39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00306"/>
            <a:ext cx="3028955" cy="405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119433"/>
            <a:ext cx="2983185" cy="37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928910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G:\сказки\картинки сказки\0_a4f92_5f32cf98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00372"/>
            <a:ext cx="2797902" cy="3548064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429652" y="6101312"/>
            <a:ext cx="714348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-0.123 L 0.33872 -0.3826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01 -0.29618 L -0.33229 -0.3694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8844E-6 L -0.29827 0.0561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6 L 0.35452 0.04902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607E-7 L -0.00451 -0.2272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Grp="1" noChangeArrowheads="1"/>
          </p:cNvSpPr>
          <p:nvPr>
            <p:ph/>
          </p:nvPr>
        </p:nvSpPr>
        <p:spPr bwMode="auto">
          <a:xfrm>
            <a:off x="928662" y="2000240"/>
            <a:ext cx="4572032" cy="2926828"/>
          </a:xfrm>
          <a:prstGeom prst="cloudCallout">
            <a:avLst>
              <a:gd name="adj1" fmla="val 55249"/>
              <a:gd name="adj2" fmla="val -24501"/>
            </a:avLst>
          </a:prstGeom>
          <a:solidFill>
            <a:srgbClr val="FFCCCC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Чьи</a:t>
            </a:r>
            <a:r>
              <a:rPr lang="en-GB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5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</a:t>
            </a:r>
            <a:endParaRPr lang="en-GB" sz="54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</a:t>
            </a:r>
            <a:r>
              <a:rPr lang="en-GB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2" y="1428736"/>
            <a:ext cx="324008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1552575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Стрелка вправо 5">
            <a:hlinkClick r:id="rId4" action="ppaction://hlinkpres?slideindex=27&amp;slidetitle=Слайд 27"/>
          </p:cNvPr>
          <p:cNvSpPr/>
          <p:nvPr/>
        </p:nvSpPr>
        <p:spPr>
          <a:xfrm>
            <a:off x="8072462" y="6429396"/>
            <a:ext cx="785818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786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«Я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знал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закончится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Уж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больно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ветхий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 и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старый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поле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стою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Мечтал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конечно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мне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кто-то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поселился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,…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их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поселилось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просто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выдержал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24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рухнул</a:t>
            </a:r>
            <a:r>
              <a:rPr lang="en-GB" sz="2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…»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</a:t>
            </a:r>
            <a:r>
              <a:rPr lang="en-GB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Теремок</a:t>
            </a:r>
            <a:endParaRPr lang="en-GB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4744" y="2500306"/>
            <a:ext cx="4669256" cy="43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786190"/>
            <a:ext cx="4429156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Русская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народная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сказка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Теремок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>
            <a:hlinkClick r:id="rId3" action="ppaction://hlinkpres?slideindex=28&amp;slidetitle=Слайд 28"/>
          </p:cNvPr>
          <p:cNvSpPr/>
          <p:nvPr/>
        </p:nvSpPr>
        <p:spPr>
          <a:xfrm>
            <a:off x="8215338" y="6373368"/>
            <a:ext cx="9286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1472" y="285728"/>
            <a:ext cx="8358246" cy="240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onstantia" pitchFamily="16" charset="0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«Я,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конечно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готова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выполнить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любое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желание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Ведь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муж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спас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мне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жизнь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чем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больше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человеку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даешь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больше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ему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хочется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Вот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приходиться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таким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людям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оставаться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разбитого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корыта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onstantia" pitchFamily="16" charset="0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onstantia" pitchFamily="16" charset="0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Золотая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рыбка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95049"/>
            <a:ext cx="5143504" cy="38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4429132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Пушкин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Сказка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рыбаке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рыбке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>
            <a:hlinkClick r:id="rId3" action="ppaction://hlinkpres?slideindex=29&amp;slidetitle=Слайд 29"/>
          </p:cNvPr>
          <p:cNvSpPr/>
          <p:nvPr/>
        </p:nvSpPr>
        <p:spPr>
          <a:xfrm>
            <a:off x="7929586" y="6572272"/>
            <a:ext cx="1214414" cy="28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«Я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решил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просто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путешествовать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свету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знал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обернется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Я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думал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такие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добрые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мои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Бабушка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Дедушка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оказалось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этом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мире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живут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злые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и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жестокие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и </a:t>
            </a:r>
            <a:r>
              <a:rPr lang="en-GB" sz="2400" b="1" dirty="0" err="1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хитрые</a:t>
            </a: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…»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endParaRPr lang="ru-RU" sz="2400" b="1" dirty="0" smtClean="0">
              <a:solidFill>
                <a:srgbClr val="5E11A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Колобок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04" y="3143248"/>
            <a:ext cx="481489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214686"/>
            <a:ext cx="4857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Русская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народная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сказка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Колобок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12"/>
          <p:cNvSpPr>
            <a:spLocks noChangeArrowheads="1"/>
          </p:cNvSpPr>
          <p:nvPr/>
        </p:nvSpPr>
        <p:spPr bwMode="auto">
          <a:xfrm>
            <a:off x="468313" y="1773238"/>
            <a:ext cx="4895850" cy="172878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76375" y="333375"/>
            <a:ext cx="5761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Вспомни, кто говорил такие волшебные слова: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4681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По щучьему веленью, по моему хотенью.</a:t>
            </a:r>
          </a:p>
        </p:txBody>
      </p:sp>
      <p:pic>
        <p:nvPicPr>
          <p:cNvPr id="2057" name="Picture 9" descr="Векторный клипарт - емеля и щ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500438"/>
            <a:ext cx="15906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930422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76475"/>
            <a:ext cx="26082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395288" y="4581525"/>
            <a:ext cx="35274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Емеля.</a:t>
            </a:r>
          </a:p>
          <a:p>
            <a:pPr algn="ctr"/>
            <a:r>
              <a:rPr lang="ru-RU" sz="2000"/>
              <a:t>Русская народная сказка</a:t>
            </a:r>
          </a:p>
          <a:p>
            <a:pPr algn="ctr"/>
            <a:r>
              <a:rPr lang="ru-RU" sz="2000"/>
              <a:t>«По щучьему велению»</a:t>
            </a:r>
          </a:p>
          <a:p>
            <a:pPr algn="ctr"/>
            <a:endParaRPr lang="ru-RU" sz="2000"/>
          </a:p>
        </p:txBody>
      </p:sp>
      <p:sp>
        <p:nvSpPr>
          <p:cNvPr id="2063" name="Rectangle 15">
            <a:hlinkClick r:id="rId4" action="ppaction://hlinkpres?slideindex=4&amp;slidetitle=Слайд 4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13725" cy="1284287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0" b="1">
                <a:solidFill>
                  <a:srgbClr val="6B009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Проверь себя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619250"/>
            <a:ext cx="324008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0975" y="1816100"/>
            <a:ext cx="4718050" cy="2681288"/>
          </a:xfrm>
          <a:prstGeom prst="cloudCallout">
            <a:avLst>
              <a:gd name="adj1" fmla="val 66713"/>
              <a:gd name="adj2" fmla="val -28704"/>
            </a:avLst>
          </a:prstGeom>
          <a:solidFill>
            <a:srgbClr val="FFCCCC"/>
          </a:solidFill>
          <a:ln w="936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Выбери </a:t>
            </a:r>
          </a:p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правильные</a:t>
            </a:r>
          </a:p>
          <a:p>
            <a:pPr algn="ctr">
              <a:buClr>
                <a:srgbClr val="333333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ответы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3959225"/>
            <a:ext cx="1552575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12">
            <a:hlinkClick r:id="rId5" action="ppaction://hlinkpres?slideindex=31&amp;slidetitle=Какое  произведение является сказкой?"/>
          </p:cNvPr>
          <p:cNvSpPr>
            <a:spLocks noChangeArrowheads="1"/>
          </p:cNvSpPr>
          <p:nvPr/>
        </p:nvSpPr>
        <p:spPr bwMode="auto">
          <a:xfrm>
            <a:off x="5929322" y="6215082"/>
            <a:ext cx="1565275" cy="288925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hlinkClick r:id="rId5" action="ppaction://hlinkpres?slideindex=31&amp;slidetitle=Какое  произведение является сказкой?"/>
              </a:rPr>
              <a:t>Начать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246063"/>
            <a:ext cx="8213725" cy="1646237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 произведение </a:t>
            </a:r>
            <a:r>
              <a:rPr lang="ru-RU" sz="54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является</a:t>
            </a:r>
            <a:r>
              <a:rPr lang="en-GB" sz="54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сказкой?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6425" y="1547813"/>
            <a:ext cx="8213725" cy="4572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>
                <a:solidFill>
                  <a:srgbClr val="800080"/>
                </a:solidFill>
              </a:rPr>
              <a:t>     </a:t>
            </a:r>
            <a:r>
              <a:rPr lang="en-GB" sz="5400" b="1" dirty="0" err="1">
                <a:solidFill>
                  <a:srgbClr val="800080"/>
                </a:solidFill>
              </a:rPr>
              <a:t>Заплатка</a:t>
            </a:r>
            <a:endParaRPr lang="en-GB" sz="5400" b="1" dirty="0">
              <a:solidFill>
                <a:srgbClr val="800080"/>
              </a:solidFill>
            </a:endParaRP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 err="1">
                <a:solidFill>
                  <a:srgbClr val="800080"/>
                </a:solidFill>
              </a:rPr>
              <a:t>Лебедь</a:t>
            </a:r>
            <a:r>
              <a:rPr lang="en-GB" sz="5400" b="1" dirty="0">
                <a:solidFill>
                  <a:srgbClr val="800080"/>
                </a:solidFill>
              </a:rPr>
              <a:t>, </a:t>
            </a:r>
            <a:r>
              <a:rPr lang="en-GB" sz="5400" b="1" dirty="0" err="1" smtClean="0">
                <a:solidFill>
                  <a:srgbClr val="800080"/>
                </a:solidFill>
              </a:rPr>
              <a:t>Рак</a:t>
            </a:r>
            <a:r>
              <a:rPr lang="ru-RU" sz="5400" b="1" dirty="0" smtClean="0">
                <a:solidFill>
                  <a:srgbClr val="800080"/>
                </a:solidFill>
              </a:rPr>
              <a:t> </a:t>
            </a:r>
            <a:r>
              <a:rPr lang="en-GB" sz="5400" b="1" dirty="0" smtClean="0">
                <a:solidFill>
                  <a:srgbClr val="800080"/>
                </a:solidFill>
              </a:rPr>
              <a:t>и</a:t>
            </a:r>
            <a:r>
              <a:rPr lang="ru-RU" sz="5400" b="1" dirty="0" smtClean="0">
                <a:solidFill>
                  <a:srgbClr val="800080"/>
                </a:solidFill>
              </a:rPr>
              <a:t> </a:t>
            </a:r>
            <a:r>
              <a:rPr lang="en-GB" sz="5400" b="1" dirty="0" err="1" smtClean="0">
                <a:solidFill>
                  <a:srgbClr val="800080"/>
                </a:solidFill>
              </a:rPr>
              <a:t>Щука</a:t>
            </a:r>
            <a:endParaRPr lang="en-GB" sz="5400" b="1" dirty="0">
              <a:solidFill>
                <a:srgbClr val="800080"/>
              </a:solidFill>
            </a:endParaRP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>
                <a:solidFill>
                  <a:srgbClr val="800080"/>
                </a:solidFill>
              </a:rPr>
              <a:t>   </a:t>
            </a:r>
            <a:r>
              <a:rPr lang="en-GB" sz="5400" b="1" dirty="0" err="1">
                <a:solidFill>
                  <a:srgbClr val="800080"/>
                </a:solidFill>
              </a:rPr>
              <a:t>Маленькие</a:t>
            </a:r>
            <a:r>
              <a:rPr lang="en-GB" sz="5400" b="1" dirty="0">
                <a:solidFill>
                  <a:srgbClr val="800080"/>
                </a:solidFill>
              </a:rPr>
              <a:t> </a:t>
            </a:r>
            <a:r>
              <a:rPr lang="en-GB" sz="5400" b="1" dirty="0" err="1">
                <a:solidFill>
                  <a:srgbClr val="800080"/>
                </a:solidFill>
              </a:rPr>
              <a:t>человечки</a:t>
            </a:r>
            <a:endParaRPr lang="en-GB" sz="5400" b="1" dirty="0">
              <a:solidFill>
                <a:srgbClr val="800080"/>
              </a:solidFill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539750" y="2700338"/>
            <a:ext cx="360363" cy="5397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539750" y="3722688"/>
            <a:ext cx="360363" cy="360362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39750" y="4679950"/>
            <a:ext cx="360363" cy="360363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431800"/>
          </a:xfrm>
          <a:prstGeom prst="actionButtonForwardNex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425450"/>
            <a:ext cx="8213725" cy="1646238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Какая сказка является народной?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5450" y="1619250"/>
            <a:ext cx="8213725" cy="4572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Девочка Снегурочка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Снегурочка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Кот в сапогах</a:t>
            </a: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39750" y="2700338"/>
            <a:ext cx="360363" cy="5397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39750" y="3779838"/>
            <a:ext cx="360363" cy="360362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9750" y="4679950"/>
            <a:ext cx="360363" cy="360363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431800"/>
          </a:xfrm>
          <a:prstGeom prst="actionButtonForwardNex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179388"/>
            <a:ext cx="8213725" cy="1646237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Какая сказка является авторской?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5450" y="2286000"/>
            <a:ext cx="8213725" cy="4572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Три поросёнка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Морозко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Три медведя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</a:t>
            </a: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539750" y="2519363"/>
            <a:ext cx="360363" cy="5397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539750" y="3600450"/>
            <a:ext cx="360363" cy="360363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9750" y="4500563"/>
            <a:ext cx="360363" cy="360362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431800"/>
          </a:xfrm>
          <a:prstGeom prst="actionButtonForwardNex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96850"/>
            <a:ext cx="8640762" cy="1800225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Сказки бывают волшебные,</a:t>
            </a:r>
            <a:br>
              <a:rPr lang="en-GB" sz="4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животных и ...?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60363" y="1439863"/>
            <a:ext cx="8213725" cy="4572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Загадочные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Бытовые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Чудесные</a:t>
            </a: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539750" y="2519363"/>
            <a:ext cx="360363" cy="5397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539750" y="3600450"/>
            <a:ext cx="360363" cy="360363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9750" y="4500563"/>
            <a:ext cx="360363" cy="360362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431800"/>
          </a:xfrm>
          <a:prstGeom prst="actionButtonForwardNex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96850"/>
            <a:ext cx="8640762" cy="1800225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Сказки бывают волшебные,</a:t>
            </a:r>
            <a:br>
              <a:rPr lang="en-GB" sz="4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8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 животных и ...?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60363" y="1439863"/>
            <a:ext cx="8213725" cy="4572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Загадочные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Бытовые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Чудесные</a:t>
            </a: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539750" y="2519363"/>
            <a:ext cx="360363" cy="5397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539750" y="3600450"/>
            <a:ext cx="360363" cy="360363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9750" y="4500563"/>
            <a:ext cx="360363" cy="360362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431800"/>
          </a:xfrm>
          <a:prstGeom prst="actionButtonForwardNex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336550"/>
            <a:ext cx="8213725" cy="1284288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5E11A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сказки: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5450" y="1079500"/>
            <a:ext cx="8213725" cy="4572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Юмор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Волшебство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>
                <a:solidFill>
                  <a:srgbClr val="800080"/>
                </a:solidFill>
              </a:rPr>
              <a:t>         Вымысел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539750" y="2160588"/>
            <a:ext cx="360363" cy="53975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539750" y="3240088"/>
            <a:ext cx="360363" cy="360362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9750" y="4140200"/>
            <a:ext cx="360363" cy="360363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863600" cy="431800"/>
          </a:xfrm>
          <a:prstGeom prst="actionButtonForwardNex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360363"/>
            <a:ext cx="8213725" cy="1284287"/>
          </a:xfrm>
          <a:ln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600" b="1">
                <a:solidFill>
                  <a:srgbClr val="6B009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Проверь себя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00113" y="3240088"/>
            <a:ext cx="720725" cy="720725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2339975" y="3240088"/>
            <a:ext cx="720725" cy="720725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6119813" y="3240088"/>
            <a:ext cx="720725" cy="720725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4859338" y="3240088"/>
            <a:ext cx="720725" cy="720725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600450" y="3240088"/>
            <a:ext cx="539750" cy="72072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559675" y="3240088"/>
            <a:ext cx="720725" cy="720725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827088" y="981075"/>
            <a:ext cx="7704137" cy="3960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МОЛОДЦЫ!</a:t>
            </a:r>
          </a:p>
        </p:txBody>
      </p:sp>
      <p:pic>
        <p:nvPicPr>
          <p:cNvPr id="22531" name="Picture 3" descr="Незнайка рисованный клипарт на прозрачном слое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617913"/>
            <a:ext cx="3240088" cy="324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95288" y="1412875"/>
            <a:ext cx="4895850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Вспомни, кто говорил такие волшебные слова: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4681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Крекс, фекс, пекс!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619250" y="2708275"/>
            <a:ext cx="3814763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Буратино.</a:t>
            </a:r>
          </a:p>
          <a:p>
            <a:pPr algn="ctr"/>
            <a:r>
              <a:rPr lang="ru-RU" sz="2000"/>
              <a:t>А. Толстой</a:t>
            </a:r>
          </a:p>
          <a:p>
            <a:pPr algn="ctr"/>
            <a:r>
              <a:rPr lang="ru-RU" sz="2000"/>
              <a:t>«Приключения Буратино или </a:t>
            </a:r>
          </a:p>
          <a:p>
            <a:pPr algn="ctr"/>
            <a:r>
              <a:rPr lang="ru-RU" sz="2000"/>
              <a:t>Золотой ключик»</a:t>
            </a:r>
          </a:p>
        </p:txBody>
      </p:sp>
      <p:pic>
        <p:nvPicPr>
          <p:cNvPr id="5135" name="Picture 15" descr="930715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76475"/>
            <a:ext cx="28273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буратино растровый клипарт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4425"/>
            <a:ext cx="3203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rId5" action="ppaction://hlinkpres?slideindex=5&amp;slidetitle=Слайд 5"/>
              </a:rPr>
              <a:t>Продолжить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06011235240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795838"/>
            <a:ext cx="31686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95288" y="1268413"/>
            <a:ext cx="4968875" cy="194468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47813" y="188913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Вспомни, кто говорил такие волшебные слова: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4681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Сивка-бурка, вещий каурка! Стань передо мной, как лист перед травой!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68313" y="3429000"/>
            <a:ext cx="3527425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Иванушка-дурачок.</a:t>
            </a:r>
          </a:p>
          <a:p>
            <a:pPr algn="ctr"/>
            <a:r>
              <a:rPr lang="ru-RU" sz="2000"/>
              <a:t>Русская народная сказка</a:t>
            </a:r>
          </a:p>
          <a:p>
            <a:pPr algn="ctr"/>
            <a:r>
              <a:rPr lang="ru-RU" sz="2000"/>
              <a:t>«Сивка-бурка»</a:t>
            </a:r>
          </a:p>
        </p:txBody>
      </p:sp>
      <p:pic>
        <p:nvPicPr>
          <p:cNvPr id="6154" name="Picture 10" descr="Картинка 14 из 1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276475"/>
            <a:ext cx="29781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hlinkClick r:id="rId5" action="ppaction://hlinkpres?slideindex=6&amp;slidetitle=Слайд 6"/>
              </a:rPr>
              <a:t>Продолжить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323850" y="1557338"/>
            <a:ext cx="4968875" cy="129698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547813" y="188913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Вспомни, кто говорил такие волшебные слова: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468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Кара-барас!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979613" y="3213100"/>
            <a:ext cx="3024187" cy="1582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Мойдодыр.</a:t>
            </a:r>
          </a:p>
          <a:p>
            <a:pPr algn="ctr"/>
            <a:r>
              <a:rPr lang="ru-RU" sz="2000"/>
              <a:t>К. Чуковский</a:t>
            </a:r>
          </a:p>
          <a:p>
            <a:pPr algn="ctr"/>
            <a:r>
              <a:rPr lang="ru-RU" sz="2000"/>
              <a:t>«Мойдодыр»</a:t>
            </a:r>
          </a:p>
        </p:txBody>
      </p:sp>
      <p:pic>
        <p:nvPicPr>
          <p:cNvPr id="9227" name="Picture 11" descr="мойдодыр рисованный клипарт на прозрачном сл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29162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Картинка 16 из 3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276475"/>
            <a:ext cx="29114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6" action="ppaction://hlinkpres?slideindex=7&amp;slidetitle=Слайд 7"/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23850" y="1557338"/>
            <a:ext cx="4968875" cy="129698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Georgia" pitchFamily="18" charset="0"/>
              </a:rPr>
              <a:t>Вспомни, кто говорил такие волшебные слова: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468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Сим-сим! Открой дверь!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971550" y="3141663"/>
            <a:ext cx="3455988" cy="172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Али-Баба.</a:t>
            </a:r>
          </a:p>
          <a:p>
            <a:pPr algn="ctr"/>
            <a:r>
              <a:rPr lang="ru-RU" sz="2000"/>
              <a:t>Арабская сказка</a:t>
            </a:r>
          </a:p>
          <a:p>
            <a:pPr algn="ctr"/>
            <a:r>
              <a:rPr lang="ru-RU" sz="2000"/>
              <a:t>«Али-Баба и сорок </a:t>
            </a:r>
          </a:p>
          <a:p>
            <a:pPr algn="ctr"/>
            <a:r>
              <a:rPr lang="ru-RU" sz="2000"/>
              <a:t>разбойников»</a:t>
            </a:r>
          </a:p>
        </p:txBody>
      </p:sp>
      <p:pic>
        <p:nvPicPr>
          <p:cNvPr id="10250" name="Picture 10" descr="Картинка 41 из 1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525" y="2276475"/>
            <a:ext cx="29035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2">
            <a:hlinkClick r:id="rId5" action="ppaction://hlinkpres?slideindex=8&amp;slidetitle=Слайд 8"/>
          </p:cNvPr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250825" y="1341438"/>
            <a:ext cx="5256213" cy="22320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/>
              <a:t>Не тужи Иван –царевич! </a:t>
            </a: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/>
              <a:t>Ложись- </a:t>
            </a:r>
            <a:r>
              <a:rPr lang="ru-RU" sz="2800" dirty="0" err="1" smtClean="0"/>
              <a:t>ка</a:t>
            </a:r>
            <a:r>
              <a:rPr lang="ru-RU" sz="2800" dirty="0" smtClean="0"/>
              <a:t> лучше спать. </a:t>
            </a: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/>
              <a:t>Утро вечера </a:t>
            </a:r>
            <a:r>
              <a:rPr lang="ru-RU" sz="2800" dirty="0" err="1" smtClean="0"/>
              <a:t>мудреннее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71472" y="285728"/>
            <a:ext cx="7596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Вспомни, кто говорил такие 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слова: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857356" y="4214818"/>
            <a:ext cx="3671888" cy="172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/>
              <a:t>Царевна –лягушка</a:t>
            </a: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/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/>
              <a:t>Русская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народная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сказка</a:t>
            </a:r>
            <a:r>
              <a:rPr lang="en-GB" sz="2000" b="1" dirty="0" smtClean="0"/>
              <a:t> </a:t>
            </a:r>
          </a:p>
          <a:p>
            <a:pPr marL="0" indent="0" algn="ctr"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/>
              <a:t>«</a:t>
            </a:r>
            <a:r>
              <a:rPr lang="en-GB" sz="2000" b="1" dirty="0" err="1" smtClean="0"/>
              <a:t>Царевна</a:t>
            </a:r>
            <a:r>
              <a:rPr lang="en-GB" sz="2000" b="1" dirty="0" smtClean="0"/>
              <a:t> - </a:t>
            </a:r>
            <a:r>
              <a:rPr lang="en-GB" sz="2000" b="1" dirty="0" err="1" smtClean="0"/>
              <a:t>лягушка</a:t>
            </a:r>
            <a:r>
              <a:rPr lang="en-GB" sz="2000" b="1" dirty="0" smtClean="0"/>
              <a:t>»</a:t>
            </a:r>
            <a:endParaRPr lang="ru-RU" sz="20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1" y="2214554"/>
            <a:ext cx="338454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496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84888" y="2276475"/>
            <a:ext cx="2808287" cy="38877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50825" y="1341438"/>
            <a:ext cx="5256213" cy="2087562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755650" y="1700213"/>
            <a:ext cx="46815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 кого был заколдован красивый мальчик Якоб, герой сказки В. Гауфа?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900113" y="4076700"/>
            <a:ext cx="3671887" cy="14398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 карлика.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</a:t>
            </a:r>
            <a:r>
              <a:rPr lang="ru-RU" sz="2000" dirty="0"/>
              <a:t>. </a:t>
            </a:r>
            <a:r>
              <a:rPr lang="ru-RU" sz="2000" dirty="0" err="1"/>
              <a:t>Гауф</a:t>
            </a:r>
            <a:endParaRPr lang="ru-RU" sz="2000" dirty="0"/>
          </a:p>
          <a:p>
            <a:pPr algn="ctr"/>
            <a:r>
              <a:rPr lang="ru-RU" sz="2000" dirty="0"/>
              <a:t>«Карлик Нос»</a:t>
            </a:r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975" y="119"/>
              <a:ext cx="36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Georgia" pitchFamily="18" charset="0"/>
                </a:rPr>
                <a:t>Удивительные превращения</a:t>
              </a:r>
            </a:p>
          </p:txBody>
        </p:sp>
      </p:grpSp>
      <p:pic>
        <p:nvPicPr>
          <p:cNvPr id="12304" name="Picture 16" descr="Gay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76475"/>
            <a:ext cx="2778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7380288" y="6381750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hlinkClick r:id="rId4" action="ppaction://hlinkpres?slideindex=10&amp;slidetitle=Слайд 10"/>
              </a:rPr>
              <a:t>Продолжить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865</Words>
  <Application>Microsoft Office PowerPoint</Application>
  <PresentationFormat>Экран (4:3)</PresentationFormat>
  <Paragraphs>245</Paragraphs>
  <Slides>38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Какое  произведение является сказкой?</vt:lpstr>
      <vt:lpstr>Какая сказка является народной?</vt:lpstr>
      <vt:lpstr>Какая сказка является авторской?</vt:lpstr>
      <vt:lpstr>Сказки бывают волшебные,  о животных и ...?</vt:lpstr>
      <vt:lpstr>Сказки бывают волшебные,  о животных и ...?</vt:lpstr>
      <vt:lpstr>Признаки сказки:</vt:lpstr>
      <vt:lpstr>Проверь себя</vt:lpstr>
      <vt:lpstr>Презентация PowerPoint</vt:lpstr>
    </vt:vector>
  </TitlesOfParts>
  <Company>Домашний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дорогам сказки</dc:title>
  <dc:creator>Закирова Н. С.</dc:creator>
  <cp:lastModifiedBy>User</cp:lastModifiedBy>
  <cp:revision>77</cp:revision>
  <dcterms:created xsi:type="dcterms:W3CDTF">2008-04-21T12:23:05Z</dcterms:created>
  <dcterms:modified xsi:type="dcterms:W3CDTF">2013-03-19T17:55:17Z</dcterms:modified>
</cp:coreProperties>
</file>