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6" r:id="rId7"/>
    <p:sldId id="268" r:id="rId8"/>
    <p:sldId id="262" r:id="rId9"/>
    <p:sldId id="267" r:id="rId10"/>
    <p:sldId id="269" r:id="rId11"/>
    <p:sldId id="270" r:id="rId12"/>
    <p:sldId id="271" r:id="rId13"/>
    <p:sldId id="274" r:id="rId14"/>
    <p:sldId id="272" r:id="rId15"/>
    <p:sldId id="275" r:id="rId16"/>
    <p:sldId id="263" r:id="rId17"/>
    <p:sldId id="264" r:id="rId18"/>
    <p:sldId id="265" r:id="rId19"/>
    <p:sldId id="261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60" autoAdjust="0"/>
  </p:normalViewPr>
  <p:slideViewPr>
    <p:cSldViewPr>
      <p:cViewPr varScale="1">
        <p:scale>
          <a:sx n="76" d="100"/>
          <a:sy n="76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2"/>
                <c:pt idx="0">
                  <c:v>с нарушением </c:v>
                </c:pt>
                <c:pt idx="1">
                  <c:v>норма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0.25</c:v>
                </c:pt>
                <c:pt idx="1">
                  <c:v>0.75000000000000022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7525000000000004"/>
          <c:w val="0.65002083333333394"/>
          <c:h val="0.824750000000000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здоровы</c:v>
                </c:pt>
                <c:pt idx="1">
                  <c:v>нарушение осанки</c:v>
                </c:pt>
                <c:pt idx="2">
                  <c:v>заболевания опорно двиг.системы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0.68000000000000038</c:v>
                </c:pt>
                <c:pt idx="1">
                  <c:v>9.0000000000000038E-2</c:v>
                </c:pt>
                <c:pt idx="2">
                  <c:v>0.23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E587A-444E-43E4-BC5C-B8C473AEE725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9DA50-13F7-48C6-B494-5A08188D4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DA50-13F7-48C6-B494-5A08188D4E9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764831C-6E75-41D5-886D-9779E68B2457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55FC948-AE54-4F53-8243-7AE8E3EB8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64831C-6E75-41D5-886D-9779E68B2457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5FC948-AE54-4F53-8243-7AE8E3EB8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764831C-6E75-41D5-886D-9779E68B2457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55FC948-AE54-4F53-8243-7AE8E3EB8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64831C-6E75-41D5-886D-9779E68B2457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5FC948-AE54-4F53-8243-7AE8E3EB8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764831C-6E75-41D5-886D-9779E68B2457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55FC948-AE54-4F53-8243-7AE8E3EB8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64831C-6E75-41D5-886D-9779E68B2457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5FC948-AE54-4F53-8243-7AE8E3EB8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64831C-6E75-41D5-886D-9779E68B2457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5FC948-AE54-4F53-8243-7AE8E3EB8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64831C-6E75-41D5-886D-9779E68B2457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5FC948-AE54-4F53-8243-7AE8E3EB8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764831C-6E75-41D5-886D-9779E68B2457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5FC948-AE54-4F53-8243-7AE8E3EB8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64831C-6E75-41D5-886D-9779E68B2457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5FC948-AE54-4F53-8243-7AE8E3EB8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64831C-6E75-41D5-886D-9779E68B2457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5FC948-AE54-4F53-8243-7AE8E3EB84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764831C-6E75-41D5-886D-9779E68B2457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55FC948-AE54-4F53-8243-7AE8E3EB8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rukzack.ru/uploads/f1/s/10/894/image/518/991/medium_Rantsyi__ryukzaki_kuda_vhodit_vse._trend_2011-2012.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5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6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permvelikaya.ru/wp-content/uploads/2009/01/228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rukzack.ru/uploads/f1/s/10/894/image/483/197/medium_i__3_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rukzack.ru/uploads/f1/s/10/894/image/519/9/medium_Shkolnyiy_turizm_privetstvuetsya_2011-2012_godu.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_________Microsoft_Office_Word_97_-_20034.doc"/><Relationship Id="rId5" Type="http://schemas.openxmlformats.org/officeDocument/2006/relationships/image" Target="../media/image10.png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hyperlink" Target="http://www.rukzack.ru/uploads/f1/s/10/894/image/518/991/medium_Rantsyi__ryukzaki_kuda_vhodit_vse._trend_2011-2012.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www.rukzack.ru/uploads/f1/s/10/894/image/1119/386/medium_ranets_HERLITZ_Midi_Deluxe_purple_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ukzack.ru/uploads/f1/s/10/894/image/260/961/medium_child_back_pain_backpack.jpg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www.rukzack.ru/uploads/f1/s/10/894/image/1119/389/medium_ranets_HERLITZ_Midi_Deluxe_purple_5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rukzack.ru/uploads/f1/s/10/894/image/659/123/medium_zovanie_v_poslevoennoy_Evrope_stanovitsya_sovmestnyim_dlya_malchikov__devochek__a_v_ih_uniforme_predp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rukzack.ru/uploads/f1/s/10/894/image/659/124/medium_Rantsyi__ryukzaki__portfeli__etnicheskie__sotsialnyie__traditsii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kzack.ru/uploads/f1/s/10/894/image/1119/387/medium_ranets_HERLITZ_Midi_Deluxe_purple_3.JP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966906"/>
          </a:xfrm>
        </p:spPr>
        <p:txBody>
          <a:bodyPr/>
          <a:lstStyle/>
          <a:p>
            <a:pPr algn="ctr"/>
            <a:r>
              <a:rPr lang="ru-RU" sz="3600" dirty="0" smtClean="0"/>
              <a:t>Исследовательская работа </a:t>
            </a:r>
            <a:br>
              <a:rPr lang="ru-RU" sz="3600" dirty="0" smtClean="0"/>
            </a:br>
            <a:r>
              <a:rPr lang="ru-RU" sz="3600" dirty="0" smtClean="0"/>
              <a:t>«Моё здоровье»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2636912"/>
            <a:ext cx="5114778" cy="3744416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Тема «Сколько весит здоровье ученика?»</a:t>
            </a:r>
          </a:p>
          <a:p>
            <a:pPr algn="ctr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Выполнила: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Ученица 4 б класса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МБОУ «СОШ»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№16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Муранова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Дарья</a:t>
            </a: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Учитель: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Егорова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Ирина Дмитриевна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-214346" y="0"/>
          <a:ext cx="6286544" cy="4357718"/>
        </p:xfrm>
        <a:graphic>
          <a:graphicData uri="http://schemas.openxmlformats.org/presentationml/2006/ole">
            <p:oleObj spid="_x0000_s6146" name="Document" r:id="rId3" imgW="6073869" imgH="3577767" progId="Word.Document.8">
              <p:embed/>
            </p:oleObj>
          </a:graphicData>
        </a:graphic>
      </p:graphicFrame>
      <p:pic>
        <p:nvPicPr>
          <p:cNvPr id="6147" name="Picture 3" descr="E:\шк9 4кл\IMGP84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643314"/>
            <a:ext cx="2143140" cy="257176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Сколько должен весить ранец?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/>
          <a:lstStyle/>
          <a:p>
            <a:r>
              <a:rPr lang="ru-RU" dirty="0" smtClean="0"/>
              <a:t>Ранец </a:t>
            </a:r>
            <a:r>
              <a:rPr lang="ru-RU" b="1" dirty="0" smtClean="0"/>
              <a:t>первоклассника</a:t>
            </a:r>
            <a:r>
              <a:rPr lang="ru-RU" dirty="0" smtClean="0"/>
              <a:t> при полной загрузке- 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    </a:t>
            </a:r>
            <a:r>
              <a:rPr lang="ru-RU" u="sng" dirty="0" smtClean="0"/>
              <a:t>не более</a:t>
            </a:r>
            <a:r>
              <a:rPr lang="ru-RU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3 кг</a:t>
            </a:r>
            <a:endParaRPr lang="ru-RU" dirty="0" smtClean="0"/>
          </a:p>
          <a:p>
            <a:r>
              <a:rPr lang="ru-RU" dirty="0" smtClean="0"/>
              <a:t>Школьный портфель 12-летнего ученика –                                         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/>
              <a:t>     </a:t>
            </a:r>
            <a:r>
              <a:rPr lang="ru-RU" u="sng" dirty="0" smtClean="0"/>
              <a:t>не более</a:t>
            </a:r>
            <a:r>
              <a:rPr lang="ru-RU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5 кг</a:t>
            </a:r>
            <a:r>
              <a:rPr lang="ru-RU" b="1" dirty="0" smtClean="0"/>
              <a:t>. </a:t>
            </a:r>
          </a:p>
          <a:p>
            <a:r>
              <a:rPr lang="ru-RU" dirty="0" smtClean="0"/>
              <a:t>Вес школьного портфеля должен составлять не более </a:t>
            </a:r>
            <a:r>
              <a:rPr lang="ru-RU" b="1" dirty="0" smtClean="0"/>
              <a:t>10% от веса ребенка</a:t>
            </a:r>
            <a:r>
              <a:rPr lang="ru-RU" dirty="0" smtClean="0"/>
              <a:t>. </a:t>
            </a: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357694"/>
            <a:ext cx="2293937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5312752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С</a:t>
            </a:r>
            <a:r>
              <a:rPr lang="ru-RU" sz="2400" b="1" dirty="0" smtClean="0"/>
              <a:t> 1998 года </a:t>
            </a:r>
            <a:r>
              <a:rPr lang="ru-RU" sz="2400" b="1" i="1" dirty="0" smtClean="0"/>
              <a:t>вес учебников </a:t>
            </a:r>
            <a:r>
              <a:rPr lang="ru-RU" sz="2400" dirty="0" smtClean="0"/>
              <a:t>строго регулируется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ГОСТом</a:t>
            </a:r>
            <a:r>
              <a:rPr lang="ru-RU" sz="2400" b="1" dirty="0" smtClean="0"/>
              <a:t> «Санитарные правила и нормы»</a:t>
            </a:r>
          </a:p>
          <a:p>
            <a:pPr algn="just">
              <a:buFont typeface="Wingdings" pitchFamily="2" charset="2"/>
              <a:buNone/>
            </a:pPr>
            <a:r>
              <a:rPr lang="ru-RU" sz="2400" b="1" dirty="0" smtClean="0"/>
              <a:t>                       </a:t>
            </a:r>
            <a:r>
              <a:rPr lang="ru-RU" sz="2400" b="1" dirty="0" err="1" smtClean="0"/>
              <a:t>СанПиН</a:t>
            </a:r>
            <a:r>
              <a:rPr lang="ru-RU" sz="2400" b="1" dirty="0" smtClean="0"/>
              <a:t>  2.4.7.702-98 </a:t>
            </a:r>
          </a:p>
          <a:p>
            <a:pPr algn="ctr">
              <a:buFont typeface="Wingdings" pitchFamily="2" charset="2"/>
              <a:buNone/>
            </a:pPr>
            <a:r>
              <a:rPr lang="ru-RU" sz="2400" b="1" i="1" dirty="0" smtClean="0">
                <a:solidFill>
                  <a:srgbClr val="0000FF"/>
                </a:solidFill>
              </a:rPr>
              <a:t>"Гигиенические требования к изданиям учебным для общего и начального профессионального образования". </a:t>
            </a:r>
          </a:p>
          <a:p>
            <a:endParaRPr lang="ru-RU" dirty="0"/>
          </a:p>
        </p:txBody>
      </p:sp>
      <p:pic>
        <p:nvPicPr>
          <p:cNvPr id="4" name="Picture 9" descr="AZB_1k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071942"/>
            <a:ext cx="1668463" cy="2376487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" name="Picture 7" descr="013 copyjpgmi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31990">
            <a:off x="5303288" y="4323097"/>
            <a:ext cx="1357313" cy="187325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2" descr="окр мир 4кл 1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08806">
            <a:off x="6785165" y="4516803"/>
            <a:ext cx="16033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" name="Picture 8" descr="Obl_Lazar_1k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74804">
            <a:off x="1891658" y="4365064"/>
            <a:ext cx="1389063" cy="1800225"/>
          </a:xfrm>
          <a:prstGeom prst="rect">
            <a:avLst/>
          </a:prstGeom>
          <a:noFill/>
          <a:ln w="9525">
            <a:solidFill>
              <a:srgbClr val="FF99CC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58906">
            <a:off x="374717" y="4619484"/>
            <a:ext cx="1457325" cy="18669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239000" cy="64294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00FF"/>
                </a:solidFill>
              </a:rPr>
              <a:t>Гигиенические требования к изданиям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4329114" cy="50984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sz="2800" dirty="0" smtClean="0"/>
              <a:t>Вес издания не должен быть более: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- </a:t>
            </a:r>
            <a:r>
              <a:rPr lang="ru-RU" sz="2800" b="1" dirty="0" smtClean="0">
                <a:solidFill>
                  <a:srgbClr val="FF0000"/>
                </a:solidFill>
              </a:rPr>
              <a:t>300 г</a:t>
            </a:r>
            <a:r>
              <a:rPr lang="ru-RU" sz="2800" b="1" dirty="0" smtClean="0"/>
              <a:t> для 1-3 (4) классов;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- 400 г для 5-6 классов;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- 500 г для 7-9 классов;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- 600 г для 10-11 классов.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Вес изданий для 1-3 (4) классов, предназначенных для работы только в классе*(2), не должен превышать 500 г</a:t>
            </a:r>
            <a:endParaRPr lang="ru-RU" dirty="0"/>
          </a:p>
        </p:txBody>
      </p:sp>
      <p:pic>
        <p:nvPicPr>
          <p:cNvPr id="4" name="Picture 12" descr="1101_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785794"/>
            <a:ext cx="1957387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714620"/>
            <a:ext cx="1622425" cy="2160587"/>
          </a:xfrm>
          <a:prstGeom prst="rect">
            <a:avLst/>
          </a:prstGeom>
          <a:noFill/>
          <a:ln w="9360">
            <a:solidFill>
              <a:srgbClr val="336699"/>
            </a:solidFill>
            <a:miter lim="800000"/>
            <a:headEnd/>
            <a:tailEnd/>
          </a:ln>
          <a:effectLst>
            <a:outerShdw dist="17819" dir="2700000" algn="ctr" rotWithShape="0">
              <a:srgbClr val="808080">
                <a:alpha val="50027"/>
              </a:srgbClr>
            </a:outerShdw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286256"/>
            <a:ext cx="1285884" cy="16430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итог по позициям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7239000" cy="5455628"/>
          </a:xfrm>
        </p:spPr>
        <p:txBody>
          <a:bodyPr/>
          <a:lstStyle/>
          <a:p>
            <a:r>
              <a:rPr lang="ru-RU" dirty="0" smtClean="0"/>
              <a:t>Правильный ранец (с принадлежностями):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571612"/>
          <a:ext cx="6072233" cy="1714514"/>
        </p:xfrm>
        <a:graphic>
          <a:graphicData uri="http://schemas.openxmlformats.org/drawingml/2006/table">
            <a:tbl>
              <a:tblPr/>
              <a:tblGrid>
                <a:gridCol w="1115916"/>
                <a:gridCol w="840108"/>
                <a:gridCol w="988474"/>
                <a:gridCol w="662262"/>
                <a:gridCol w="1319123"/>
                <a:gridCol w="1146350"/>
              </a:tblGrid>
              <a:tr h="514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Ф.И.О.ученика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Год рождения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Вес тела (кг)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Диагноз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Правильный вес ранца (кг)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Реальный вес ранца (кг)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А.А.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4,70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А.Э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5,12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Б.И.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5,45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В.Л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2,9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4,50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3286116" y="3357562"/>
          <a:ext cx="4786346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714752"/>
            <a:ext cx="2590803" cy="242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Thumb_crop_rantsyi__ryukzaki_kuda_vhodit_vse">
            <a:hlinkClick r:id="rId4" tooltip="&quot;Тенденции детской моды 2011-2012 годов. Модные сумки, рюкзаки, ранцы, школьные аксессуары.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1571612"/>
            <a:ext cx="221454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ru-RU" dirty="0" smtClean="0"/>
              <a:t>Мои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7239000" cy="50270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Выяснили, что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23% учащихся школы имеют заболевания опорно-двигательной системы;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9% с нарушением осанки (сколиоз)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68% здоровых детей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57158" y="3214686"/>
          <a:ext cx="6096000" cy="3278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357166"/>
            <a:ext cx="2031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	</a:t>
            </a: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500034" y="428604"/>
            <a:ext cx="7929618" cy="871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Самый легкий портфель-  210 гр.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Самый тяжелый ранец-  700 кг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 smtClean="0">
                <a:cs typeface="Times New Roman" pitchFamily="18" charset="0"/>
              </a:rPr>
              <a:t>Самый тяжелый ранец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cs typeface="Times New Roman" pitchFamily="18" charset="0"/>
              </a:rPr>
              <a:t> с принадлежностями- 5,8 кг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cs typeface="Times New Roman" pitchFamily="18" charset="0"/>
              </a:rPr>
              <a:t>Самый легкий  ранец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cs typeface="Times New Roman" pitchFamily="18" charset="0"/>
              </a:rPr>
              <a:t>с принадлежностями  -2,4 кг;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Самый тяжелый учебник - 530 </a:t>
            </a:r>
            <a:r>
              <a:rPr lang="ru-RU" sz="2800" dirty="0" err="1" smtClean="0"/>
              <a:t>гр</a:t>
            </a:r>
            <a:r>
              <a:rPr lang="ru-RU" sz="2800" dirty="0" smtClean="0"/>
              <a:t> (</a:t>
            </a:r>
            <a:r>
              <a:rPr lang="ru-RU" sz="2800" dirty="0" err="1" smtClean="0"/>
              <a:t>анг.язык</a:t>
            </a:r>
            <a:r>
              <a:rPr lang="ru-RU" sz="2800" dirty="0" smtClean="0"/>
              <a:t>)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Самый «тяжелый» учебный день - вторник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Самый «легкий» учебный день- суббота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Взвешивание пустых портфелей- норма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500042"/>
            <a:ext cx="2046288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0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0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0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0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0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0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0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0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0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0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0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 ученикам.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не носите лишнего в ранцах;</a:t>
            </a:r>
          </a:p>
          <a:p>
            <a:r>
              <a:rPr lang="ru-RU" dirty="0" smtClean="0"/>
              <a:t>- проверяйте ранец ежедневно и не забывайте вытащить из него ненужное. </a:t>
            </a:r>
            <a:endParaRPr lang="ru-RU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071670" y="3071810"/>
          <a:ext cx="4214842" cy="3571900"/>
        </p:xfrm>
        <a:graphic>
          <a:graphicData uri="http://schemas.openxmlformats.org/presentationml/2006/ole">
            <p:oleObj spid="_x0000_s7170" name="Document" r:id="rId3" imgW="3044856" imgH="3200800" progId="Word.Document.8">
              <p:embed/>
            </p:oleObj>
          </a:graphicData>
        </a:graphic>
      </p:graphicFrame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Рекомендации родителям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9416"/>
            <a:ext cx="7429552" cy="484632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- Просим вас: не покупайте тяжелые ранцы. Врачи рекомендуют средний вес пустого ранца для ученика начальной школы – 300гр.</a:t>
            </a:r>
          </a:p>
          <a:p>
            <a:endParaRPr lang="ru-RU" dirty="0" smtClean="0"/>
          </a:p>
          <a:p>
            <a:r>
              <a:rPr lang="ru-RU" dirty="0" smtClean="0"/>
              <a:t>- У ваших детей от тяжелых нагрузок портится осанка.</a:t>
            </a:r>
          </a:p>
          <a:p>
            <a:endParaRPr lang="ru-RU" dirty="0" smtClean="0"/>
          </a:p>
          <a:p>
            <a:r>
              <a:rPr lang="ru-RU" dirty="0" smtClean="0"/>
              <a:t>Ваши дети быстрее устают, таская  за своей спиной тяжеловесы.</a:t>
            </a:r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Результаты исследования.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ученики нашего класса носят ежедневно сменную обувь и по необходимости спортивную форму , что составляет дополнительную нагрузку.</a:t>
            </a:r>
          </a:p>
          <a:p>
            <a:r>
              <a:rPr lang="ru-RU" dirty="0" smtClean="0"/>
              <a:t> принадлежности изобразительного искусства и трудового обучения хранятся  в папках в кабинете. 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/>
          <a:lstStyle/>
          <a:p>
            <a:pPr algn="ctr"/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428736"/>
            <a:ext cx="6500842" cy="27490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Осанку школьникам портят тяжелые ранцы и особенно – портфели. Регулярная ассиметричная нагрузка на неокрепший позвоночник чревата неприятностями на всю дальнейшую жизнь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ph idx="1"/>
          </p:nvPr>
        </p:nvGraphicFramePr>
        <p:xfrm>
          <a:off x="5072066" y="3500438"/>
          <a:ext cx="3044825" cy="2928958"/>
        </p:xfrm>
        <a:graphic>
          <a:graphicData uri="http://schemas.openxmlformats.org/presentationml/2006/ole">
            <p:oleObj spid="_x0000_s37890" name="Document" r:id="rId3" imgW="3044856" imgH="320080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25157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dirty="0" smtClean="0"/>
              <a:t>Цель:  </a:t>
            </a:r>
            <a:r>
              <a:rPr lang="ru-RU" sz="2800" dirty="0" smtClean="0">
                <a:solidFill>
                  <a:schemeClr val="tx1"/>
                </a:solidFill>
              </a:rPr>
              <a:t>Активизировать  познавательную деятельность  при изучении темы «Человек».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7239000" cy="35719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</a:rPr>
              <a:t>Обратить внимание на сбережение своего здоровья (осанки) путём ежедневного контроля тяжести за спиной.   </a:t>
            </a:r>
          </a:p>
          <a:p>
            <a:pPr>
              <a:buFont typeface="Wingdings" pitchFamily="2" charset="2"/>
              <a:buChar char="v"/>
            </a:pPr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Объект исследования: человек</a:t>
            </a:r>
          </a:p>
          <a:p>
            <a:pPr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Предмет исследования: </a:t>
            </a:r>
          </a:p>
          <a:p>
            <a:pPr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осанка школьника- основа здоровья</a:t>
            </a:r>
          </a:p>
          <a:p>
            <a:pPr>
              <a:buNone/>
            </a:pPr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latin typeface="+mj-lt"/>
            </a:endParaRP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</p:txBody>
      </p:sp>
      <p:pic>
        <p:nvPicPr>
          <p:cNvPr id="1026" name="Picture 2" descr="http://permvelikaya.ru/wp-content/uploads/2009/01/228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715008" y="4857736"/>
            <a:ext cx="271464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Спасибо за внимание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239000" cy="928694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             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Задачи: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7239000" cy="509843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Описать, как влияют тяжелые ранцы на растущий организм ребенка, к каким последствиям это приводит.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Доказать, что тяжелый портфель  вредит здоровью.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Предложить свои  способы решения проблемы.</a:t>
            </a:r>
            <a:endParaRPr lang="ru-RU" dirty="0"/>
          </a:p>
        </p:txBody>
      </p:sp>
      <p:pic>
        <p:nvPicPr>
          <p:cNvPr id="4" name="Рисунок 3" descr="Советы от доктора, к.м.н. А.Г. Алексеева. родителям будущих первоклассников">
            <a:hlinkClick r:id="rId2" tooltip="&quot;Советы от доктора, к.м.н. А.Г. Алексеева. родителям будущих первоклассников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143380"/>
            <a:ext cx="228601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Гипотеза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Мы предполагаем, что тяжелый ранец вредит здоровью.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785918" y="2786058"/>
          <a:ext cx="5970587" cy="3905267"/>
        </p:xfrm>
        <a:graphic>
          <a:graphicData uri="http://schemas.openxmlformats.org/presentationml/2006/ole">
            <p:oleObj spid="_x0000_s3074" name="Document" r:id="rId3" imgW="5970525" imgH="2810511" progId="Word.Document.8">
              <p:embed/>
            </p:oleObj>
          </a:graphicData>
        </a:graphic>
      </p:graphicFrame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ru-RU" dirty="0" smtClean="0"/>
              <a:t>Методы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Анализ; опрос; наблюдение; сбор информации из книг, журналов, газет; эксперимент.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000232" y="3071810"/>
          <a:ext cx="4286280" cy="3500462"/>
        </p:xfrm>
        <a:graphic>
          <a:graphicData uri="http://schemas.openxmlformats.org/presentationml/2006/ole">
            <p:oleObj spid="_x0000_s4098" name="Document" r:id="rId3" imgW="3044856" imgH="3200800" progId="Word.Document.8">
              <p:embed/>
            </p:oleObj>
          </a:graphicData>
        </a:graphic>
      </p:graphicFrame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Выбираем  ранец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Разница между портфелем</a:t>
            </a:r>
          </a:p>
          <a:p>
            <a:pPr>
              <a:buNone/>
            </a:pPr>
            <a:r>
              <a:rPr lang="ru-RU" dirty="0" smtClean="0"/>
              <a:t>                                         и ранцем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http://i2.woman.ru/images/article/a/3/img_a33d479f487fee1c2ee430495db9010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000504"/>
            <a:ext cx="292895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214554"/>
            <a:ext cx="2160587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3071802" y="2714620"/>
          <a:ext cx="3143250" cy="3000375"/>
        </p:xfrm>
        <a:graphic>
          <a:graphicData uri="http://schemas.openxmlformats.org/presentationml/2006/ole">
            <p:oleObj spid="_x0000_s28673" name="Document" r:id="rId6" imgW="3044856" imgH="3200800" progId="Word.Document.8">
              <p:embed/>
            </p:oleObj>
          </a:graphicData>
        </a:graphic>
      </p:graphicFrame>
      <p:pic>
        <p:nvPicPr>
          <p:cNvPr id="9" name="Рисунок 8" descr="Thumb_crop_shkolnyiy_turizm_privetstvuetsya_2011-2012_godu">
            <a:hlinkClick r:id="rId7" tooltip="&quot;Тенденции детской моды 2011-2012 годов. Модные сумки, рюкзаки, ранцы, школьные аксессуары.&quot;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4143380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Thumb_crop_rantsyi__ryukzaki_kuda_vhodit_vse">
            <a:hlinkClick r:id="rId9" tooltip="&quot;Тенденции детской моды 2011-2012 годов. Модные сумки, рюкзаки, ранцы, школьные аксессуары.&quot;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00826" y="500042"/>
            <a:ext cx="214314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ru-RU" dirty="0" smtClean="0"/>
              <a:t>Выбираем ранец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5829312" cy="5241314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этот школьный аксессуар должен быть прочным;</a:t>
            </a:r>
          </a:p>
          <a:p>
            <a:r>
              <a:rPr lang="ru-RU" sz="2400" dirty="0" smtClean="0"/>
              <a:t>ношение по принципу «спиной к спине»;</a:t>
            </a:r>
          </a:p>
          <a:p>
            <a:r>
              <a:rPr lang="ru-RU" sz="2400" dirty="0" smtClean="0"/>
              <a:t>это вес и удобство «посадки» на спине;</a:t>
            </a:r>
          </a:p>
          <a:p>
            <a:r>
              <a:rPr lang="ru-RU" sz="2400" dirty="0" smtClean="0"/>
              <a:t>ортопедическая «спинка» или жесткий (поролоновый или из гибкого пластика, или даже алюминиевый) каркас ранца;</a:t>
            </a:r>
          </a:p>
          <a:p>
            <a:r>
              <a:rPr lang="ru-RU" sz="2400" dirty="0" smtClean="0"/>
              <a:t>плотные, широкие ремни - не менее 4 см – лямки, которые можно регулировать по длине;</a:t>
            </a:r>
          </a:p>
          <a:p>
            <a:r>
              <a:rPr lang="ru-RU" sz="2400" dirty="0" smtClean="0"/>
              <a:t> оснащение специальными светоотражающими элементами – </a:t>
            </a:r>
            <a:r>
              <a:rPr lang="ru-RU" sz="2400" dirty="0" err="1" smtClean="0"/>
              <a:t>катафотами</a:t>
            </a:r>
            <a:r>
              <a:rPr lang="ru-RU" sz="2400" dirty="0" smtClean="0"/>
              <a:t>;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Thumb_crop_ranets_herlitz_midi_deluxe_purple_2">
            <a:hlinkClick r:id="rId2" tooltip="&quot;Школьные рюкзаки, ранцы  от 1000 до 3000 рублей.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0"/>
            <a:ext cx="2071702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Thumb_crop_ranets_herlitz_midi_deluxe_purple_5">
            <a:hlinkClick r:id="rId4" tooltip="&quot;Школьные рюкзаки, ранцы  от 1000 до 3000 рублей.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22" y="1500174"/>
            <a:ext cx="221457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Особое внимание при выборе школьного снаряжения">
            <a:hlinkClick r:id="rId6" tooltip="&quot;Особое внимание при выборе школьного снаряжения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3571876"/>
            <a:ext cx="288130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3571900" cy="1000132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</a:t>
            </a:r>
            <a:r>
              <a:rPr lang="ru-RU" sz="6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Нормы:</a:t>
            </a:r>
            <a:endParaRPr lang="ru-RU" sz="60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6115064" cy="459837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Год от года школьные ранцы становятся тяжелее. Наши исследования показали, что вес ранца с учебниками достигает</a:t>
            </a:r>
          </a:p>
          <a:p>
            <a:pPr>
              <a:buNone/>
            </a:pPr>
            <a:r>
              <a:rPr lang="ru-RU" dirty="0" smtClean="0"/>
              <a:t>   5-6 кг.</a:t>
            </a:r>
          </a:p>
          <a:p>
            <a:r>
              <a:rPr lang="ru-RU" dirty="0" smtClean="0"/>
              <a:t>Мы думаем что это связано  с увеличением количества учебных дисциплин.</a:t>
            </a:r>
          </a:p>
          <a:p>
            <a:r>
              <a:rPr lang="ru-RU" dirty="0" smtClean="0"/>
              <a:t>Издатели не всегда придерживаются гигиенических рекомендаций в </a:t>
            </a:r>
          </a:p>
          <a:p>
            <a:pPr>
              <a:buNone/>
            </a:pPr>
            <a:r>
              <a:rPr lang="ru-RU" dirty="0" smtClean="0"/>
              <a:t>отношении веса изделий.</a:t>
            </a:r>
          </a:p>
          <a:p>
            <a:pPr>
              <a:buNone/>
            </a:pPr>
            <a:r>
              <a:rPr lang="ru-RU" dirty="0" smtClean="0"/>
              <a:t>                                      </a:t>
            </a:r>
          </a:p>
        </p:txBody>
      </p:sp>
      <p:pic>
        <p:nvPicPr>
          <p:cNvPr id="4" name="Рисунок 3" descr="Thumb_crop_zovanie_v_poslevoennoy_evrope_stanovitsya_sovmestnyim_dlya_malchikov__devochek__a_v_ih_uniforme_predp">
            <a:hlinkClick r:id="rId2" tooltip="&quot;Рюкзаки, Ранцы, Портфели, Сумки. Школьная эстетика Европы, Америки, Азии на рубеже веков.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14290"/>
            <a:ext cx="235745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Thumb_crop_rantsyi__ryukzaki__portfeli__etnicheskie__sotsialnyie__traditsii">
            <a:hlinkClick r:id="rId4" tooltip="&quot;Рюкзаки, Ранцы, Портфели, Сумки. Школьная эстетика Европы, Америки, Азии на рубеже веков.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214686"/>
            <a:ext cx="2643206" cy="26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7239000" cy="14287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900" dirty="0" smtClean="0"/>
              <a:t>Санитарные правила и нормы </a:t>
            </a:r>
            <a:r>
              <a:rPr lang="ru-RU" sz="2900" dirty="0" err="1" smtClean="0"/>
              <a:t>СанПин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800" u="sng" dirty="0" smtClean="0"/>
              <a:t>Вес портфелей, школьных ранцев (пустых)</a:t>
            </a:r>
            <a:r>
              <a:rPr lang="ru-RU" sz="2800" dirty="0" smtClean="0"/>
              <a:t> для </a:t>
            </a:r>
          </a:p>
          <a:p>
            <a:pPr marL="0" indent="0">
              <a:lnSpc>
                <a:spcPct val="90000"/>
              </a:lnSpc>
            </a:pPr>
            <a:r>
              <a:rPr lang="ru-RU" sz="2800" dirty="0" smtClean="0"/>
              <a:t>учащихся начальных классов не должен превышать </a:t>
            </a:r>
            <a:r>
              <a:rPr lang="ru-RU" sz="2800" b="1" dirty="0" smtClean="0"/>
              <a:t>600-700г</a:t>
            </a:r>
            <a:r>
              <a:rPr lang="ru-RU" sz="2800" dirty="0" smtClean="0"/>
              <a:t>,</a:t>
            </a:r>
          </a:p>
          <a:p>
            <a:pPr marL="0" indent="0">
              <a:lnSpc>
                <a:spcPct val="90000"/>
              </a:lnSpc>
            </a:pPr>
            <a:r>
              <a:rPr lang="ru-RU" sz="2800" dirty="0" smtClean="0"/>
              <a:t> средних и старших классов-</a:t>
            </a:r>
            <a:r>
              <a:rPr lang="ru-RU" sz="2800" b="1" dirty="0" smtClean="0"/>
              <a:t>1кг</a:t>
            </a:r>
          </a:p>
          <a:p>
            <a:pPr marL="0" indent="0">
              <a:lnSpc>
                <a:spcPct val="90000"/>
              </a:lnSpc>
              <a:buNone/>
            </a:pPr>
            <a:endParaRPr lang="ru-RU" sz="28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143380"/>
            <a:ext cx="223361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 rot="10800000" flipV="1">
            <a:off x="2714612" y="4241076"/>
            <a:ext cx="4786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Постановление Главного государственного санитарного врача РФ от 28 июня 2010 г. N 72 "Об утверждении </a:t>
            </a:r>
            <a:r>
              <a:rPr lang="ru-RU" b="1" i="1" dirty="0" err="1" smtClean="0"/>
              <a:t>СанПиН</a:t>
            </a:r>
            <a:r>
              <a:rPr lang="ru-RU" b="1" i="1" dirty="0" smtClean="0"/>
              <a:t> 2.4.7/1.1.2651-10"</a:t>
            </a:r>
            <a:endParaRPr lang="ru-RU" dirty="0"/>
          </a:p>
        </p:txBody>
      </p:sp>
      <p:pic>
        <p:nvPicPr>
          <p:cNvPr id="7" name="Рисунок 6" descr="Thumb_crop_ranets_herlitz_midi_deluxe_purple_3">
            <a:hlinkClick r:id="rId3" tooltip="&quot;Школьные рюкзаки, ранцы  от 1000 до 3000 рублей.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500174"/>
            <a:ext cx="192882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525</TotalTime>
  <Words>699</Words>
  <Application>Microsoft Office PowerPoint</Application>
  <PresentationFormat>Экран (4:3)</PresentationFormat>
  <Paragraphs>129</Paragraphs>
  <Slides>20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Изящная</vt:lpstr>
      <vt:lpstr>Document</vt:lpstr>
      <vt:lpstr>Исследовательская работа  «Моё здоровье»  </vt:lpstr>
      <vt:lpstr>Цель:  Активизировать  познавательную деятельность  при изучении темы «Человек».</vt:lpstr>
      <vt:lpstr>              Задачи:</vt:lpstr>
      <vt:lpstr>Гипотеза исследования</vt:lpstr>
      <vt:lpstr>Методы исследования</vt:lpstr>
      <vt:lpstr>Выбираем  ранец </vt:lpstr>
      <vt:lpstr>Выбираем ранец</vt:lpstr>
      <vt:lpstr>                       Нормы:</vt:lpstr>
      <vt:lpstr>  Санитарные правила и нормы СанПин </vt:lpstr>
      <vt:lpstr>Сколько должен весить ранец?</vt:lpstr>
      <vt:lpstr>Слайд 11</vt:lpstr>
      <vt:lpstr>Гигиенические требования к изданиям</vt:lpstr>
      <vt:lpstr>итог по позициям</vt:lpstr>
      <vt:lpstr>Мои исследования:</vt:lpstr>
      <vt:lpstr>Слайд 15</vt:lpstr>
      <vt:lpstr>Рекомендации ученикам.</vt:lpstr>
      <vt:lpstr>Рекомендации родителям.</vt:lpstr>
      <vt:lpstr>Результаты исследования.</vt:lpstr>
      <vt:lpstr>Вывод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 «Моё здоровье»</dc:title>
  <dc:creator>школа</dc:creator>
  <cp:lastModifiedBy>ирина</cp:lastModifiedBy>
  <cp:revision>55</cp:revision>
  <dcterms:created xsi:type="dcterms:W3CDTF">2009-03-14T08:09:07Z</dcterms:created>
  <dcterms:modified xsi:type="dcterms:W3CDTF">2013-01-23T20:38:55Z</dcterms:modified>
</cp:coreProperties>
</file>