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8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5" autoAdjust="0"/>
    <p:restoredTop sz="94660"/>
  </p:normalViewPr>
  <p:slideViewPr>
    <p:cSldViewPr>
      <p:cViewPr varScale="1">
        <p:scale>
          <a:sx n="118" d="100"/>
          <a:sy n="118" d="100"/>
        </p:scale>
        <p:origin x="-7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начало реализации работы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самостоятельность выполнения</c:v>
                </c:pt>
                <c:pt idx="1">
                  <c:v>программирование текста</c:v>
                </c:pt>
                <c:pt idx="2">
                  <c:v>грамматическое оформление</c:v>
                </c:pt>
                <c:pt idx="3">
                  <c:v>лексическое оформление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35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окончание реализации работы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самостоятельность выполнения</c:v>
                </c:pt>
                <c:pt idx="1">
                  <c:v>программирование текста</c:v>
                </c:pt>
                <c:pt idx="2">
                  <c:v>грамматическое оформление</c:v>
                </c:pt>
                <c:pt idx="3">
                  <c:v>лексическое оформление</c:v>
                </c:pt>
              </c:strCache>
            </c:strRef>
          </c:cat>
          <c:val>
            <c:numRef>
              <c:f>'Лист1'!$C$2:$C$5</c:f>
              <c:numCache>
                <c:formatCode>General</c:formatCode>
                <c:ptCount val="4"/>
                <c:pt idx="0">
                  <c:v>75</c:v>
                </c:pt>
                <c:pt idx="1">
                  <c:v>80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</c:ser>
        <c:axId val="130340352"/>
        <c:axId val="130341888"/>
      </c:barChart>
      <c:catAx>
        <c:axId val="130340352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341888"/>
        <c:crosses val="autoZero"/>
        <c:auto val="1"/>
        <c:lblAlgn val="ctr"/>
        <c:lblOffset val="100"/>
      </c:catAx>
      <c:valAx>
        <c:axId val="130341888"/>
        <c:scaling>
          <c:orientation val="minMax"/>
        </c:scaling>
        <c:axPos val="l"/>
        <c:majorGridlines/>
        <c:numFmt formatCode="General" sourceLinked="1"/>
        <c:tickLblPos val="nextTo"/>
        <c:crossAx val="130340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F02CA9-CFC5-4145-B6ED-336E77C3F051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39EBC2-662E-406B-9E11-772827FB4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076732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Тема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«Развитие навыков связной речи первоклассников с речевыми недостатками в процессе организации творческой игровой деятельности»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6093296"/>
            <a:ext cx="4392488" cy="2880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Автор : Карпова Лариса Николаевна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Основным направлениям логопедической работы в игровой деятельности я считаю: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300" dirty="0" smtClean="0"/>
              <a:t>формирование мотивации к процессу говорения;</a:t>
            </a:r>
          </a:p>
          <a:p>
            <a:pPr lvl="0"/>
            <a:r>
              <a:rPr lang="ru-RU" sz="3300" dirty="0" smtClean="0"/>
              <a:t>воспитание  внимания к речевому оформлению мыслей и волеизъявлений;</a:t>
            </a:r>
          </a:p>
          <a:p>
            <a:pPr lvl="0"/>
            <a:r>
              <a:rPr lang="ru-RU" sz="3300" dirty="0" smtClean="0"/>
              <a:t>развитие звуковой культуры речи: артикуляционной моторики, речевого дыхания, правильного звукопроизношения, фонематического восприятия, интонационной выразительности речи; </a:t>
            </a:r>
          </a:p>
          <a:p>
            <a:pPr lvl="0"/>
            <a:r>
              <a:rPr lang="ru-RU" sz="3300" dirty="0" smtClean="0"/>
              <a:t>пополнение и активизация словаря;</a:t>
            </a:r>
          </a:p>
          <a:p>
            <a:pPr lvl="0"/>
            <a:r>
              <a:rPr lang="ru-RU" sz="3300" dirty="0" smtClean="0"/>
              <a:t>совершенствование грамматического строя речи;</a:t>
            </a:r>
          </a:p>
          <a:p>
            <a:pPr lvl="0"/>
            <a:r>
              <a:rPr lang="ru-RU" sz="3300" dirty="0" smtClean="0"/>
              <a:t>закрепление навыка использования прямой и косвенной речи;</a:t>
            </a:r>
          </a:p>
          <a:p>
            <a:pPr lvl="0"/>
            <a:r>
              <a:rPr lang="ru-RU" sz="3300" dirty="0" smtClean="0"/>
              <a:t>совершенствование монологической и диалогической форм речи;</a:t>
            </a:r>
          </a:p>
          <a:p>
            <a:pPr lvl="0"/>
            <a:r>
              <a:rPr lang="ru-RU" sz="3300" dirty="0" smtClean="0"/>
              <a:t>развитие общей и мелкой моторики: координации движений, мелкой моторики кистей и пальцев рук, снятие мышечного напряжения, формирование правильной осанки;</a:t>
            </a:r>
          </a:p>
          <a:p>
            <a:pPr lvl="0"/>
            <a:r>
              <a:rPr lang="ru-RU" sz="3300" dirty="0" smtClean="0"/>
              <a:t>усвоение способов невербального общения: мимики, пантомимы, жестов, использование их в практике общения;</a:t>
            </a:r>
          </a:p>
          <a:p>
            <a:pPr lvl="0"/>
            <a:r>
              <a:rPr lang="ru-RU" sz="3300" dirty="0" smtClean="0"/>
              <a:t>воспитание культуры речевого общения, умения действовать согласованно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Развитие </a:t>
            </a:r>
            <a:r>
              <a:rPr lang="ru-RU" sz="2000" dirty="0" smtClean="0"/>
              <a:t>связной речи первоклассников с ОНР реализуется в следующих </a:t>
            </a:r>
            <a:r>
              <a:rPr lang="ru-RU" sz="2000" u="sng" dirty="0" smtClean="0"/>
              <a:t>формах работы: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фронтальные</a:t>
            </a:r>
            <a:r>
              <a:rPr lang="ru-RU" dirty="0" smtClean="0"/>
              <a:t>, подгрупповые и индивидуальные занятия;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Основной </a:t>
            </a: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вид работы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сценарные </a:t>
            </a:r>
            <a:r>
              <a:rPr lang="ru-RU" dirty="0" smtClean="0"/>
              <a:t>этапы фронтальных занятий с младшими школьниками,  имеющими различную степень нарушения устной и письменной речи.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239000" cy="10801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своей работе я </a:t>
            </a:r>
            <a:r>
              <a:rPr lang="ru-RU" sz="2400" dirty="0" smtClean="0"/>
              <a:t>применяла классификацию </a:t>
            </a:r>
            <a:r>
              <a:rPr lang="ru-RU" sz="2400" dirty="0" smtClean="0"/>
              <a:t>игр (</a:t>
            </a:r>
            <a:r>
              <a:rPr lang="ru-RU" sz="2400" dirty="0" err="1" smtClean="0"/>
              <a:t>Ф.Фребель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К.Грос</a:t>
            </a:r>
            <a:r>
              <a:rPr lang="ru-RU" sz="2400" dirty="0" smtClean="0"/>
              <a:t>, П.Ф.Лесгафт, Н.К.Крупская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39552" y="3068960"/>
            <a:ext cx="2952328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с правилами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44008" y="3212976"/>
            <a:ext cx="288032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Творческие игры </a:t>
            </a:r>
            <a:endParaRPr lang="ru-RU" dirty="0"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4797152"/>
            <a:ext cx="2448272" cy="4320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Игры-драматизации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4869160"/>
            <a:ext cx="2448272" cy="4320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Подвижные игры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0800000" flipV="1">
            <a:off x="5724128" y="3356992"/>
            <a:ext cx="2448272" cy="4320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Сюжетно-ролевые игры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3429000"/>
            <a:ext cx="2448272" cy="4320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Дидактические игры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3933056"/>
            <a:ext cx="2448272" cy="432048"/>
          </a:xfrm>
          <a:prstGeom prst="roundRect">
            <a:avLst>
              <a:gd name="adj" fmla="val 4957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Строительные игры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03848" y="4509120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 algn="ctr">
              <a:buNone/>
            </a:pPr>
            <a:r>
              <a:rPr lang="ru-RU" sz="1200" dirty="0" smtClean="0"/>
              <a:t>совершенствование </a:t>
            </a:r>
            <a:r>
              <a:rPr lang="ru-RU" sz="1200" dirty="0" smtClean="0"/>
              <a:t>грамматического строя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5" name="Овал 4"/>
          <p:cNvSpPr/>
          <p:nvPr/>
        </p:nvSpPr>
        <p:spPr>
          <a:xfrm>
            <a:off x="4716016" y="3861048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пополнения и активизации словаря </a:t>
            </a:r>
            <a:endParaRPr lang="ru-RU" sz="1200" dirty="0"/>
          </a:p>
        </p:txBody>
      </p:sp>
      <p:sp>
        <p:nvSpPr>
          <p:cNvPr id="6" name="Овал 5"/>
          <p:cNvSpPr/>
          <p:nvPr/>
        </p:nvSpPr>
        <p:spPr>
          <a:xfrm>
            <a:off x="5076056" y="2348880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/>
              <a:t>отработки дикции, просодических компонентов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2267744" y="1412776"/>
            <a:ext cx="151216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воспитания культуры речевого общения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2483768" y="2492896"/>
            <a:ext cx="2880320" cy="22322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Сюжетно-ролевая игра 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1187624" y="2492896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/>
              <a:t>развития навыка диалогического </a:t>
            </a:r>
            <a:r>
              <a:rPr lang="ru-RU" sz="1200" dirty="0" smtClean="0"/>
              <a:t>общения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1619672" y="4005064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/>
              <a:t>закрепления навыка использования прямой и косвенной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11" name="Овал 10"/>
          <p:cNvSpPr/>
          <p:nvPr/>
        </p:nvSpPr>
        <p:spPr>
          <a:xfrm>
            <a:off x="3779912" y="1412776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/>
              <a:t>автоматизации всех поставленных </a:t>
            </a:r>
            <a:r>
              <a:rPr lang="ru-RU" sz="1200" dirty="0" smtClean="0"/>
              <a:t>звуков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/>
          </p:cNvSpPr>
          <p:nvPr/>
        </p:nvSpPr>
        <p:spPr>
          <a:xfrm>
            <a:off x="2123728" y="4365104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norm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ru-RU" sz="1200" dirty="0" smtClean="0"/>
              <a:t>воспитание культуры речевого </a:t>
            </a:r>
            <a:r>
              <a:rPr lang="ru-RU" sz="1200" dirty="0" smtClean="0"/>
              <a:t>общения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91880" y="4509120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lvl="0" algn="ctr"/>
            <a:r>
              <a:rPr lang="ru-RU" sz="1200" dirty="0" smtClean="0"/>
              <a:t>формирование эмоционально-насыщенной диалогической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6" name="Овал 5"/>
          <p:cNvSpPr/>
          <p:nvPr/>
        </p:nvSpPr>
        <p:spPr>
          <a:xfrm>
            <a:off x="5292080" y="2636912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lvl="0" algn="ctr"/>
            <a:r>
              <a:rPr lang="ru-RU" sz="1200" dirty="0" smtClean="0"/>
              <a:t>совершенствование монологической формы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1835696" y="1196752"/>
            <a:ext cx="165618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lvl="0" algn="ctr"/>
            <a:r>
              <a:rPr lang="ru-RU" sz="1200" dirty="0" smtClean="0"/>
              <a:t>духовное, нравственное и эстетическое развитие </a:t>
            </a:r>
            <a:r>
              <a:rPr lang="ru-RU" sz="1200" dirty="0" smtClean="0"/>
              <a:t>личности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2627784" y="2420888"/>
            <a:ext cx="2880320" cy="22322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b="1" dirty="0" smtClean="0"/>
              <a:t>Игра-драматизация 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1187624" y="2420888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lvl="0" algn="ctr"/>
            <a:r>
              <a:rPr lang="ru-RU" sz="1200" dirty="0" smtClean="0"/>
              <a:t>развитие эмоционально-волевой </a:t>
            </a:r>
            <a:r>
              <a:rPr lang="ru-RU" sz="1200" dirty="0" smtClean="0"/>
              <a:t>сферы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1187624" y="3501008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lvl="0" algn="ctr"/>
            <a:r>
              <a:rPr lang="ru-RU" sz="1200" dirty="0" smtClean="0"/>
              <a:t>закрепление навыка использования прямой и косвенной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11" name="Овал 10"/>
          <p:cNvSpPr/>
          <p:nvPr/>
        </p:nvSpPr>
        <p:spPr>
          <a:xfrm>
            <a:off x="3275856" y="980728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200" dirty="0" smtClean="0"/>
              <a:t>совершенствование </a:t>
            </a:r>
            <a:r>
              <a:rPr lang="ru-RU" sz="1200" dirty="0" smtClean="0"/>
              <a:t>звуковой культуры, ее </a:t>
            </a:r>
            <a:r>
              <a:rPr lang="ru-RU" sz="1200" dirty="0" smtClean="0"/>
              <a:t>выразительности</a:t>
            </a:r>
            <a:endParaRPr lang="ru-RU" sz="12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860032" y="3861048"/>
            <a:ext cx="1522512" cy="1586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marL="0" lvl="0" indent="0" algn="ctr">
              <a:buNone/>
            </a:pPr>
            <a:r>
              <a:rPr lang="ru-RU" sz="1200" dirty="0" smtClean="0"/>
              <a:t>совершенст</a:t>
            </a:r>
            <a:r>
              <a:rPr lang="ru-RU" sz="1200" dirty="0" smtClean="0"/>
              <a:t>в</a:t>
            </a:r>
            <a:r>
              <a:rPr lang="ru-RU" sz="1200" dirty="0" smtClean="0"/>
              <a:t>ование </a:t>
            </a:r>
            <a:r>
              <a:rPr lang="ru-RU" sz="1200" dirty="0" smtClean="0"/>
              <a:t>грамматического строя </a:t>
            </a:r>
            <a:r>
              <a:rPr lang="ru-RU" sz="1200" dirty="0" smtClean="0"/>
              <a:t>речи</a:t>
            </a:r>
            <a:endParaRPr lang="ru-RU" sz="1200" dirty="0"/>
          </a:p>
        </p:txBody>
      </p:sp>
      <p:sp>
        <p:nvSpPr>
          <p:cNvPr id="13" name="Овал 12"/>
          <p:cNvSpPr/>
          <p:nvPr/>
        </p:nvSpPr>
        <p:spPr>
          <a:xfrm>
            <a:off x="4572000" y="1412776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200" dirty="0" smtClean="0"/>
              <a:t>пополнение и активизация словаря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Подготовка и проведение игры: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выбор игры;</a:t>
            </a:r>
          </a:p>
          <a:p>
            <a:pPr lvl="0"/>
            <a:r>
              <a:rPr lang="ru-RU" dirty="0" smtClean="0"/>
              <a:t>подбор атрибутики;</a:t>
            </a:r>
          </a:p>
          <a:p>
            <a:pPr lvl="0"/>
            <a:r>
              <a:rPr lang="ru-RU" dirty="0" smtClean="0"/>
              <a:t>выбор музыкального сопровождения;</a:t>
            </a:r>
          </a:p>
          <a:p>
            <a:pPr lvl="0"/>
            <a:r>
              <a:rPr lang="ru-RU" dirty="0" smtClean="0"/>
              <a:t>словарная работа;</a:t>
            </a:r>
          </a:p>
          <a:p>
            <a:pPr lvl="0"/>
            <a:r>
              <a:rPr lang="ru-RU" dirty="0" smtClean="0"/>
              <a:t>распределение ролей;</a:t>
            </a:r>
          </a:p>
          <a:p>
            <a:pPr lvl="0"/>
            <a:r>
              <a:rPr lang="ru-RU" dirty="0" smtClean="0"/>
              <a:t>создание игрового образа;</a:t>
            </a:r>
          </a:p>
          <a:p>
            <a:pPr lvl="0"/>
            <a:r>
              <a:rPr lang="ru-RU" dirty="0" smtClean="0"/>
              <a:t>анализ взаимоотношений героев;</a:t>
            </a:r>
          </a:p>
          <a:p>
            <a:pPr lvl="0"/>
            <a:r>
              <a:rPr lang="ru-RU" dirty="0" smtClean="0"/>
              <a:t>корректная помощь в случае затруднения;</a:t>
            </a:r>
          </a:p>
          <a:p>
            <a:pPr lvl="0"/>
            <a:r>
              <a:rPr lang="ru-RU" dirty="0" smtClean="0"/>
              <a:t>обсуждение игры;</a:t>
            </a:r>
          </a:p>
          <a:p>
            <a:pPr lvl="0"/>
            <a:r>
              <a:rPr lang="ru-RU" dirty="0" smtClean="0"/>
              <a:t>повышение эмоционального настроя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РЕЗУЛЬТАТИВНОСТЬ </a:t>
            </a:r>
            <a:r>
              <a:rPr lang="ru-RU" dirty="0" smtClean="0"/>
              <a:t>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692696"/>
            <a:ext cx="7992888" cy="58544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ребёнка есть страсть к игре, </a:t>
            </a: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надо </a:t>
            </a: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её удовлетворять</a:t>
            </a: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80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Надо не только дать ему время поиграть, 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80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но надо пропитать игрой всю его жизнь.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80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8000" b="1" i="1" dirty="0">
                <a:solidFill>
                  <a:schemeClr val="tx2">
                    <a:lumMod val="75000"/>
                  </a:schemeClr>
                </a:solidFill>
              </a:rPr>
              <a:t>Вся его жизнь - игра.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80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8000" i="1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А.С</a:t>
            </a:r>
            <a:r>
              <a:rPr lang="ru-RU" sz="8000" b="1" dirty="0">
                <a:solidFill>
                  <a:schemeClr val="tx2">
                    <a:lumMod val="75000"/>
                  </a:schemeClr>
                </a:solidFill>
              </a:rPr>
              <a:t>. Макаренко</a:t>
            </a:r>
            <a:endParaRPr lang="ru-RU" sz="8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0801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 ходе работы над темой исследования были выявлены следующие 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</a:rPr>
              <a:t>противоречия: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Между недостаточной готовностью отдельных первоклассников к совершенствованию связной речи и высоким уровнем современных требований к данному виду деятельности.</a:t>
            </a:r>
          </a:p>
          <a:p>
            <a:pPr>
              <a:buNone/>
            </a:pPr>
            <a:r>
              <a:rPr lang="ru-RU" dirty="0" smtClean="0"/>
              <a:t>2. Между разобщенностью в деятельности учителей первых классов и логопеда и необходимостью организации интегрированных уроков и занятий.</a:t>
            </a:r>
          </a:p>
          <a:p>
            <a:pPr>
              <a:buNone/>
            </a:pPr>
            <a:r>
              <a:rPr lang="ru-RU" dirty="0" smtClean="0"/>
              <a:t>3. Между беспомощностью родителей в преодолении недостатков речи детей и возможностями координации совместной деятельности с учителями и логопедом в ходе образовательного процесса.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Ведущая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педагогическая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идея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Использование творческих игр для совершенствования связной речи первоклассников с речевыми недостатками"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Длительность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Работа </a:t>
            </a:r>
            <a:r>
              <a:rPr lang="ru-RU" dirty="0" smtClean="0"/>
              <a:t>по теме </a:t>
            </a:r>
            <a:r>
              <a:rPr lang="ru-RU" dirty="0" smtClean="0"/>
              <a:t>проводилась </a:t>
            </a:r>
            <a:r>
              <a:rPr lang="ru-RU" dirty="0" smtClean="0"/>
              <a:t>с 2010 года по 2013 год.</a:t>
            </a:r>
          </a:p>
          <a:p>
            <a:r>
              <a:rPr lang="en-US" dirty="0" smtClean="0"/>
              <a:t>I</a:t>
            </a:r>
            <a:r>
              <a:rPr lang="ru-RU" dirty="0" smtClean="0"/>
              <a:t> этап- начальный- октябрь 2010- май 2011 года - выявление проблемы, изучение теоретического и методологического базы, подбор диагностического материала, проведение первичной диагностики.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этап- основной – январь 2011- январь 2013 года – проведение </a:t>
            </a:r>
            <a:r>
              <a:rPr lang="ru-RU" dirty="0" err="1" smtClean="0"/>
              <a:t>коррекционно</a:t>
            </a:r>
            <a:r>
              <a:rPr lang="ru-RU" dirty="0" smtClean="0"/>
              <a:t> – развивающей работы с использованием игровых технологий на основе разработанного цикла мероприятий.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 этап- заключительный – февраль 2013- март 2013 года - анализ полученных диагностических результатов и  эффективности использования авторских рекомендаций.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Диапазон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Диапазон работы представлен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авторской системой работы учителя - логопеда по развитию связной речи детей младшего школьного возраста с общим недоразвитием речи с использованием творческой игры на фронтальных, подгрупповых и индивидуальных занятиях, тесно взаимосвязан с образовательным процессом в целом.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39000" cy="770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Теоретическая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база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Работая над темой,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мною были изучены работы таких авторов, как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Ахутина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Т.В,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Бенвенист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Э., Воробьёва В.К.,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Выготский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Л.С.,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Глухов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В.П.,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Жинкин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Н.И., Зимняя И.К., Леонтьев А.А.,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Лурия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А.Р.,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Чистович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Л.А., которые занимались проблемами исследования связной речи.</a:t>
            </a:r>
          </a:p>
          <a:p>
            <a:pPr>
              <a:buNone/>
            </a:pP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    Изучению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особенностей формирования связной речи у детей с общим недоразвитием речи посвящены работы многих авторов (В.К. Воробьёвой, П.В.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Глухова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Н.С. Жуковой, Е.М.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Мастюковой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 Г.В. Чиркиной, Т.Б. Филичевой и других).</a:t>
            </a:r>
          </a:p>
          <a:p>
            <a:pPr>
              <a:buNone/>
            </a:pP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    Среди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методов коррекции логопедических нарушений с положительной стороны в плане эффективности зарекомендовали себя методы игровой терапии. По мнению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Л.С.Выготского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А.Н.Леонтьева,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Д.Б.Эльконина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Г.А.Волковой и других авторов, в ходе игры выстраивается система взаимоотношений ребенка с внешним миром, развиваются психические функции, среди которых речь занимает основное место.</a:t>
            </a:r>
          </a:p>
          <a:p>
            <a:pPr>
              <a:buNone/>
            </a:pP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     Детские 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игры разнообразны по своему содержанию, степени самостоятельности детей, формам организации, игровому материалу. В педагогике делались неоднократные попытки дать классификацию игр (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Ф.Фребель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300" dirty="0" err="1" smtClean="0">
                <a:solidFill>
                  <a:schemeClr val="bg2">
                    <a:lumMod val="25000"/>
                  </a:schemeClr>
                </a:solidFill>
              </a:rPr>
              <a:t>К.Грос</a:t>
            </a: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, П.Ф.Лесгафт, Н.К.Крупская).</a:t>
            </a:r>
          </a:p>
          <a:p>
            <a:endParaRPr lang="ru-RU" sz="33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"Сформировать устойчивые навыки связной речи у каждого первоклассника с речевыми недостатками через игру".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достижения цели были сформулированы следующие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Создать условия для обеспечения высокой эффективности творческой игровой деятельности первоклассников с недостатками речи.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Использовать в практической деятельности современную игровую технологию по формированию связной речи первоклассников.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Провести диагностику уровня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сформированности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связной речи у первоклассников.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>Исходя </a:t>
            </a:r>
            <a:r>
              <a:rPr lang="ru-RU" sz="2200" dirty="0" smtClean="0"/>
              <a:t>из поставленной цели, вся работы построена на ряде принципов: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принципа учета индивидуальных особенностей детей, который позволил использовать приемы обучения таким образом, чтобы ускорить процесс развития связной речи детей младшего школьного возраста с ОНР;</a:t>
            </a:r>
          </a:p>
          <a:p>
            <a:pPr lvl="0"/>
            <a:r>
              <a:rPr lang="ru-RU" dirty="0" smtClean="0"/>
              <a:t>принципа </a:t>
            </a:r>
            <a:r>
              <a:rPr lang="ru-RU" dirty="0" err="1" smtClean="0"/>
              <a:t>поэтапности</a:t>
            </a:r>
            <a:r>
              <a:rPr lang="ru-RU" dirty="0" smtClean="0"/>
              <a:t> в воспитании речи, определяющего структуру в организации работы со школьниками;</a:t>
            </a:r>
          </a:p>
          <a:p>
            <a:pPr lvl="0"/>
            <a:r>
              <a:rPr lang="ru-RU" dirty="0" smtClean="0"/>
              <a:t>принципа доступности речевого материала;</a:t>
            </a:r>
          </a:p>
          <a:p>
            <a:pPr lvl="0"/>
            <a:r>
              <a:rPr lang="ru-RU" dirty="0" smtClean="0"/>
              <a:t>принципа последовательности и системности в организации занятий.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592</TotalTime>
  <Words>823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                                    Тема  «Развитие навыков связной речи первоклассников с речевыми недостатками в процессе организации творческой игровой деятельности» </vt:lpstr>
      <vt:lpstr>Слайд 2</vt:lpstr>
      <vt:lpstr>В ходе работы над темой исследования были выявлены следующие противоречия:</vt:lpstr>
      <vt:lpstr>   Ведущая педагогическая идея</vt:lpstr>
      <vt:lpstr>Длительность работы  </vt:lpstr>
      <vt:lpstr>Диапазон</vt:lpstr>
      <vt:lpstr>   Теоретическая база  </vt:lpstr>
      <vt:lpstr>Цель "Сформировать устойчивые навыки связной речи у каждого первоклассника с речевыми недостатками через игру". </vt:lpstr>
      <vt:lpstr>    Исходя из поставленной цели, вся работы построена на ряде принципов: </vt:lpstr>
      <vt:lpstr>Основным направлениям логопедической работы в игровой деятельности я считаю: </vt:lpstr>
      <vt:lpstr>     Развитие связной речи первоклассников с ОНР реализуется в следующих формах работы: </vt:lpstr>
      <vt:lpstr>В своей работе я применяла классификацию игр (Ф.Фребель, К.Грос, П.Ф.Лесгафт, Н.К.Крупская)</vt:lpstr>
      <vt:lpstr>Слайд 13</vt:lpstr>
      <vt:lpstr>Слайд 14</vt:lpstr>
      <vt:lpstr>Подготовка и проведение игры: </vt:lpstr>
      <vt:lpstr>РЕЗУЛЬТАТИВНОСТЬ работы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«Развитие навыков связной речи первоклассников с речевыми недостатками в процессе организации творческой игровой деятельности»</dc:title>
  <dc:creator>admin</dc:creator>
  <cp:lastModifiedBy>admin</cp:lastModifiedBy>
  <cp:revision>59</cp:revision>
  <dcterms:created xsi:type="dcterms:W3CDTF">2013-03-23T17:04:54Z</dcterms:created>
  <dcterms:modified xsi:type="dcterms:W3CDTF">2013-03-24T15:33:11Z</dcterms:modified>
</cp:coreProperties>
</file>