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4" r:id="rId6"/>
    <p:sldId id="265" r:id="rId7"/>
    <p:sldId id="266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85932" autoAdjust="0"/>
  </p:normalViewPr>
  <p:slideViewPr>
    <p:cSldViewPr>
      <p:cViewPr varScale="1">
        <p:scale>
          <a:sx n="63" d="100"/>
          <a:sy n="63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1E27D-4169-4562-B5F8-EDA0B5810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B1D23-DE3F-45AA-A21E-4F009D95A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1F272-3EC0-4659-B385-5949CB075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3B63-7E54-45B0-9416-518C6A06D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F9138-08EB-496F-8A91-22CA283E2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31E84-78AD-45FB-B09B-1D8F060FF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021B-2693-440C-BC2D-6BA95FB73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CEF7D-6FB5-4102-AE86-B4D25F6F1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36A02-3E30-4C53-A613-197EC4198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B83E0-80F9-4FE4-AB23-6C974B458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537E9-E9E8-44A3-A0DE-A76815B60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E077149D-6D67-4A6B-A4D9-1F81D6488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785813" y="1643063"/>
            <a:ext cx="7772400" cy="1470025"/>
          </a:xfrm>
        </p:spPr>
        <p:txBody>
          <a:bodyPr/>
          <a:lstStyle/>
          <a:p>
            <a:pPr eaLnBrk="1" hangingPunct="1"/>
            <a:r>
              <a:rPr lang="ru-RU" sz="5400" b="1" dirty="0" smtClean="0"/>
              <a:t>Родительский клуб</a:t>
            </a:r>
            <a:endParaRPr lang="ru-RU" sz="5400" dirty="0" smtClean="0"/>
          </a:p>
        </p:txBody>
      </p:sp>
      <p:sp>
        <p:nvSpPr>
          <p:cNvPr id="13320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/>
          <a:lstStyle/>
          <a:p>
            <a:r>
              <a:rPr lang="ru-RU" sz="2400" dirty="0" smtClean="0"/>
              <a:t>«…Как </a:t>
            </a:r>
            <a:r>
              <a:rPr lang="ru-RU" sz="2400" dirty="0"/>
              <a:t>быть? Да внушать можно то и се,</a:t>
            </a:r>
          </a:p>
          <a:p>
            <a:r>
              <a:rPr lang="ru-RU" sz="2400" dirty="0"/>
              <a:t>А средство, по-моему, всем по росту,</a:t>
            </a:r>
          </a:p>
          <a:p>
            <a:r>
              <a:rPr lang="ru-RU" sz="2400" dirty="0"/>
              <a:t>Тут все очень сложно и очень просто:</a:t>
            </a:r>
          </a:p>
          <a:p>
            <a:r>
              <a:rPr lang="ru-RU" sz="2400" dirty="0"/>
              <a:t>Будьте хорошими. Вот и все!» </a:t>
            </a:r>
            <a:endParaRPr lang="ru-RU" sz="2400" dirty="0" smtClean="0"/>
          </a:p>
          <a:p>
            <a:pPr algn="r"/>
            <a:r>
              <a:rPr lang="ru-RU" sz="2400" dirty="0" smtClean="0"/>
              <a:t>Э</a:t>
            </a:r>
            <a:r>
              <a:rPr lang="ru-RU" sz="2400" dirty="0"/>
              <a:t>. </a:t>
            </a:r>
            <a:r>
              <a:rPr lang="ru-RU" sz="2400" dirty="0" smtClean="0"/>
              <a:t>Асадов</a:t>
            </a:r>
            <a:endParaRPr lang="ru-RU" sz="2400" dirty="0" smtClean="0"/>
          </a:p>
        </p:txBody>
      </p:sp>
      <p:pic>
        <p:nvPicPr>
          <p:cNvPr id="13316" name="Рисунок 6" descr="children_013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  <p:bldP spid="1332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создания </a:t>
            </a:r>
            <a:br>
              <a:rPr lang="ru-RU" dirty="0"/>
            </a:br>
            <a:r>
              <a:rPr lang="ru-RU" dirty="0"/>
              <a:t>Родительского клуба 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6336" y="5492378"/>
            <a:ext cx="1225402" cy="1365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3824" y="2410232"/>
            <a:ext cx="7560840" cy="296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800"/>
              </a:lnSpc>
              <a:spcBef>
                <a:spcPts val="375"/>
              </a:spcBef>
              <a:spcAft>
                <a:spcPts val="375"/>
              </a:spcAft>
              <a:buFont typeface="Symbol"/>
              <a:buBlip>
                <a:blip r:embed="rId3"/>
              </a:buBlip>
              <a:tabLst>
                <a:tab pos="457200" algn="l"/>
              </a:tabLs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</a:rPr>
              <a:t> родители должны хорошо знать своих детей, их положительные и отрицательные качества, недостатки в формировании речи и причины их возникновения. Но часто они не слышат недостатков речи своих детей, не соотносят их с физиологическим состоянием (аденоиды, хронический ринит и т.д.) и считают, что с возрастом их речь нормализуется сама собой, поэтому не придают особого значения логопедическим занятиям.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>
              <a:lnSpc>
                <a:spcPts val="1800"/>
              </a:lnSpc>
              <a:spcBef>
                <a:spcPts val="375"/>
              </a:spcBef>
              <a:spcAft>
                <a:spcPts val="375"/>
              </a:spcAft>
              <a:buFont typeface="Symbol"/>
              <a:buBlip>
                <a:blip r:embed="rId3"/>
              </a:buBlip>
              <a:tabLst>
                <a:tab pos="457200" algn="l"/>
              </a:tabLs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родители должны помнить, что на результативность коррекционной работы влияют их личный опыт и авторитет, характер отношений в семье, стремление воспитывать личным примером.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5279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7" descr="children_012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5575" y="4941168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52560" y="404664"/>
            <a:ext cx="82089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   Цель: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sz="20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257300" lvl="2" indent="-342900">
              <a:buFont typeface="Wingdings" pitchFamily="2" charset="2"/>
              <a:buChar char="v"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повысить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эффективность взаимодействия учителя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–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логопеда и семьи в вопросах коррекции речи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детей; </a:t>
            </a:r>
          </a:p>
          <a:p>
            <a:pPr marL="1257300" lvl="2" indent="-34290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популяризировать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деятельность учителя – логопеда.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074783"/>
            <a:ext cx="72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</a:rPr>
              <a:t>Задачи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</a:rPr>
              <a:t>:</a:t>
            </a:r>
          </a:p>
          <a:p>
            <a:pPr>
              <a:lnSpc>
                <a:spcPts val="1800"/>
              </a:lnSpc>
              <a:spcBef>
                <a:spcPts val="375"/>
              </a:spcBef>
              <a:spcAft>
                <a:spcPts val="375"/>
              </a:spcAft>
            </a:pP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>
              <a:lnSpc>
                <a:spcPts val="1800"/>
              </a:lnSpc>
              <a:spcBef>
                <a:spcPts val="375"/>
              </a:spcBef>
              <a:spcAft>
                <a:spcPts val="375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</a:rPr>
              <a:t>получение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</a:rPr>
              <a:t>родителями необходимых знаний, формирование умений для оказания помощи детям в исправлении речевых недостатков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</a:rPr>
              <a:t>;</a:t>
            </a:r>
          </a:p>
          <a:p>
            <a:pPr lvl="0">
              <a:lnSpc>
                <a:spcPts val="1800"/>
              </a:lnSpc>
              <a:spcBef>
                <a:spcPts val="375"/>
              </a:spcBef>
              <a:spcAft>
                <a:spcPts val="375"/>
              </a:spcAft>
              <a:tabLst>
                <a:tab pos="457200" algn="l"/>
              </a:tabLst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"/>
              <a:ea typeface="Times New Roman"/>
            </a:endParaRPr>
          </a:p>
          <a:p>
            <a:pPr marL="342900" lvl="0" indent="-342900">
              <a:lnSpc>
                <a:spcPts val="1800"/>
              </a:lnSpc>
              <a:spcBef>
                <a:spcPts val="375"/>
              </a:spcBef>
              <a:spcAft>
                <a:spcPts val="375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формирование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правильного отношения к речевому недостатку ребенка, логопедическим занятиям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;</a:t>
            </a:r>
          </a:p>
          <a:p>
            <a:pPr lvl="0">
              <a:lnSpc>
                <a:spcPts val="1800"/>
              </a:lnSpc>
              <a:spcBef>
                <a:spcPts val="375"/>
              </a:spcBef>
              <a:spcAft>
                <a:spcPts val="375"/>
              </a:spcAft>
              <a:tabLst>
                <a:tab pos="457200" algn="l"/>
              </a:tabLst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342900" lvl="0" indent="-342900">
              <a:lnSpc>
                <a:spcPts val="1800"/>
              </a:lnSpc>
              <a:spcBef>
                <a:spcPts val="375"/>
              </a:spcBef>
              <a:spcAft>
                <a:spcPts val="375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  <a:cs typeface="Times New Roman"/>
              </a:rPr>
              <a:t>оказание помощи в правильной организации занятий дома.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/>
                <a:ea typeface="Times New Roman"/>
              </a:rPr>
              <a:t> </a:t>
            </a:r>
            <a:endParaRPr lang="ru-RU" sz="2400" dirty="0">
              <a:solidFill>
                <a:schemeClr val="accent1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4322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Участники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Родительского клуба</a:t>
            </a:r>
            <a:r>
              <a:rPr lang="ru-RU" dirty="0"/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274837"/>
            <a:ext cx="720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•	родители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•	учитель-логопед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•	учитель начальных классов</a:t>
            </a:r>
          </a:p>
        </p:txBody>
      </p:sp>
      <p:pic>
        <p:nvPicPr>
          <p:cNvPr id="3074" name="Picture 2" descr="C:\Users\Sony\AppData\Local\Microsoft\Windows\Temporary Internet Files\Content.IE5\O4T5IS5N\MC9003432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00673"/>
            <a:ext cx="1488904" cy="154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ony\AppData\Local\Microsoft\Windows\Temporary Internet Files\Content.IE5\1A75CWNX\MM90035671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57192"/>
            <a:ext cx="172618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Sony\AppData\Local\Microsoft\Windows\Temporary Internet Files\Content.IE5\O4T5IS5N\MC90042828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443" y="3356992"/>
            <a:ext cx="1595224" cy="146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764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Материально-техническое оснащение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7261" y="1988840"/>
            <a:ext cx="7848600" cy="4144963"/>
          </a:xfrm>
        </p:spPr>
        <p:txBody>
          <a:bodyPr/>
          <a:lstStyle/>
          <a:p>
            <a:pPr lvl="0"/>
            <a:r>
              <a:rPr lang="ru-RU" sz="2000" dirty="0"/>
              <a:t>Комплекса технических средств, включающих - мультимедийный проектор, персональный компьютер и оборудование – печатающее и множительное (принтер, сканер, копировальный аппарат).</a:t>
            </a:r>
          </a:p>
          <a:p>
            <a:pPr lvl="0"/>
            <a:r>
              <a:rPr lang="ru-RU" sz="2000" dirty="0"/>
              <a:t>Электронного обеспечения: устройство USB, CD дисков с компьютерными играми и музыкой, электронных поддержек и мультипликационных пособий, созданных с помощью программы - презентации </a:t>
            </a:r>
            <a:r>
              <a:rPr lang="ru-RU" sz="2000" dirty="0" err="1"/>
              <a:t>Microsoft</a:t>
            </a:r>
            <a:r>
              <a:rPr lang="ru-RU" sz="2000" dirty="0"/>
              <a:t> </a:t>
            </a:r>
            <a:r>
              <a:rPr lang="ru-RU" sz="2000" dirty="0" err="1"/>
              <a:t>Power</a:t>
            </a:r>
            <a:r>
              <a:rPr lang="ru-RU" sz="2000" dirty="0"/>
              <a:t> </a:t>
            </a:r>
            <a:r>
              <a:rPr lang="ru-RU" sz="2000" dirty="0" err="1"/>
              <a:t>Point</a:t>
            </a:r>
            <a:r>
              <a:rPr lang="ru-RU" sz="2000" dirty="0"/>
              <a:t>.</a:t>
            </a:r>
          </a:p>
          <a:p>
            <a:pPr lvl="0"/>
            <a:r>
              <a:rPr lang="ru-RU" sz="2000" dirty="0"/>
              <a:t>Информационно-методического обеспечения: литература, программы, методики.</a:t>
            </a:r>
          </a:p>
          <a:p>
            <a:pPr lvl="0"/>
            <a:r>
              <a:rPr lang="ru-RU" sz="2000" dirty="0"/>
              <a:t>Наглядного и раздаточного материала, индивидуальных зеркал  для практических занятий.</a:t>
            </a:r>
          </a:p>
          <a:p>
            <a:endParaRPr lang="ru-RU" dirty="0"/>
          </a:p>
        </p:txBody>
      </p:sp>
      <p:pic>
        <p:nvPicPr>
          <p:cNvPr id="4" name="Рисунок 5" descr="children_017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0331" y="4725144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0649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</a:t>
            </a:r>
            <a:r>
              <a:rPr lang="ru-RU" dirty="0"/>
              <a:t>и формы работы с родителями: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7848600" cy="4144963"/>
          </a:xfrm>
        </p:spPr>
        <p:txBody>
          <a:bodyPr/>
          <a:lstStyle/>
          <a:p>
            <a:r>
              <a:rPr lang="ru-RU" sz="2400" dirty="0" smtClean="0"/>
              <a:t>консультации</a:t>
            </a:r>
            <a:r>
              <a:rPr lang="ru-RU" sz="2400" dirty="0"/>
              <a:t>, беседы;</a:t>
            </a:r>
          </a:p>
          <a:p>
            <a:r>
              <a:rPr lang="ru-RU" sz="2400" dirty="0" smtClean="0"/>
              <a:t>практические </a:t>
            </a:r>
            <a:r>
              <a:rPr lang="ru-RU" sz="2400" dirty="0"/>
              <a:t>занятия с использованием электронных поддержек и мультипликационных пособий;</a:t>
            </a:r>
          </a:p>
          <a:p>
            <a:r>
              <a:rPr lang="ru-RU" sz="2400" dirty="0" smtClean="0"/>
              <a:t>работа </a:t>
            </a:r>
            <a:r>
              <a:rPr lang="ru-RU" sz="2400" dirty="0"/>
              <a:t>с дидактическим материалом (различные карточки с картинками, схемы модели артикуляции звука, различные предметы для классификации и т.д.);</a:t>
            </a:r>
          </a:p>
          <a:p>
            <a:r>
              <a:rPr lang="ru-RU" sz="2400" dirty="0" smtClean="0"/>
              <a:t>активные </a:t>
            </a:r>
            <a:r>
              <a:rPr lang="ru-RU" sz="2400" dirty="0"/>
              <a:t>подгрупповые методы обучения: игры, дискуссии, тренинги</a:t>
            </a:r>
          </a:p>
        </p:txBody>
      </p:sp>
      <p:pic>
        <p:nvPicPr>
          <p:cNvPr id="4" name="Рисунок 8" descr="children_016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352" y="5334000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4406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работы Клуба: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ru-RU" sz="2800" dirty="0"/>
              <a:t>системность</a:t>
            </a:r>
          </a:p>
          <a:p>
            <a:pPr lvl="2"/>
            <a:r>
              <a:rPr lang="ru-RU" sz="2800" dirty="0"/>
              <a:t>добровольность</a:t>
            </a:r>
          </a:p>
          <a:p>
            <a:pPr lvl="2"/>
            <a:r>
              <a:rPr lang="ru-RU" sz="2800" dirty="0"/>
              <a:t>компетентность</a:t>
            </a:r>
          </a:p>
          <a:p>
            <a:pPr lvl="2"/>
            <a:r>
              <a:rPr lang="ru-RU" sz="2800" dirty="0"/>
              <a:t>соблюдение педагогической этики</a:t>
            </a:r>
          </a:p>
          <a:p>
            <a:pPr lvl="2"/>
            <a:r>
              <a:rPr lang="ru-RU" sz="2800" dirty="0"/>
              <a:t>удовлетворение познавательного интереса</a:t>
            </a:r>
          </a:p>
        </p:txBody>
      </p:sp>
      <p:pic>
        <p:nvPicPr>
          <p:cNvPr id="4" name="Рисунок 3" descr="5991606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032" y="4581128"/>
            <a:ext cx="1728192" cy="184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875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3" name="Picture 2" descr="C:\Users\Sony\Desktop\семь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4904"/>
            <a:ext cx="3611563" cy="244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8763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227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10069046</vt:lpstr>
      <vt:lpstr>Родительский клуб</vt:lpstr>
      <vt:lpstr>Актуальность создания  Родительского клуба </vt:lpstr>
      <vt:lpstr>Презентация PowerPoint</vt:lpstr>
      <vt:lpstr>Участники  Родительского клуба:</vt:lpstr>
      <vt:lpstr>Материально-техническое оснащение </vt:lpstr>
      <vt:lpstr>Методы и формы работы с родителями:</vt:lpstr>
      <vt:lpstr>Принципы работы Клуба:</vt:lpstr>
      <vt:lpstr>Спасибо за внимание!!!</vt:lpstr>
    </vt:vector>
  </TitlesOfParts>
  <Company>URTISI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Sony</cp:lastModifiedBy>
  <cp:revision>33</cp:revision>
  <dcterms:created xsi:type="dcterms:W3CDTF">2011-08-18T13:52:20Z</dcterms:created>
  <dcterms:modified xsi:type="dcterms:W3CDTF">2013-03-24T14:54:45Z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