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notesMasterIdLst>
    <p:notesMasterId r:id="rId22"/>
  </p:notesMasterIdLst>
  <p:sldIdLst>
    <p:sldId id="309" r:id="rId2"/>
    <p:sldId id="292" r:id="rId3"/>
    <p:sldId id="293" r:id="rId4"/>
    <p:sldId id="294" r:id="rId5"/>
    <p:sldId id="296" r:id="rId6"/>
    <p:sldId id="297" r:id="rId7"/>
    <p:sldId id="298" r:id="rId8"/>
    <p:sldId id="299" r:id="rId9"/>
    <p:sldId id="322" r:id="rId10"/>
    <p:sldId id="301" r:id="rId11"/>
    <p:sldId id="302" r:id="rId12"/>
    <p:sldId id="303" r:id="rId13"/>
    <p:sldId id="304" r:id="rId14"/>
    <p:sldId id="305" r:id="rId15"/>
    <p:sldId id="306" r:id="rId16"/>
    <p:sldId id="315" r:id="rId17"/>
    <p:sldId id="316" r:id="rId18"/>
    <p:sldId id="307" r:id="rId19"/>
    <p:sldId id="308" r:id="rId20"/>
    <p:sldId id="317" r:id="rId21"/>
  </p:sldIdLst>
  <p:sldSz cx="10080625" cy="7559675"/>
  <p:notesSz cx="7559675" cy="10691813"/>
  <p:defaultTextStyle>
    <a:defPPr>
      <a:defRPr lang="en-GB"/>
    </a:defPPr>
    <a:lvl1pPr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ctr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D007A"/>
    <a:srgbClr val="9900CC"/>
    <a:srgbClr val="75D8FF"/>
    <a:srgbClr val="00589A"/>
    <a:srgbClr val="1B0036"/>
    <a:srgbClr val="240048"/>
    <a:srgbClr val="28005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34" autoAdjust="0"/>
    <p:restoredTop sz="81006" autoAdjust="0"/>
  </p:normalViewPr>
  <p:slideViewPr>
    <p:cSldViewPr>
      <p:cViewPr varScale="1">
        <p:scale>
          <a:sx n="72" d="100"/>
          <a:sy n="72" d="100"/>
        </p:scale>
        <p:origin x="-58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33" y="-6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CA5C16D-CCC6-4EB0-BBB7-7F91C5253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839D1-5BFC-499B-9358-DFC7E7358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2D8E-EB33-4A6B-9834-71775343B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2077E-0247-45A5-AA2C-48F013D46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039D1-3FFA-4C82-AC54-D85005A4C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13DF0-998E-4DCA-98AD-B07F8AE7D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A00B-5BC0-455A-B095-AE4BA26E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55AEF-E7CB-471D-A051-92B6FC1DB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7772-DB08-4F07-B650-6F43BDF60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6970-99C0-4AE6-8D1E-138F86207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1D6BB-C967-4BAE-952B-141B83E88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5EC5C-5095-4293-ACCA-22A927086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E588441-2C4E-4CAF-B914-4DA408648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2" r:id="rId4"/>
    <p:sldLayoutId id="2147484068" r:id="rId5"/>
    <p:sldLayoutId id="2147484063" r:id="rId6"/>
    <p:sldLayoutId id="2147484069" r:id="rId7"/>
    <p:sldLayoutId id="2147484070" r:id="rId8"/>
    <p:sldLayoutId id="2147484071" r:id="rId9"/>
    <p:sldLayoutId id="2147484064" r:id="rId10"/>
    <p:sldLayoutId id="214748407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slide" Target="slide16.xml"/><Relationship Id="rId3" Type="http://schemas.openxmlformats.org/officeDocument/2006/relationships/image" Target="../media/image68.gif"/><Relationship Id="rId7" Type="http://schemas.openxmlformats.org/officeDocument/2006/relationships/image" Target="../media/image72.gif"/><Relationship Id="rId12" Type="http://schemas.openxmlformats.org/officeDocument/2006/relationships/slide" Target="slide1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gif"/><Relationship Id="rId11" Type="http://schemas.openxmlformats.org/officeDocument/2006/relationships/slide" Target="slide14.xml"/><Relationship Id="rId5" Type="http://schemas.openxmlformats.org/officeDocument/2006/relationships/image" Target="../media/image70.gif"/><Relationship Id="rId15" Type="http://schemas.openxmlformats.org/officeDocument/2006/relationships/image" Target="../media/image76.jpeg"/><Relationship Id="rId10" Type="http://schemas.openxmlformats.org/officeDocument/2006/relationships/slide" Target="slide13.xml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chool-ppt.3dn.ru/index/kartinki_animashki_prazdniki/0-28" TargetMode="External"/><Relationship Id="rId3" Type="http://schemas.openxmlformats.org/officeDocument/2006/relationships/hyperlink" Target="http://school-ppt.3dn.ru/index/kartinki_animashki_sport/0-22" TargetMode="External"/><Relationship Id="rId7" Type="http://schemas.openxmlformats.org/officeDocument/2006/relationships/hyperlink" Target="http://luchiki.ucoz.ru/load/fizminutka_quotpotancuemquot/7-1-0-97" TargetMode="External"/><Relationship Id="rId2" Type="http://schemas.openxmlformats.org/officeDocument/2006/relationships/hyperlink" Target="http://animashky.ru/index/0-19?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etodisty.ru/blogs/entry/novogodnie_fony_dlya_prezentacii" TargetMode="Externa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smajliki.ru/smilies-127.html?start=0" TargetMode="External"/><Relationship Id="rId9" Type="http://schemas.openxmlformats.org/officeDocument/2006/relationships/hyperlink" Target="http://music.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6.jpeg"/><Relationship Id="rId3" Type="http://schemas.openxmlformats.org/officeDocument/2006/relationships/image" Target="../media/image13.jpeg"/><Relationship Id="rId21" Type="http://schemas.openxmlformats.org/officeDocument/2006/relationships/image" Target="../media/image31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5" Type="http://schemas.openxmlformats.org/officeDocument/2006/relationships/image" Target="../media/image35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29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28" Type="http://schemas.openxmlformats.org/officeDocument/2006/relationships/image" Target="../media/image38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Relationship Id="rId27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audio" Target="file:///J:\&#1054;&#1090;&#1082;&#1088;&#1099;&#1090;&#1099;&#1081;%20&#1091;&#1088;&#1086;&#1082;_2\&#1047;&#1080;&#1084;&#1072;%20-%20&#1057;&#1080;&#1083;&#1100;&#1085;&#1099;&#1081;%20&#1074;&#1077;&#1090;&#1077;&#1088;%20&#1084;&#1077;&#1090;&#1077;&#1083;&#1100;.mp3" TargetMode="External"/><Relationship Id="rId7" Type="http://schemas.openxmlformats.org/officeDocument/2006/relationships/image" Target="../media/image42.jpeg"/><Relationship Id="rId2" Type="http://schemas.openxmlformats.org/officeDocument/2006/relationships/audio" Target="file:///C:\Users\&#1056;&#1086;&#1076;&#1080;&#1090;&#1077;&#1083;&#1080;\Downloads\&#1047;&#1080;&#1084;&#1072;%20-%20&#1047;&#1072;&#1074;&#1099;&#1074;&#1072;&#1085;&#1080;&#1077;%20&#1074;&#1077;&#1090;&#1088;&#1072;.mp3" TargetMode="Externa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Microsoft_Office_PowerPoint1.sldx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расивые Анимашки, блестяшки со смыслом, гламурные Анимашки, блестяшки Зим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92163" y="252413"/>
            <a:ext cx="11161713" cy="43195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Слоговой </a:t>
            </a: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анализ </a:t>
            </a: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синтез  слов 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b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различной</a:t>
            </a: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6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</a:t>
            </a:r>
            <a:r>
              <a:rPr lang="ru-RU" sz="6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–слоговой </a:t>
            </a:r>
            <a:r>
              <a:rPr lang="ru-RU" sz="6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структуры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6713" y="4494213"/>
            <a:ext cx="6192837" cy="1984375"/>
          </a:xfrm>
        </p:spPr>
        <p:txBody>
          <a:bodyPr>
            <a:normAutofit fontScale="85000" lnSpcReduction="20000"/>
          </a:bodyPr>
          <a:lstStyle/>
          <a:p>
            <a:pPr defTabSz="1004888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Учитель –логопед</a:t>
            </a:r>
          </a:p>
          <a:p>
            <a:pPr defTabSz="1004888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ГБОУ СОШ №332</a:t>
            </a:r>
          </a:p>
          <a:p>
            <a:pPr defTabSz="1004888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г.Санкт - Петербурга</a:t>
            </a:r>
          </a:p>
          <a:p>
            <a:pPr defTabSz="1004888"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Рыжакова Н.А</a:t>
            </a:r>
            <a:r>
              <a:rPr lang="ru-RU" sz="4900" b="1" i="1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425" y="1474788"/>
            <a:ext cx="11906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7" descr="http://img.web-mensajes.com/arbol-de-navidad/18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263" y="466725"/>
            <a:ext cx="414655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http://img-fotki.yandex.ru/get/5310/119528728.d9e/0_a50ed_3d9e6767_X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7238" y="336550"/>
            <a:ext cx="5049837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792346">
            <a:off x="7445375" y="5530850"/>
            <a:ext cx="11906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 descr="http://mata2.free.fr/new/Animaux/loups/loup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463" y="4356100"/>
            <a:ext cx="17938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4" descr="http://img1.liveinternet.ru/images/attach/b/3/12/619/12619639_1198688043_card23.jpg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929063" y="4176713"/>
            <a:ext cx="2716212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 descr="http://foirouland.ville.free.fr/_private/Zoo/flying_squirrel_lg_nwm.gif"/>
          <p:cNvPicPr>
            <a:picLocks noChangeAspect="1" noChangeArrowheads="1" noCrop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78738" y="-188913"/>
            <a:ext cx="20034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8" descr="http://www.nivagold.ru/raznoe/crolic/Photo%2013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2725" y="4857750"/>
            <a:ext cx="1968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6" descr="http://blocs.xtec.cat/somnis/files/2009/10/castanyada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84800" y="2619375"/>
            <a:ext cx="1741488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025" y="6478588"/>
            <a:ext cx="11906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4838"/>
            <a:ext cx="1192213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554038" y="6689725"/>
            <a:ext cx="835025" cy="47625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Управляющая кнопка: далее 8">
            <a:hlinkClick r:id="rId10" action="ppaction://hlinksldjump" highlightClick="1"/>
          </p:cNvPr>
          <p:cNvSpPr/>
          <p:nvPr/>
        </p:nvSpPr>
        <p:spPr>
          <a:xfrm>
            <a:off x="4008438" y="6892925"/>
            <a:ext cx="558800" cy="37465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0" name="Управляющая кнопка: далее 9">
            <a:hlinkClick r:id="rId11" action="ppaction://hlinksldjump" highlightClick="1"/>
          </p:cNvPr>
          <p:cNvSpPr/>
          <p:nvPr/>
        </p:nvSpPr>
        <p:spPr>
          <a:xfrm>
            <a:off x="8929688" y="6892925"/>
            <a:ext cx="687387" cy="37465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1" name="Управляющая кнопка: далее 10">
            <a:hlinkClick r:id="rId12" action="ppaction://hlinksldjump" highlightClick="1"/>
          </p:cNvPr>
          <p:cNvSpPr/>
          <p:nvPr/>
        </p:nvSpPr>
        <p:spPr>
          <a:xfrm>
            <a:off x="7832725" y="4364038"/>
            <a:ext cx="541338" cy="288925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22" name="Управляющая кнопка: далее 21">
            <a:hlinkClick r:id="rId13" action="ppaction://hlinksldjump" highlightClick="1"/>
          </p:cNvPr>
          <p:cNvSpPr/>
          <p:nvPr/>
        </p:nvSpPr>
        <p:spPr>
          <a:xfrm>
            <a:off x="9274175" y="1393825"/>
            <a:ext cx="527050" cy="24288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ru-RU" dirty="0"/>
          </a:p>
        </p:txBody>
      </p:sp>
      <p:pic>
        <p:nvPicPr>
          <p:cNvPr id="19474" name="Picture 7" descr="http://im4-tub-ru.yandex.net/i?id=316500596-34-72&amp;n=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89750" y="4395788"/>
            <a:ext cx="40481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3124650">
            <a:off x="6951662" y="4627563"/>
            <a:ext cx="5683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276 0.5226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500313" y="1954213"/>
            <a:ext cx="515937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9700" b="1">
                <a:solidFill>
                  <a:srgbClr val="3D007A"/>
                </a:solidFill>
              </a:rPr>
              <a:t>1-56н-6</a:t>
            </a:r>
          </a:p>
        </p:txBody>
      </p:sp>
      <p:sp>
        <p:nvSpPr>
          <p:cNvPr id="3" name="Управляющая кнопка: далее 2">
            <a:hlinkClick r:id="" action="ppaction://hlinkshowjump?jump=previousslide" highlightClick="1"/>
          </p:cNvPr>
          <p:cNvSpPr/>
          <p:nvPr/>
        </p:nvSpPr>
        <p:spPr>
          <a:xfrm>
            <a:off x="992188" y="6240463"/>
            <a:ext cx="1270000" cy="476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160588" y="3938588"/>
            <a:ext cx="597535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9700" b="1"/>
              <a:t>машинка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357188" y="1954213"/>
            <a:ext cx="944562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9700" b="1">
                <a:solidFill>
                  <a:srgbClr val="3D007A"/>
                </a:solidFill>
              </a:rPr>
              <a:t>26м-пью-108р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389063" y="4017963"/>
            <a:ext cx="7143750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9700" b="1"/>
              <a:t>компьютер</a:t>
            </a: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595313" y="6478588"/>
            <a:ext cx="793750" cy="317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500313" y="1954213"/>
            <a:ext cx="515937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9700" b="1">
                <a:solidFill>
                  <a:srgbClr val="3D007A"/>
                </a:solidFill>
              </a:rPr>
              <a:t>82-55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519363" y="3938588"/>
            <a:ext cx="515937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9700" b="1"/>
              <a:t>лыжи</a:t>
            </a: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33438" y="6637338"/>
            <a:ext cx="635000" cy="2381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2592388" y="1979613"/>
            <a:ext cx="515937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l"/>
            <a:r>
              <a:rPr lang="ru-RU" sz="9700" b="1">
                <a:solidFill>
                  <a:srgbClr val="3D007A"/>
                </a:solidFill>
              </a:rPr>
              <a:t>26нь-46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500313" y="4097338"/>
            <a:ext cx="5159375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9700" b="1"/>
              <a:t>коньки</a:t>
            </a: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754063" y="6716713"/>
            <a:ext cx="873125" cy="3968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44463" y="4427538"/>
            <a:ext cx="972026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9700" b="1"/>
              <a:t>санки-ледянки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144463" y="1403350"/>
            <a:ext cx="986472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9700" b="1">
                <a:solidFill>
                  <a:srgbClr val="3D007A"/>
                </a:solidFill>
              </a:rPr>
              <a:t>12н-46 </a:t>
            </a:r>
          </a:p>
          <a:p>
            <a:r>
              <a:rPr lang="ru-RU" sz="9700" b="1">
                <a:solidFill>
                  <a:srgbClr val="3D007A"/>
                </a:solidFill>
              </a:rPr>
              <a:t>102-127н-46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http://soleilimg1.free.fr/gifs/maisons/maisons/maiso0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-757238"/>
            <a:ext cx="7416800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329">
            <a:off x="1879600" y="4414838"/>
            <a:ext cx="1527175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http://img.web-mensajes.com/arbol-de-navidad/1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3563938"/>
            <a:ext cx="212883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http://img.web-mensajes.com/arbol-de-navidad/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52525" y="4356100"/>
            <a:ext cx="2128838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ердце 1"/>
          <p:cNvSpPr/>
          <p:nvPr/>
        </p:nvSpPr>
        <p:spPr bwMode="auto">
          <a:xfrm>
            <a:off x="359792" y="683493"/>
            <a:ext cx="1611588" cy="1401400"/>
          </a:xfrm>
          <a:prstGeom prst="heart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4" name="Сердце 3"/>
          <p:cNvSpPr/>
          <p:nvPr/>
        </p:nvSpPr>
        <p:spPr bwMode="auto">
          <a:xfrm>
            <a:off x="2015976" y="3563813"/>
            <a:ext cx="1611588" cy="1401400"/>
          </a:xfrm>
          <a:prstGeom prst="heart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ердце 4"/>
          <p:cNvSpPr/>
          <p:nvPr/>
        </p:nvSpPr>
        <p:spPr bwMode="auto">
          <a:xfrm>
            <a:off x="8352680" y="3923853"/>
            <a:ext cx="1611588" cy="1401400"/>
          </a:xfrm>
          <a:prstGeom prst="heart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</a:t>
            </a:r>
          </a:p>
        </p:txBody>
      </p:sp>
      <p:sp>
        <p:nvSpPr>
          <p:cNvPr id="6" name="5-конечная звезда 5"/>
          <p:cNvSpPr/>
          <p:nvPr/>
        </p:nvSpPr>
        <p:spPr bwMode="auto">
          <a:xfrm rot="1104176">
            <a:off x="3425407" y="169973"/>
            <a:ext cx="2016224" cy="1439863"/>
          </a:xfrm>
          <a:prstGeom prst="star5">
            <a:avLst/>
          </a:prstGeom>
          <a:solidFill>
            <a:srgbClr val="00B0F0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</a:t>
            </a:r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 bwMode="auto">
          <a:xfrm>
            <a:off x="6696496" y="4571925"/>
            <a:ext cx="2016224" cy="1439863"/>
          </a:xfrm>
          <a:prstGeom prst="star5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</a:t>
            </a:r>
            <a:endParaRPr lang="ru-RU" dirty="0"/>
          </a:p>
        </p:txBody>
      </p:sp>
      <p:sp>
        <p:nvSpPr>
          <p:cNvPr id="8" name="5-конечная звезда 7"/>
          <p:cNvSpPr/>
          <p:nvPr/>
        </p:nvSpPr>
        <p:spPr bwMode="auto">
          <a:xfrm>
            <a:off x="8064401" y="1259557"/>
            <a:ext cx="2016224" cy="1439863"/>
          </a:xfrm>
          <a:prstGeom prst="star5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endParaRPr lang="ru-RU" dirty="0"/>
          </a:p>
        </p:txBody>
      </p:sp>
      <p:sp>
        <p:nvSpPr>
          <p:cNvPr id="9" name="Облако 8"/>
          <p:cNvSpPr/>
          <p:nvPr/>
        </p:nvSpPr>
        <p:spPr bwMode="auto">
          <a:xfrm>
            <a:off x="4824288" y="1115541"/>
            <a:ext cx="1944216" cy="1141197"/>
          </a:xfrm>
          <a:prstGeom prst="cloud">
            <a:avLst/>
          </a:prstGeom>
          <a:solidFill>
            <a:srgbClr val="75D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боль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блако 9"/>
          <p:cNvSpPr/>
          <p:nvPr/>
        </p:nvSpPr>
        <p:spPr bwMode="auto">
          <a:xfrm>
            <a:off x="3744168" y="4355901"/>
            <a:ext cx="1944216" cy="1141197"/>
          </a:xfrm>
          <a:prstGeom prst="cloud">
            <a:avLst/>
          </a:prstGeom>
          <a:solidFill>
            <a:srgbClr val="00B0F0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Облако 10"/>
          <p:cNvSpPr/>
          <p:nvPr/>
        </p:nvSpPr>
        <p:spPr bwMode="auto">
          <a:xfrm>
            <a:off x="1655936" y="1907629"/>
            <a:ext cx="1944216" cy="1141197"/>
          </a:xfrm>
          <a:prstGeom prst="cloud">
            <a:avLst/>
          </a:prstGeom>
          <a:solidFill>
            <a:srgbClr val="75D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шо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ятно 1 11"/>
          <p:cNvSpPr/>
          <p:nvPr/>
        </p:nvSpPr>
        <p:spPr bwMode="auto">
          <a:xfrm>
            <a:off x="215776" y="2267669"/>
            <a:ext cx="1512169" cy="1503481"/>
          </a:xfrm>
          <a:prstGeom prst="irregularSeal1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ятно 1 12"/>
          <p:cNvSpPr/>
          <p:nvPr/>
        </p:nvSpPr>
        <p:spPr bwMode="auto">
          <a:xfrm>
            <a:off x="7992640" y="0"/>
            <a:ext cx="1512169" cy="1503481"/>
          </a:xfrm>
          <a:prstGeom prst="irregularSeal1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</a:t>
            </a:r>
          </a:p>
        </p:txBody>
      </p:sp>
      <p:sp>
        <p:nvSpPr>
          <p:cNvPr id="14" name="Пятно 1 13"/>
          <p:cNvSpPr/>
          <p:nvPr/>
        </p:nvSpPr>
        <p:spPr bwMode="auto">
          <a:xfrm>
            <a:off x="6984528" y="2987749"/>
            <a:ext cx="1512169" cy="1503481"/>
          </a:xfrm>
          <a:prstGeom prst="irregularSeal1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Пятно 1 14"/>
          <p:cNvSpPr/>
          <p:nvPr/>
        </p:nvSpPr>
        <p:spPr bwMode="auto">
          <a:xfrm>
            <a:off x="2015976" y="323453"/>
            <a:ext cx="1512169" cy="1503481"/>
          </a:xfrm>
          <a:prstGeom prst="irregularSeal1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</p:txBody>
      </p:sp>
      <p:sp>
        <p:nvSpPr>
          <p:cNvPr id="16" name="Блок-схема: решение 15"/>
          <p:cNvSpPr/>
          <p:nvPr/>
        </p:nvSpPr>
        <p:spPr bwMode="auto">
          <a:xfrm>
            <a:off x="5328344" y="2195661"/>
            <a:ext cx="1730232" cy="1213562"/>
          </a:xfrm>
          <a:prstGeom prst="flowChartDecision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</a:t>
            </a:r>
            <a:endParaRPr lang="ru-RU" sz="2800" dirty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7" name="Блок-схема: решение 16"/>
          <p:cNvSpPr/>
          <p:nvPr/>
        </p:nvSpPr>
        <p:spPr bwMode="auto">
          <a:xfrm>
            <a:off x="3888184" y="3131765"/>
            <a:ext cx="1730232" cy="1213562"/>
          </a:xfrm>
          <a:prstGeom prst="flowChartDecision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сё</a:t>
            </a:r>
            <a:endParaRPr lang="ru-RU" sz="2800" dirty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8" name="Блок-схема: решение 17"/>
          <p:cNvSpPr/>
          <p:nvPr/>
        </p:nvSpPr>
        <p:spPr bwMode="auto">
          <a:xfrm rot="20222956">
            <a:off x="215776" y="5003973"/>
            <a:ext cx="1730232" cy="1213562"/>
          </a:xfrm>
          <a:prstGeom prst="flowChartDecision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</a:t>
            </a:r>
            <a:endParaRPr lang="ru-RU" sz="2800" dirty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19" name="Блок-схема: решение 18"/>
          <p:cNvSpPr/>
          <p:nvPr/>
        </p:nvSpPr>
        <p:spPr bwMode="auto">
          <a:xfrm>
            <a:off x="6624488" y="1691605"/>
            <a:ext cx="1730232" cy="1213562"/>
          </a:xfrm>
          <a:prstGeom prst="flowChartDecision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</a:t>
            </a:r>
            <a:endParaRPr lang="ru-RU" sz="2800" dirty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99952" y="5147989"/>
            <a:ext cx="1517062" cy="1371866"/>
          </a:xfrm>
          <a:prstGeom prst="ellipse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5112320" y="5292005"/>
            <a:ext cx="1517062" cy="1371866"/>
          </a:xfrm>
          <a:prstGeom prst="ellipse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5688384" y="3491805"/>
            <a:ext cx="1224136" cy="1080120"/>
          </a:xfrm>
          <a:prstGeom prst="ellipse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</a:t>
            </a:r>
          </a:p>
        </p:txBody>
      </p:sp>
      <p:sp>
        <p:nvSpPr>
          <p:cNvPr id="23" name="Капля 22"/>
          <p:cNvSpPr/>
          <p:nvPr/>
        </p:nvSpPr>
        <p:spPr bwMode="auto">
          <a:xfrm rot="1018149">
            <a:off x="560774" y="3850468"/>
            <a:ext cx="1134552" cy="1053073"/>
          </a:xfrm>
          <a:prstGeom prst="teardrop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4" name="Капля 23"/>
          <p:cNvSpPr/>
          <p:nvPr/>
        </p:nvSpPr>
        <p:spPr bwMode="auto">
          <a:xfrm rot="1018149">
            <a:off x="8553663" y="2770348"/>
            <a:ext cx="1134552" cy="1053073"/>
          </a:xfrm>
          <a:prstGeom prst="teardrop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5" name="Капля 24"/>
          <p:cNvSpPr/>
          <p:nvPr/>
        </p:nvSpPr>
        <p:spPr bwMode="auto">
          <a:xfrm rot="1018149">
            <a:off x="3801136" y="2050268"/>
            <a:ext cx="1134552" cy="1053073"/>
          </a:xfrm>
          <a:prstGeom prst="teardrop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6" name="Капля 25"/>
          <p:cNvSpPr/>
          <p:nvPr/>
        </p:nvSpPr>
        <p:spPr bwMode="auto">
          <a:xfrm rot="20478114">
            <a:off x="3513103" y="5722676"/>
            <a:ext cx="1134552" cy="1053073"/>
          </a:xfrm>
          <a:prstGeom prst="teardrop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7" name="Капля 26"/>
          <p:cNvSpPr/>
          <p:nvPr/>
        </p:nvSpPr>
        <p:spPr bwMode="auto">
          <a:xfrm rot="21349296">
            <a:off x="6753463" y="466092"/>
            <a:ext cx="1134552" cy="1053073"/>
          </a:xfrm>
          <a:prstGeom prst="teardrop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 bwMode="auto">
          <a:xfrm>
            <a:off x="503808" y="467469"/>
            <a:ext cx="1944216" cy="1141197"/>
          </a:xfrm>
          <a:prstGeom prst="cloud">
            <a:avLst/>
          </a:prstGeom>
          <a:solidFill>
            <a:srgbClr val="00B0F0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Aharoni" pitchFamily="2" charset="-79"/>
              </a:rPr>
              <a:t>Б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оль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лако 2"/>
          <p:cNvSpPr/>
          <p:nvPr/>
        </p:nvSpPr>
        <p:spPr bwMode="auto">
          <a:xfrm>
            <a:off x="2448024" y="467469"/>
            <a:ext cx="1462915" cy="1141197"/>
          </a:xfrm>
          <a:prstGeom prst="cloud">
            <a:avLst/>
          </a:prstGeom>
          <a:solidFill>
            <a:srgbClr val="00B0F0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блако 3"/>
          <p:cNvSpPr/>
          <p:nvPr/>
        </p:nvSpPr>
        <p:spPr bwMode="auto">
          <a:xfrm>
            <a:off x="3672160" y="467469"/>
            <a:ext cx="1462915" cy="1141197"/>
          </a:xfrm>
          <a:prstGeom prst="cloud">
            <a:avLst/>
          </a:prstGeom>
          <a:solidFill>
            <a:srgbClr val="00B0F0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</p:txBody>
      </p:sp>
      <p:sp>
        <p:nvSpPr>
          <p:cNvPr id="5" name="Блок-схема: решение 4"/>
          <p:cNvSpPr/>
          <p:nvPr/>
        </p:nvSpPr>
        <p:spPr bwMode="auto">
          <a:xfrm>
            <a:off x="7344568" y="4427909"/>
            <a:ext cx="1730232" cy="1440160"/>
          </a:xfrm>
          <a:prstGeom prst="flowChartDecision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</a:t>
            </a:r>
            <a:endParaRPr lang="ru-RU" sz="2800" dirty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6" name="Блок-схема: решение 5"/>
          <p:cNvSpPr/>
          <p:nvPr/>
        </p:nvSpPr>
        <p:spPr bwMode="auto">
          <a:xfrm>
            <a:off x="4968304" y="4427909"/>
            <a:ext cx="1730232" cy="1213562"/>
          </a:xfrm>
          <a:prstGeom prst="flowChartDecision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cap="all" dirty="0" err="1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</a:t>
            </a:r>
            <a:endParaRPr lang="ru-RU" sz="2800" dirty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7" name="Блок-схема: решение 6"/>
          <p:cNvSpPr/>
          <p:nvPr/>
        </p:nvSpPr>
        <p:spPr bwMode="auto">
          <a:xfrm rot="21160491">
            <a:off x="6152290" y="4171071"/>
            <a:ext cx="1730232" cy="1740017"/>
          </a:xfrm>
          <a:prstGeom prst="flowChartDecision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сЁ</a:t>
            </a:r>
            <a:endParaRPr lang="ru-RU" sz="2800" dirty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8" name="Блок-схема: решение 7"/>
          <p:cNvSpPr/>
          <p:nvPr/>
        </p:nvSpPr>
        <p:spPr bwMode="auto">
          <a:xfrm rot="21425427">
            <a:off x="8166341" y="3750960"/>
            <a:ext cx="1730232" cy="1213562"/>
          </a:xfrm>
          <a:prstGeom prst="flowChartDecision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</a:t>
            </a:r>
            <a:endParaRPr lang="ru-RU" sz="2800" dirty="0">
              <a:solidFill>
                <a:prstClr val="white"/>
              </a:solidFill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9" name="Капля 8"/>
          <p:cNvSpPr/>
          <p:nvPr/>
        </p:nvSpPr>
        <p:spPr bwMode="auto">
          <a:xfrm>
            <a:off x="503808" y="6228109"/>
            <a:ext cx="1134552" cy="958715"/>
          </a:xfrm>
          <a:prstGeom prst="teardrop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36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0" name="Капля 9"/>
          <p:cNvSpPr/>
          <p:nvPr/>
        </p:nvSpPr>
        <p:spPr bwMode="auto">
          <a:xfrm>
            <a:off x="5961375" y="6010707"/>
            <a:ext cx="1134552" cy="1053073"/>
          </a:xfrm>
          <a:prstGeom prst="teardrop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1" name="Капля 10"/>
          <p:cNvSpPr/>
          <p:nvPr/>
        </p:nvSpPr>
        <p:spPr bwMode="auto">
          <a:xfrm>
            <a:off x="6984528" y="6012085"/>
            <a:ext cx="1265208" cy="958715"/>
          </a:xfrm>
          <a:prstGeom prst="teardrop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 .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2" name="Капля 11"/>
          <p:cNvSpPr/>
          <p:nvPr/>
        </p:nvSpPr>
        <p:spPr bwMode="auto">
          <a:xfrm rot="265179">
            <a:off x="2649007" y="6010708"/>
            <a:ext cx="1134552" cy="1053073"/>
          </a:xfrm>
          <a:prstGeom prst="teardrop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3" name="Капля 12"/>
          <p:cNvSpPr/>
          <p:nvPr/>
        </p:nvSpPr>
        <p:spPr bwMode="auto">
          <a:xfrm>
            <a:off x="1583928" y="6084093"/>
            <a:ext cx="1215347" cy="1126528"/>
          </a:xfrm>
          <a:prstGeom prst="teardrop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5616376" y="395461"/>
            <a:ext cx="1517062" cy="1371866"/>
          </a:xfrm>
          <a:prstGeom prst="ellipse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7056536" y="539477"/>
            <a:ext cx="1116124" cy="990288"/>
          </a:xfrm>
          <a:prstGeom prst="ellipse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8136656" y="395461"/>
            <a:ext cx="1152980" cy="1131574"/>
          </a:xfrm>
          <a:prstGeom prst="ellipse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ятно 1 16"/>
          <p:cNvSpPr/>
          <p:nvPr/>
        </p:nvSpPr>
        <p:spPr bwMode="auto">
          <a:xfrm>
            <a:off x="0" y="1763613"/>
            <a:ext cx="1512169" cy="1503481"/>
          </a:xfrm>
          <a:prstGeom prst="irregularSeal1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</a:t>
            </a:r>
          </a:p>
        </p:txBody>
      </p:sp>
      <p:sp>
        <p:nvSpPr>
          <p:cNvPr id="18" name="Пятно 1 17"/>
          <p:cNvSpPr/>
          <p:nvPr/>
        </p:nvSpPr>
        <p:spPr bwMode="auto">
          <a:xfrm>
            <a:off x="3024088" y="2195661"/>
            <a:ext cx="1248451" cy="1581614"/>
          </a:xfrm>
          <a:prstGeom prst="irregularSeal1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</a:p>
        </p:txBody>
      </p:sp>
      <p:sp>
        <p:nvSpPr>
          <p:cNvPr id="19" name="Пятно 1 18"/>
          <p:cNvSpPr/>
          <p:nvPr/>
        </p:nvSpPr>
        <p:spPr bwMode="auto">
          <a:xfrm>
            <a:off x="1079872" y="2051645"/>
            <a:ext cx="1391530" cy="1568789"/>
          </a:xfrm>
          <a:prstGeom prst="irregularSeal1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ятно 1 19"/>
          <p:cNvSpPr/>
          <p:nvPr/>
        </p:nvSpPr>
        <p:spPr bwMode="auto">
          <a:xfrm>
            <a:off x="2087984" y="2411685"/>
            <a:ext cx="1251548" cy="1593088"/>
          </a:xfrm>
          <a:prstGeom prst="irregularSeal1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5-конечная звезда 20"/>
          <p:cNvSpPr/>
          <p:nvPr/>
        </p:nvSpPr>
        <p:spPr bwMode="auto">
          <a:xfrm>
            <a:off x="0" y="3347789"/>
            <a:ext cx="2592288" cy="1799903"/>
          </a:xfrm>
          <a:prstGeom prst="star5">
            <a:avLst/>
          </a:prstGeom>
          <a:solidFill>
            <a:srgbClr val="00B0F0">
              <a:alpha val="48000"/>
            </a:srgbClr>
          </a:solidFill>
          <a:ln w="9525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600" b="1" kern="0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</a:t>
            </a:r>
            <a:r>
              <a:rPr lang="ru-RU" sz="2800" b="1" kern="0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</a:t>
            </a:r>
            <a:endParaRPr lang="ru-RU" b="1" kern="0" dirty="0">
              <a:solidFill>
                <a:srgbClr val="0070C0"/>
              </a:solidFill>
            </a:endParaRPr>
          </a:p>
        </p:txBody>
      </p:sp>
      <p:sp>
        <p:nvSpPr>
          <p:cNvPr id="22" name="5-конечная звезда 21"/>
          <p:cNvSpPr/>
          <p:nvPr/>
        </p:nvSpPr>
        <p:spPr bwMode="auto">
          <a:xfrm>
            <a:off x="1007864" y="4283893"/>
            <a:ext cx="2016224" cy="1439863"/>
          </a:xfrm>
          <a:prstGeom prst="star5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3" name="5-конечная звезда 22"/>
          <p:cNvSpPr/>
          <p:nvPr/>
        </p:nvSpPr>
        <p:spPr bwMode="auto">
          <a:xfrm>
            <a:off x="2376016" y="4211885"/>
            <a:ext cx="2016224" cy="1439863"/>
          </a:xfrm>
          <a:prstGeom prst="star5">
            <a:avLst/>
          </a:prstGeom>
          <a:solidFill>
            <a:srgbClr val="00B8FF">
              <a:alpha val="4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4" name="Сердце 23"/>
          <p:cNvSpPr/>
          <p:nvPr/>
        </p:nvSpPr>
        <p:spPr bwMode="auto">
          <a:xfrm>
            <a:off x="6192440" y="2195661"/>
            <a:ext cx="1611588" cy="1401400"/>
          </a:xfrm>
          <a:prstGeom prst="heart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 err="1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бя</a:t>
            </a:r>
            <a:endParaRPr lang="ru-RU" sz="2800" b="1" cap="all" dirty="0">
              <a:ln w="9000" cmpd="sng">
                <a:solidFill>
                  <a:srgbClr val="4A66AC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4A66AC">
                      <a:shade val="20000"/>
                      <a:satMod val="245000"/>
                    </a:srgbClr>
                  </a:gs>
                  <a:gs pos="43000">
                    <a:srgbClr val="4A66AC">
                      <a:satMod val="255000"/>
                    </a:srgbClr>
                  </a:gs>
                  <a:gs pos="48000">
                    <a:srgbClr val="4A66AC">
                      <a:shade val="85000"/>
                      <a:satMod val="255000"/>
                    </a:srgbClr>
                  </a:gs>
                  <a:gs pos="100000">
                    <a:srgbClr val="4A66AC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Сердце 24"/>
          <p:cNvSpPr/>
          <p:nvPr/>
        </p:nvSpPr>
        <p:spPr bwMode="auto">
          <a:xfrm>
            <a:off x="7560592" y="2123653"/>
            <a:ext cx="1611588" cy="1401400"/>
          </a:xfrm>
          <a:prstGeom prst="heart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.</a:t>
            </a:r>
          </a:p>
        </p:txBody>
      </p:sp>
      <p:sp>
        <p:nvSpPr>
          <p:cNvPr id="26" name="Сердце 25"/>
          <p:cNvSpPr/>
          <p:nvPr/>
        </p:nvSpPr>
        <p:spPr bwMode="auto">
          <a:xfrm>
            <a:off x="4824288" y="2483693"/>
            <a:ext cx="1611588" cy="1401400"/>
          </a:xfrm>
          <a:prstGeom prst="heart">
            <a:avLst/>
          </a:prstGeom>
          <a:solidFill>
            <a:srgbClr val="75D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800" b="1" cap="all" dirty="0">
                <a:ln w="9000" cmpd="sng">
                  <a:solidFill>
                    <a:srgbClr val="4A66A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4" descr="http://i.smiles2k.net/big_smiles/big_smiles_17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3813" y="3275013"/>
            <a:ext cx="237648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43968" y="1043533"/>
            <a:ext cx="6156878" cy="163801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</a:p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Содержимое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0313" y="366713"/>
            <a:ext cx="2460625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6" descr="Копия img4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4688" y="366713"/>
            <a:ext cx="23018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7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E"/>
              </a:clrFrom>
              <a:clrTo>
                <a:srgbClr val="F9FA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563" y="366713"/>
            <a:ext cx="2222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" y="3419475"/>
            <a:ext cx="2160588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9" descr="C:\Users\Родители\AppData\Local\Microsoft\Windows\Temporary Internet Files\Content.Word\img40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1888" y="3203575"/>
            <a:ext cx="23764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Содержимое 3" descr="img40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7875" y="3348038"/>
            <a:ext cx="230822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Прямоугольник 2"/>
          <p:cNvSpPr>
            <a:spLocks noChangeArrowheads="1"/>
          </p:cNvSpPr>
          <p:nvPr/>
        </p:nvSpPr>
        <p:spPr bwMode="auto">
          <a:xfrm>
            <a:off x="576263" y="395288"/>
            <a:ext cx="8135937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/>
                </a:solidFill>
              </a:rPr>
              <a:t>Источники</a:t>
            </a:r>
            <a:endParaRPr lang="en-US" sz="2400" b="1" dirty="0">
              <a:solidFill>
                <a:schemeClr val="accent2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b="1" dirty="0">
                <a:solidFill>
                  <a:schemeClr val="accent2"/>
                </a:solidFill>
              </a:rPr>
              <a:t>    </a:t>
            </a:r>
            <a:r>
              <a:rPr lang="ru-RU" b="1" dirty="0"/>
              <a:t>Картинки - анимации «Спорт»: </a:t>
            </a:r>
            <a:r>
              <a:rPr lang="ru-RU" b="1" dirty="0">
                <a:solidFill>
                  <a:srgbClr val="FF3300"/>
                </a:solidFill>
                <a:hlinkClick r:id="rId2"/>
              </a:rPr>
              <a:t>http://animashky.ru/index/0-19?9</a:t>
            </a:r>
            <a:endParaRPr lang="ru-RU" b="1" dirty="0">
              <a:solidFill>
                <a:srgbClr val="FF3300"/>
              </a:solidFill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b="1" dirty="0"/>
              <a:t>    </a:t>
            </a:r>
            <a:r>
              <a:rPr lang="ru-RU" b="1" dirty="0">
                <a:hlinkClick r:id="rId3"/>
              </a:rPr>
              <a:t>http://school-ppt.3dn.ru/index/kartinki_animashki_sport/0-22</a:t>
            </a:r>
            <a:endParaRPr lang="ru-RU" b="1" dirty="0"/>
          </a:p>
          <a:p>
            <a:pPr>
              <a:defRPr/>
            </a:pPr>
            <a:r>
              <a:rPr lang="ru-RU" b="1" dirty="0"/>
              <a:t>    </a:t>
            </a:r>
            <a:r>
              <a:rPr lang="ru-RU" b="1" dirty="0">
                <a:hlinkClick r:id="rId4"/>
              </a:rPr>
              <a:t>http://smajliki.ru/smilies-127.html?start=0</a:t>
            </a:r>
            <a:endParaRPr lang="ru-RU" b="1" dirty="0"/>
          </a:p>
          <a:p>
            <a:pPr algn="l">
              <a:defRPr/>
            </a:pPr>
            <a:r>
              <a:rPr lang="ru-RU" b="1" i="1" dirty="0">
                <a:solidFill>
                  <a:schemeClr val="accent3"/>
                </a:solidFill>
              </a:rPr>
              <a:t>     </a:t>
            </a:r>
          </a:p>
          <a:p>
            <a:pPr algn="l">
              <a:defRPr/>
            </a:pPr>
            <a:r>
              <a:rPr lang="ru-RU" b="1" i="1" dirty="0">
                <a:solidFill>
                  <a:schemeClr val="accent3"/>
                </a:solidFill>
              </a:rPr>
              <a:t>     </a:t>
            </a:r>
            <a:r>
              <a:rPr lang="ru-RU" b="1" i="1" dirty="0"/>
              <a:t>картинки-анимации  из интернета (картинки </a:t>
            </a:r>
            <a:r>
              <a:rPr lang="ru-RU" b="1" i="1" dirty="0" err="1"/>
              <a:t>Яндекс</a:t>
            </a:r>
            <a:r>
              <a:rPr lang="ru-RU" b="1" i="1" dirty="0"/>
              <a:t>) </a:t>
            </a:r>
          </a:p>
          <a:p>
            <a:pPr>
              <a:defRPr/>
            </a:pPr>
            <a:r>
              <a:rPr lang="ru-RU" b="1" i="1" dirty="0"/>
              <a:t>эффекты анимации  </a:t>
            </a:r>
            <a:r>
              <a:rPr lang="ru-RU" b="1" i="1" dirty="0" err="1"/>
              <a:t>Microsoft</a:t>
            </a:r>
            <a:r>
              <a:rPr lang="ru-RU" b="1" i="1" dirty="0"/>
              <a:t> </a:t>
            </a:r>
            <a:r>
              <a:rPr lang="ru-RU" b="1" i="1" dirty="0" err="1"/>
              <a:t>Office</a:t>
            </a:r>
            <a:r>
              <a:rPr lang="ru-RU" b="1" i="1" dirty="0"/>
              <a:t> </a:t>
            </a:r>
            <a:r>
              <a:rPr lang="en-US" b="1" i="1" dirty="0"/>
              <a:t>Point</a:t>
            </a:r>
            <a:endParaRPr lang="ru-RU" b="1" i="1" dirty="0"/>
          </a:p>
          <a:p>
            <a:pPr>
              <a:defRPr/>
            </a:pPr>
            <a:endParaRPr lang="ru-RU" b="1" dirty="0"/>
          </a:p>
          <a:p>
            <a:pPr algn="l">
              <a:lnSpc>
                <a:spcPct val="100000"/>
              </a:lnSpc>
              <a:defRPr/>
            </a:pPr>
            <a:r>
              <a:rPr lang="ru-RU" b="1" dirty="0"/>
              <a:t>   1и 5 кадры-шаблоны для презентаций «Зима»:    </a:t>
            </a:r>
          </a:p>
          <a:p>
            <a:pPr algn="l">
              <a:lnSpc>
                <a:spcPct val="100000"/>
              </a:lnSpc>
              <a:defRPr/>
            </a:pPr>
            <a:r>
              <a:rPr lang="ru-RU" b="1" dirty="0">
                <a:hlinkClick r:id="rId5"/>
              </a:rPr>
              <a:t>   http://images.yandex.ru</a:t>
            </a:r>
            <a:endParaRPr lang="ru-RU" b="1" dirty="0"/>
          </a:p>
          <a:p>
            <a:pPr algn="l">
              <a:lnSpc>
                <a:spcPct val="100000"/>
              </a:lnSpc>
              <a:defRPr/>
            </a:pPr>
            <a:r>
              <a:rPr lang="ru-RU" b="1" dirty="0"/>
              <a:t>     2-4,6-9 кадры-фон «Зима»:</a:t>
            </a:r>
          </a:p>
          <a:p>
            <a:pPr algn="l">
              <a:lnSpc>
                <a:spcPct val="100000"/>
              </a:lnSpc>
              <a:defRPr/>
            </a:pPr>
            <a:r>
              <a:rPr lang="ru-RU" b="1" dirty="0"/>
              <a:t>   </a:t>
            </a:r>
            <a:r>
              <a:rPr lang="ru-RU" b="1" dirty="0">
                <a:hlinkClick r:id="rId6"/>
              </a:rPr>
              <a:t>http://metodisty.ru/blogs/entry/novogodnie_fony_dlya_prezentacii</a:t>
            </a:r>
            <a:endParaRPr lang="ru-RU" b="1" dirty="0"/>
          </a:p>
          <a:p>
            <a:pPr algn="l">
              <a:lnSpc>
                <a:spcPct val="100000"/>
              </a:lnSpc>
              <a:defRPr/>
            </a:pPr>
            <a:endParaRPr lang="en-US" b="1" dirty="0"/>
          </a:p>
          <a:p>
            <a:pPr algn="l">
              <a:lnSpc>
                <a:spcPct val="100000"/>
              </a:lnSpc>
              <a:defRPr/>
            </a:pPr>
            <a:r>
              <a:rPr lang="en-US" b="1" dirty="0"/>
              <a:t>   2-</a:t>
            </a:r>
            <a:r>
              <a:rPr lang="ru-RU" b="1" dirty="0"/>
              <a:t>7</a:t>
            </a:r>
            <a:r>
              <a:rPr lang="en-US" b="1" dirty="0"/>
              <a:t> </a:t>
            </a:r>
            <a:r>
              <a:rPr lang="ru-RU" b="1" dirty="0"/>
              <a:t>кадры (фон из </a:t>
            </a:r>
            <a:r>
              <a:rPr lang="ru-RU" b="1" dirty="0" err="1"/>
              <a:t>физминутки</a:t>
            </a:r>
            <a:r>
              <a:rPr lang="ru-RU" b="1" dirty="0"/>
              <a:t> «Давайте потанцуем»): </a:t>
            </a:r>
          </a:p>
          <a:p>
            <a:pPr algn="l">
              <a:lnSpc>
                <a:spcPct val="100000"/>
              </a:lnSpc>
              <a:defRPr/>
            </a:pPr>
            <a:r>
              <a:rPr lang="ru-RU" b="1" dirty="0"/>
              <a:t>   </a:t>
            </a:r>
            <a:r>
              <a:rPr lang="ru-RU" b="1" dirty="0">
                <a:hlinkClick r:id="rId7"/>
              </a:rPr>
              <a:t>http://luchiki.ucoz.ru/load/fizminutka_quotpotancuemquot/7-1-0-97</a:t>
            </a:r>
            <a:endParaRPr lang="ru-RU" b="1" dirty="0"/>
          </a:p>
          <a:p>
            <a:pPr algn="l">
              <a:lnSpc>
                <a:spcPct val="100000"/>
              </a:lnSpc>
              <a:defRPr/>
            </a:pPr>
            <a:endParaRPr lang="ru-RU" b="1" dirty="0"/>
          </a:p>
          <a:p>
            <a:pPr algn="l">
              <a:lnSpc>
                <a:spcPct val="100000"/>
              </a:lnSpc>
              <a:defRPr/>
            </a:pPr>
            <a:r>
              <a:rPr lang="ru-RU" b="1" dirty="0"/>
              <a:t>   Дед Мороз(анимация), снеговики:</a:t>
            </a:r>
          </a:p>
          <a:p>
            <a:pPr algn="l">
              <a:lnSpc>
                <a:spcPct val="100000"/>
              </a:lnSpc>
              <a:defRPr/>
            </a:pPr>
            <a:r>
              <a:rPr lang="ru-RU" b="1" dirty="0"/>
              <a:t>   </a:t>
            </a:r>
            <a:r>
              <a:rPr lang="ru-RU" b="1" dirty="0">
                <a:hlinkClick r:id="rId8"/>
              </a:rPr>
              <a:t>http://school-ppt.3dn.ru/index/kartinki_animashki_prazdniki/0-28</a:t>
            </a:r>
            <a:endParaRPr lang="ru-RU" b="1" dirty="0"/>
          </a:p>
          <a:p>
            <a:pPr algn="l">
              <a:lnSpc>
                <a:spcPct val="100000"/>
              </a:lnSpc>
              <a:defRPr/>
            </a:pPr>
            <a:endParaRPr lang="en-US" dirty="0"/>
          </a:p>
          <a:p>
            <a:pPr algn="l">
              <a:lnSpc>
                <a:spcPct val="100000"/>
              </a:lnSpc>
              <a:defRPr/>
            </a:pPr>
            <a:r>
              <a:rPr lang="ru-RU" b="1" dirty="0"/>
              <a:t>   Музыка:</a:t>
            </a:r>
            <a:r>
              <a:rPr lang="en-US" b="1" dirty="0"/>
              <a:t>  </a:t>
            </a:r>
            <a:r>
              <a:rPr lang="ru-RU" b="1" dirty="0">
                <a:hlinkClick r:id="rId9"/>
              </a:rPr>
              <a:t>http://music.yandex.ru/#/track/580720/album/181093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341563" y="323453"/>
            <a:ext cx="952500" cy="123864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9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Содержимое 16"/>
          <p:cNvSpPr>
            <a:spLocks noGrp="1"/>
          </p:cNvSpPr>
          <p:nvPr>
            <p:ph idx="1"/>
          </p:nvPr>
        </p:nvSpPr>
        <p:spPr>
          <a:xfrm>
            <a:off x="0" y="1474788"/>
            <a:ext cx="9072563" cy="49895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lvl="1" eaLnBrk="1" hangingPunct="1">
              <a:buFont typeface="Arial" charset="0"/>
              <a:buNone/>
            </a:pPr>
            <a:endParaRPr lang="ru-RU" smtClean="0">
              <a:solidFill>
                <a:srgbClr val="FF0000"/>
              </a:solidFill>
            </a:endParaRPr>
          </a:p>
          <a:p>
            <a:pPr eaLnBrk="1" hangingPunct="1"/>
            <a:endParaRPr lang="ru-RU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9063" y="446088"/>
            <a:ext cx="1031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9063" y="1716088"/>
            <a:ext cx="1031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9063" y="2986088"/>
            <a:ext cx="1031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8438" y="4256088"/>
            <a:ext cx="1031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8438" y="5684838"/>
            <a:ext cx="1031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446088"/>
            <a:ext cx="1031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1716088"/>
            <a:ext cx="1031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986088"/>
            <a:ext cx="1031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4335463"/>
            <a:ext cx="1031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BFD"/>
              </a:clrFrom>
              <a:clrTo>
                <a:srgbClr val="FAFB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5764213"/>
            <a:ext cx="10318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Прямоугольник 17"/>
          <p:cNvSpPr>
            <a:spLocks noChangeArrowheads="1"/>
          </p:cNvSpPr>
          <p:nvPr/>
        </p:nvSpPr>
        <p:spPr bwMode="auto">
          <a:xfrm>
            <a:off x="2262188" y="1398588"/>
            <a:ext cx="1031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marL="377825" indent="-377825">
              <a:spcBef>
                <a:spcPct val="20000"/>
              </a:spcBef>
            </a:pPr>
            <a:r>
              <a:rPr lang="ru-RU" sz="10600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13327" name="Прямоугольник 18"/>
          <p:cNvSpPr>
            <a:spLocks noChangeArrowheads="1"/>
          </p:cNvSpPr>
          <p:nvPr/>
        </p:nvSpPr>
        <p:spPr bwMode="auto">
          <a:xfrm>
            <a:off x="2341563" y="2668588"/>
            <a:ext cx="1031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10600">
                <a:solidFill>
                  <a:srgbClr val="FF0000"/>
                </a:solidFill>
              </a:rPr>
              <a:t>У</a:t>
            </a:r>
          </a:p>
        </p:txBody>
      </p:sp>
      <p:sp>
        <p:nvSpPr>
          <p:cNvPr id="13328" name="Прямоугольник 20"/>
          <p:cNvSpPr>
            <a:spLocks noChangeArrowheads="1"/>
          </p:cNvSpPr>
          <p:nvPr/>
        </p:nvSpPr>
        <p:spPr bwMode="auto">
          <a:xfrm>
            <a:off x="2262188" y="4140200"/>
            <a:ext cx="1270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marL="377825" indent="-377825">
              <a:spcBef>
                <a:spcPct val="20000"/>
              </a:spcBef>
            </a:pPr>
            <a:r>
              <a:rPr lang="ru-RU" sz="9600">
                <a:solidFill>
                  <a:srgbClr val="FF0000"/>
                </a:solidFill>
              </a:rPr>
              <a:t>Ы</a:t>
            </a:r>
          </a:p>
        </p:txBody>
      </p:sp>
      <p:sp>
        <p:nvSpPr>
          <p:cNvPr id="13329" name="Прямоугольник 21"/>
          <p:cNvSpPr>
            <a:spLocks noChangeArrowheads="1"/>
          </p:cNvSpPr>
          <p:nvPr/>
        </p:nvSpPr>
        <p:spPr bwMode="auto">
          <a:xfrm>
            <a:off x="2182813" y="5446713"/>
            <a:ext cx="11906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0600">
                <a:solidFill>
                  <a:srgbClr val="FF0000"/>
                </a:solidFill>
              </a:rPr>
              <a:t>Э</a:t>
            </a:r>
          </a:p>
        </p:txBody>
      </p:sp>
      <p:sp>
        <p:nvSpPr>
          <p:cNvPr id="13330" name="Прямоугольник 23"/>
          <p:cNvSpPr>
            <a:spLocks noChangeArrowheads="1"/>
          </p:cNvSpPr>
          <p:nvPr/>
        </p:nvSpPr>
        <p:spPr bwMode="auto">
          <a:xfrm>
            <a:off x="7024688" y="128588"/>
            <a:ext cx="17605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10600">
                <a:solidFill>
                  <a:srgbClr val="FF0000"/>
                </a:solidFill>
              </a:rPr>
              <a:t> </a:t>
            </a:r>
            <a:r>
              <a:rPr lang="ru-RU" sz="960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13331" name="Прямоугольник 26"/>
          <p:cNvSpPr>
            <a:spLocks noChangeArrowheads="1"/>
          </p:cNvSpPr>
          <p:nvPr/>
        </p:nvSpPr>
        <p:spPr bwMode="auto">
          <a:xfrm>
            <a:off x="7421563" y="1547813"/>
            <a:ext cx="134937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9600">
                <a:solidFill>
                  <a:srgbClr val="FF0000"/>
                </a:solidFill>
              </a:rPr>
              <a:t>Ё</a:t>
            </a:r>
          </a:p>
        </p:txBody>
      </p:sp>
      <p:sp>
        <p:nvSpPr>
          <p:cNvPr id="13332" name="Прямоугольник 27"/>
          <p:cNvSpPr>
            <a:spLocks noChangeArrowheads="1"/>
          </p:cNvSpPr>
          <p:nvPr/>
        </p:nvSpPr>
        <p:spPr bwMode="auto">
          <a:xfrm>
            <a:off x="7632700" y="2843213"/>
            <a:ext cx="15843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9600">
                <a:solidFill>
                  <a:srgbClr val="FF0000"/>
                </a:solidFill>
              </a:rPr>
              <a:t>Ю</a:t>
            </a:r>
          </a:p>
        </p:txBody>
      </p:sp>
      <p:sp>
        <p:nvSpPr>
          <p:cNvPr id="13333" name="Прямоугольник 29"/>
          <p:cNvSpPr>
            <a:spLocks noChangeArrowheads="1"/>
          </p:cNvSpPr>
          <p:nvPr/>
        </p:nvSpPr>
        <p:spPr bwMode="auto">
          <a:xfrm>
            <a:off x="7659688" y="4067175"/>
            <a:ext cx="1428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marL="377825" indent="-377825">
              <a:spcBef>
                <a:spcPct val="20000"/>
              </a:spcBef>
            </a:pPr>
            <a:r>
              <a:rPr lang="ru-RU" sz="9600">
                <a:solidFill>
                  <a:srgbClr val="FF0000"/>
                </a:solidFill>
              </a:rPr>
              <a:t>И</a:t>
            </a:r>
          </a:p>
        </p:txBody>
      </p:sp>
      <p:sp>
        <p:nvSpPr>
          <p:cNvPr id="13334" name="Прямоугольник 32"/>
          <p:cNvSpPr>
            <a:spLocks noChangeArrowheads="1"/>
          </p:cNvSpPr>
          <p:nvPr/>
        </p:nvSpPr>
        <p:spPr bwMode="auto">
          <a:xfrm>
            <a:off x="7183438" y="5367338"/>
            <a:ext cx="1905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marL="817563" lvl="1" indent="-314325">
              <a:spcBef>
                <a:spcPct val="20000"/>
              </a:spcBef>
            </a:pPr>
            <a:r>
              <a:rPr lang="ru-RU" sz="10600">
                <a:solidFill>
                  <a:srgbClr val="FF0000"/>
                </a:solidFill>
              </a:rPr>
              <a:t>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99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2163" y="5219700"/>
            <a:ext cx="1236662" cy="1143000"/>
          </a:xfrm>
        </p:spPr>
      </p:pic>
      <p:pic>
        <p:nvPicPr>
          <p:cNvPr id="14340" name="Рисунок 4" descr="Копия img40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7613" y="311150"/>
            <a:ext cx="167005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 b="-11006"/>
          <a:stretch>
            <a:fillRect/>
          </a:stretch>
        </p:blipFill>
        <p:spPr bwMode="auto">
          <a:xfrm>
            <a:off x="52388" y="533400"/>
            <a:ext cx="1233487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6913" y="3406775"/>
            <a:ext cx="165417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7" descr="img40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9FAFE"/>
              </a:clrFrom>
              <a:clrTo>
                <a:srgbClr val="F9FA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3175" y="0"/>
            <a:ext cx="21336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9750" y="2055813"/>
            <a:ext cx="1211263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9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2F9"/>
              </a:clrFrom>
              <a:clrTo>
                <a:srgbClr val="F5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6563" y="688975"/>
            <a:ext cx="126365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10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5F6FA"/>
              </a:clrFrom>
              <a:clrTo>
                <a:srgbClr val="F5F6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6563" y="533400"/>
            <a:ext cx="11906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1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6400" y="625475"/>
            <a:ext cx="1147763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" y="2055813"/>
            <a:ext cx="13811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3" descr="Копия img406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7175" y="1879600"/>
            <a:ext cx="1698625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F"/>
              </a:clrFrom>
              <a:clrTo>
                <a:srgbClr val="F6F6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9100" y="250825"/>
            <a:ext cx="160496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Рисунок 15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64063" y="1957388"/>
            <a:ext cx="156368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Рисунок 16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2F2FA"/>
              </a:clrFrom>
              <a:clrTo>
                <a:srgbClr val="F2F2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9350" y="2233613"/>
            <a:ext cx="12795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Рисунок 17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5F6FB"/>
              </a:clrFrom>
              <a:clrTo>
                <a:srgbClr val="F5F6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48738" y="611188"/>
            <a:ext cx="113188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Рисунок 18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0838" y="1804988"/>
            <a:ext cx="17684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Рисунок 19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0600" y="3508375"/>
            <a:ext cx="12604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Рисунок 20" descr="img404.jp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" y="3508375"/>
            <a:ext cx="14795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4638" y="3546475"/>
            <a:ext cx="182086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Рисунок 23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1175" y="5229225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Рисунок 24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8288" y="5292725"/>
            <a:ext cx="110172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3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9088" y="5072063"/>
            <a:ext cx="12160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8413" y="4999038"/>
            <a:ext cx="1574800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Рисунок 27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2863" y="5175250"/>
            <a:ext cx="110172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Рисунок 28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0600" y="5160963"/>
            <a:ext cx="11017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Рисунок 29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0863" y="6002338"/>
            <a:ext cx="14732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Рисунок 30" descr="C:\Users\Родители\AppData\Local\Microsoft\Windows\Temporary Internet Files\Content.Word\img406.jpg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0413" y="6276975"/>
            <a:ext cx="11064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Рисунок 22" descr="img404.jpg"/>
          <p:cNvPicPr>
            <a:picLocks noChangeAspect="1"/>
          </p:cNvPicPr>
          <p:nvPr/>
        </p:nvPicPr>
        <p:blipFill>
          <a:blip r:embed="rId2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4913" y="3635375"/>
            <a:ext cx="1295400" cy="1247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Зима - Завывание ветр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2038" y="3611563"/>
            <a:ext cx="336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3"/>
          <p:cNvGraphicFramePr>
            <a:graphicFrameLocks noChangeAspect="1"/>
          </p:cNvGraphicFramePr>
          <p:nvPr/>
        </p:nvGraphicFramePr>
        <p:xfrm>
          <a:off x="0" y="0"/>
          <a:ext cx="10080625" cy="7566025"/>
        </p:xfrm>
        <a:graphic>
          <a:graphicData uri="http://schemas.openxmlformats.org/presentationml/2006/ole">
            <p:oleObj spid="_x0000_s1026" name="Слайд" r:id="rId6" imgW="5096233" imgH="3822257" progId="PowerPoint.Slide.12">
              <p:embed/>
            </p:oleObj>
          </a:graphicData>
        </a:graphic>
      </p:graphicFrame>
      <p:pic>
        <p:nvPicPr>
          <p:cNvPr id="3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9050" y="1025525"/>
            <a:ext cx="119221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8275" y="963613"/>
            <a:ext cx="11906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09688" y="1039813"/>
            <a:ext cx="11906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7338" y="1025525"/>
            <a:ext cx="11906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8438" y="1073150"/>
            <a:ext cx="11906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6538" y="1039813"/>
            <a:ext cx="11906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img1.liveinternet.ru/images/attach/c/2/70/337/70337772_1297073208_PISM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8438" y="977900"/>
            <a:ext cx="1190625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красивые Анимашки, блестяшки со смыслом, гламурные Анимашки, блестяшки Дед Мороз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7263" y="4568825"/>
            <a:ext cx="3675062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24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9" name="Зима - Сильный ветер метель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85225" y="539750"/>
            <a:ext cx="7143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47600" decel="5240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38 0.00139 L -0.01077 -0.616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077 -0.6161 L -0.59358 -0.6161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59358 -0.6161 L -0.58577 0.0027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58039 0.00138 L -0.00539 0.00138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38 0.00139 L -0.28646 -0.29094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-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20" presetID="1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8646 -0.29094 C -0.35521 -0.28377 -0.41424 -0.33164 -0.41806 -0.39778 C -0.42188 -0.46416 -0.36893 -0.52313 -0.30035 -0.53076 C -0.2316 -0.53816 -0.17257 -0.4896 -0.16875 -0.42322 C -0.16493 -0.35708 -0.21771 -0.29788 -0.28646 -0.29094 Z " pathEditMode="relative" rAng="10539598" ptsTypes="fffff">
                                      <p:cBhvr>
                                        <p:cTn id="21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28681 -0.29093 L -0.60174 -0.60569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 0.00301 L -0.004 -0.24699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9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88889E-6 -1.59112E-6 L 0.50799 0.5603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28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1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17 -0.25323 C -0.04305 -0.22988 -0.06701 -0.20606 -0.07777 -0.17668 C -0.08854 -0.14292 -0.09427 -0.1043 -0.0993 -0.06521 C -0.10451 -0.0259 -0.0993 0.00694 -0.09427 0.04233 C -0.08854 0.07586 -0.08055 0.11217 -0.06145 0.14177 C -0.046 0.17207 -0.01875 0.19612 0.01059 0.21416 C 0.03733 0.2315 0.06962 0.24376 0.10157 0.24908 C 0.13351 0.25648 0.1658 0.25648 0.19566 0.24908 C 0.22743 0.24376 0.25677 0.22896 0.28108 0.20491 C 0.30504 0.1834 0.32657 0.15634 0.33716 0.1235 C 0.35087 0.09436 0.35591 0.05181 0.35591 0.01851 C 0.35868 -0.01433 0.35591 -0.05296 0.34219 -0.08672 C 0.32934 -0.11563 0.30504 -0.14038 0.27327 -0.1524 C 0.24046 -0.16119 0.20851 -0.14916 0.18698 -0.12835 C 0.16841 -0.10684 0.15504 -0.074 0.15226 -0.03469 C 0.15226 0.00417 0.15504 0.03978 0.16841 0.06962 C 0.18195 0.09991 0.17917 0.10592 0.23264 0.14501 C 0.28108 0.18687 0.32934 0.17461 0.35868 0.17808 C 0.38785 0.17808 0.41198 0.16536 0.44132 0.1538 C 0.47379 0.13853 0.50035 0.11217 0.51945 0.08812 C 0.53785 0.06383 0.54566 0.03354 0.55643 -0.01433 C 0.56476 -0.06174 0.56476 -0.08672 0.56476 -0.12211 C 0.56476 -0.15795 0.56476 -0.19426 0.56476 -0.22988 " pathEditMode="relative" rAng="0" ptsTypes="fffffffffffffffffffffff">
                                      <p:cBhvr>
                                        <p:cTn id="5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2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21 -0.00324 C -0.01527 0.04972 0.00035 0.12372 0.05764 0.1228 C 0.14046 0.1228 0.14688 -0.12535 0.24549 -0.12628 C 0.33438 -0.12628 0.28681 0.09065 0.37275 0.08973 C 0.46181 0.08973 0.41372 -0.0673 0.50938 -0.0673 C 0.59462 -0.0673 0.54757 0.03885 0.62396 0.03885 C 0.69723 0.03885 0.65921 -0.04233 0.72587 -0.04233 C 0.76389 -0.04233 0.76684 -0.02036 0.77032 -0.00324 " pathEditMode="relative" rAng="0" ptsTypes="ffffffff">
                                      <p:cBhvr>
                                        <p:cTn id="5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6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4329 0.12135 C -0.05478 -0.1625 0.09523 -0.40521 0.29765 -0.42284 C 0.49063 -0.44342 0.6707 -0.25383 0.68345 0.02036 C 0.69904 0.27399 0.57201 0.51081 0.39036 0.5274 C 0.22525 0.54062 0.06847 0.38358 0.05603 0.14717 C 0.04391 -0.06824 0.14969 -0.27126 0.30332 -0.28764 C 0.44514 -0.30128 0.57815 -0.16901 0.58728 0.02918 C 0.59594 0.20617 0.51172 0.37959 0.3847 0.38778 C 0.27042 0.40017 0.16165 0.29981 0.15268 0.13815 C 0.14654 -0.00525 0.20998 -0.14445 0.3093 -0.15369 C 0.39729 -0.1625 0.48449 -0.08503 0.49063 0.038 C 0.4963 0.14319 0.45128 0.24375 0.37872 0.25236 C 0.31827 0.26202 0.25531 0.21499 0.25185 0.12996 C 0.24618 0.06214 0.27042 -0.00924 0.31575 -0.01764 C 0.35211 -0.01764 0.38832 1.7216E-6 0.39383 0.04577 C 0.39729 0.07537 0.39036 0.10539 0.37274 0.11757 C 0.36408 0.12135 0.35762 0.12135 0.34897 0.11757 " pathEditMode="relative" rAng="0" ptsTypes="fffffffffffffffff">
                                      <p:cBhvr>
                                        <p:cTn id="5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7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54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88889E-6 -1.44311E-6 C 0.0092 -0.02844 0.04184 -0.05597 0.05295 -0.05597 C 0.12517 -0.05597 0.19913 0.38529 0.19913 0.82586 C 0.19913 0.60384 0.23628 0.38414 0.27135 0.38414 C 0.30833 0.38414 0.3434 0.60615 0.3434 0.82586 C 0.3434 0.71624 0.36198 0.60384 0.38055 0.60384 C 0.39913 0.60384 0.41753 0.713 0.41753 0.82586 C 0.41753 0.76943 0.42691 0.71624 0.43611 0.71624 C 0.44531 0.71624 0.45451 0.77243 0.45451 0.82586 C 0.45451 0.79695 0.45937 0.76943 0.46406 0.76943 C 0.46649 0.76943 0.47326 0.79787 0.47326 0.82586 C 0.47326 0.81175 0.47569 0.79695 0.47795 0.79695 C 0.47795 0.80042 0.48281 0.81106 0.48281 0.82586 C 0.48281 0.81846 0.48281 0.81175 0.48524 0.81175 C 0.48524 0.81499 0.48767 0.81915 0.48767 0.82586 C 0.48767 0.82239 0.48767 0.81846 0.48767 0.81499 C 0.4901 0.81499 0.4901 0.81846 0.4901 0.82239 C 0.49253 0.82239 0.49253 0.81915 0.49253 0.81499 C 0.49514 0.81499 0.49514 0.81846 0.49514 0.82239 " pathEditMode="relative" rAng="0" ptsTypes="fffffffffffffffffff">
                                      <p:cBhvr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38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86384E-7 4.08776E-6 C -0.00094 0.09091 0.06202 0.17111 0.14135 0.17573 C 0.20416 0.18244 0.25579 0.13856 0.25704 0.08356 C 0.25704 0.0296 0.2062 -0.02268 0.14245 -0.0252 C 0.11034 -0.0252 0.08138 -0.01911 0.06092 4.08776E-6 C 0.03085 0.02498 0.01338 0.06592 0.01338 0.11316 C 0.01338 0.13856 0.01857 0.1646 0.02802 0.18706 C 0.04958 0.2343 0.09193 0.26747 0.14025 0.27062 C 0.19707 0.27797 0.24335 0.23787 0.24335 0.19042 C 0.24445 0.13856 0.19817 0.09447 0.14135 0.08755 C 0.11255 0.08755 0.08673 0.09447 0.06706 0.1098 C 0.04124 0.13478 0.02471 0.17573 0.02471 0.21541 C 0.02471 0.23787 0.02991 0.25971 0.03809 0.28133 C 0.05777 0.32227 0.09492 0.3546 0.13946 0.35838 C 0.19093 0.36216 0.23217 0.32563 0.23217 0.28133 C 0.23312 0.23787 0.19188 0.19693 0.14025 0.19378 C 0.11443 0.19042 0.09082 0.19693 0.07335 0.21205 C 0.04958 0.2343 0.0362 0.26747 0.0362 0.30695 C 0.0362 0.32563 0.0403 0.34789 0.04738 0.36531 C 0.06501 0.40268 0.09901 0.43124 0.1382 0.43565 C 0.1848 0.43565 0.22179 0.40604 0.22179 0.36531 C 0.22179 0.32563 0.18574 0.28952 0.13946 0.28511 C 0.11648 0.28511 0.09492 0.29246 0.07949 0.3038 C 0.05777 0.32227 0.04533 0.3546 0.04439 0.38778 C 0.04439 0.40604 0.04958 0.42431 0.05572 0.439 C 0.07099 0.47554 0.10216 0.50115 0.1371 0.50115 C 0.1785 0.50493 0.21266 0.4789 0.21266 0.44257 C 0.2136 0.40604 0.1796 0.37287 0.1382 0.36972 C 0.11774 0.36972 0.09791 0.37287 0.08453 0.38778 C 0.06501 0.40268 0.05368 0.43124 0.05368 0.46147 C 0.05368 0.4789 0.05682 0.49422 0.06281 0.5085 C 0.07729 0.54146 0.1042 0.56393 0.13616 0.56708 C 0.17425 0.56708 0.20416 0.54482 0.20416 0.51186 C 0.20526 0.4789 0.17535 0.45013 0.1371 0.44698 C 0.11868 0.44698 0.10216 0.45013 0.08972 0.46147 C 0.07225 0.47554 0.06202 0.50115 0.06202 0.53054 C 0.06202 0.54482 0.06501 0.55595 0.0702 0.57148 C 0.08248 0.60025 0.10735 0.61851 0.13616 0.62187 C 0.17016 0.62523 0.19707 0.6034 0.19707 0.57148 C 0.19707 0.54482 0.17126 0.51606 0.1371 0.51606 C 0.11963 0.51186 0.1042 0.51963 0.09271 0.52739 C 0.07729 0.54146 0.068 0.56393 0.068 0.58891 C 0.068 0.6034 0.07099 0.61452 0.07618 0.62523 C 0.08768 0.65169 0.11034 0.66932 0.13521 0.67352 C 0.16606 0.6773 0.19093 0.65484 0.19093 0.62985 C 0.19093 0.60025 0.16606 0.5782 0.13616 0.57505 C 0.12168 0.57505 0.10735 0.5782 0.09696 0.58891 C 0.08248 0.60025 0.0743 0.61851 0.0743 0.64413 C 0.0743 0.65484 0.07729 0.66617 0.08138 0.6773 C 0.09193 0.69893 0.11144 0.71782 0.13521 0.71782 C 0.16197 0.72139 0.1848 0.70249 0.1848 0.6773 C 0.1848 0.65484 0.16307 0.633 0.13521 0.633 C 0.12278 0.62985 0.1094 0.633 0.10027 0.64077 C 0.08768 0.65484 0.08043 0.67352 0.08043 0.69116 C 0.08043 0.70249 0.08248 0.71362 0.08673 0.72139 C 0.09602 0.74322 0.11349 0.75771 0.13521 0.76107 C 0.15992 0.76107 0.1796 0.74322 0.1796 0.72475 C 0.1796 0.70249 0.15992 0.68045 0.13521 0.68045 C 0.12278 0.68045 0.11144 0.68486 0.1042 0.69116 C 0.09193 0.69893 0.08563 0.71782 0.08563 0.73546 C 0.08563 0.74322 0.08768 0.75414 0.09082 0.76107 C 0.09901 0.78291 0.11554 0.79424 0.13427 0.79886 C 0.15693 0.79886 0.17425 0.78291 0.17425 0.76506 C 0.17425 0.74322 0.15693 0.72811 0.13521 0.72475 C 0.12388 0.72475 0.11349 0.72811 0.10625 0.73546 C 0.09602 0.74322 0.08972 0.75771 0.08972 0.77619 C 0.08972 0.78291 0.09193 0.79067 0.09492 0.79886 " pathEditMode="relative" rAng="0" ptsTypes="fffffffffffffffffffffffffffffffffffffffffffffffffffffffffffffffffff">
                                      <p:cBhvr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3000"/>
                            </p:stCondLst>
                            <p:childTnLst>
                              <p:par>
                                <p:cTn id="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15938" y="0"/>
            <a:ext cx="9072562" cy="12604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33438" y="2679700"/>
            <a:ext cx="1023937" cy="947738"/>
          </a:xfrm>
        </p:spPr>
      </p:pic>
      <p:pic>
        <p:nvPicPr>
          <p:cNvPr id="9" name="Содержимое 3" descr="C:\Users\Родители\AppData\Local\Microsoft\Windows\Temporary Internet Files\Content.Word\img409 - копия.jpg"/>
          <p:cNvPicPr>
            <a:picLocks noGrp="1"/>
          </p:cNvPicPr>
          <p:nvPr>
            <p:ph idx="4294967295"/>
          </p:nvPr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68875" y="2771775"/>
            <a:ext cx="946150" cy="865188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1663" y="604838"/>
            <a:ext cx="1446212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8150" y="2355850"/>
            <a:ext cx="134778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C:\Users\Родители\AppData\Local\Microsoft\Windows\Temporary Internet Files\Content.Word\img409 - копия.jpg"/>
          <p:cNvPicPr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5863" y="2401888"/>
            <a:ext cx="1417637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7038" y="2330450"/>
            <a:ext cx="1338262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E"/>
              </a:clrFrom>
              <a:clrTo>
                <a:srgbClr val="F6F6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4813" y="2747963"/>
            <a:ext cx="944562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C:\Users\Родители\AppData\Local\Microsoft\Windows\Temporary Internet Files\Content.Word\img409 - копия.jpg"/>
          <p:cNvPicPr>
            <a:picLocks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6663" y="2771775"/>
            <a:ext cx="8651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Картинки животных - Волк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97250" y="258763"/>
            <a:ext cx="27574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novdelo.ru/img/01_2012/5263871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9150" y="3686175"/>
            <a:ext cx="212566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http://i1.tatar-inform.ru/image/2011_new/zdorovie_i_sreda/zayac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4613" y="3765550"/>
            <a:ext cx="23018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389688" y="763588"/>
            <a:ext cx="18415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4000" b="1"/>
              <a:t>волк</a:t>
            </a:r>
          </a:p>
        </p:txBody>
      </p:sp>
      <p:pic>
        <p:nvPicPr>
          <p:cNvPr id="16" name="Picture 6" descr="Олень. Фото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7863" y="3786188"/>
            <a:ext cx="2382837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73100" y="5718175"/>
            <a:ext cx="23812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4000" b="1"/>
              <a:t>                  олень                        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330700" y="5718175"/>
            <a:ext cx="135255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endParaRPr lang="ru-RU" sz="4000" b="1">
              <a:solidFill>
                <a:srgbClr val="000000"/>
              </a:solidFill>
            </a:endParaRPr>
          </a:p>
          <a:p>
            <a:r>
              <a:rPr lang="ru-RU" sz="4000" b="1">
                <a:solidFill>
                  <a:srgbClr val="000000"/>
                </a:solidFill>
              </a:rPr>
              <a:t>заяц</a:t>
            </a:r>
            <a:endParaRPr lang="ru-RU" b="1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7169150" y="5722938"/>
            <a:ext cx="235743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endParaRPr lang="ru-RU" sz="4000" b="1">
              <a:solidFill>
                <a:srgbClr val="000000"/>
              </a:solidFill>
            </a:endParaRPr>
          </a:p>
          <a:p>
            <a:r>
              <a:rPr lang="ru-RU" sz="4000" b="1">
                <a:solidFill>
                  <a:srgbClr val="000000"/>
                </a:solidFill>
              </a:rPr>
              <a:t>белочка</a:t>
            </a:r>
            <a:endParaRPr lang="ru-RU" b="1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69888" y="819150"/>
            <a:ext cx="13493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7900" b="1"/>
              <a:t>ку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10138" y="842963"/>
            <a:ext cx="16383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7900" b="1"/>
              <a:t>ле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73250" y="842963"/>
            <a:ext cx="13493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7900" b="1"/>
              <a:t>га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73438" y="842963"/>
            <a:ext cx="15367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7900" b="1"/>
              <a:t>ру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48438" y="842963"/>
            <a:ext cx="13493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7900" b="1"/>
              <a:t>ку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15313" y="819150"/>
            <a:ext cx="13493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7900" b="1"/>
              <a:t>тя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0225" y="3203575"/>
            <a:ext cx="12223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1888" y="3275013"/>
            <a:ext cx="10937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2F9"/>
              </a:clrFrom>
              <a:clrTo>
                <a:srgbClr val="F5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9950" y="2987675"/>
            <a:ext cx="17287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438" y="3203575"/>
            <a:ext cx="11271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Родители\AppData\Local\Microsoft\Windows\Temporary Internet Files\Content.Word\img409 - копия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2F9"/>
              </a:clrFrom>
              <a:clrTo>
                <a:srgbClr val="F5F2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5938" y="3275013"/>
            <a:ext cx="10985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163" y="3275013"/>
            <a:ext cx="1093787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0658" name="Picture 2" descr="Flying Squirr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88" y="604838"/>
            <a:ext cx="8770937" cy="6380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976563" y="5313363"/>
            <a:ext cx="4800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4900">
                <a:solidFill>
                  <a:schemeClr val="bg1"/>
                </a:solidFill>
              </a:rPr>
              <a:t>Белка - летяга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438" y="5867400"/>
            <a:ext cx="9126537" cy="1008063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10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463" y="1874838"/>
            <a:ext cx="9936162" cy="3095625"/>
          </a:xfrm>
        </p:spPr>
        <p:txBody>
          <a:bodyPr>
            <a:noAutofit/>
          </a:bodyPr>
          <a:lstStyle/>
          <a:p>
            <a:pPr>
              <a:defRPr/>
            </a:pPr>
            <a:endParaRPr lang="ru-RU" sz="88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ru-RU" sz="8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ru-RU" sz="8400" dirty="0" smtClean="0">
                <a:solidFill>
                  <a:schemeClr val="tx1"/>
                </a:solidFill>
              </a:rPr>
              <a:t>БВГД</a:t>
            </a:r>
            <a:r>
              <a:rPr lang="ru-RU" sz="8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ru-RU" sz="8400" dirty="0" smtClean="0">
                <a:solidFill>
                  <a:schemeClr val="tx1"/>
                </a:solidFill>
              </a:rPr>
              <a:t>ЖЗ</a:t>
            </a:r>
            <a:r>
              <a:rPr lang="ru-RU" sz="8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</a:t>
            </a:r>
            <a:r>
              <a:rPr lang="ru-RU" sz="8000" dirty="0" smtClean="0">
                <a:solidFill>
                  <a:schemeClr val="tx1"/>
                </a:solidFill>
              </a:rPr>
              <a:t>КЛ</a:t>
            </a:r>
          </a:p>
          <a:p>
            <a:pPr>
              <a:defRPr/>
            </a:pPr>
            <a:r>
              <a:rPr lang="ru-RU" sz="8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ВЛПВЛВПВЛВЛПВ</a:t>
            </a:r>
            <a:endParaRPr lang="ru-RU" sz="8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9F2"/>
              </a:clrFrom>
              <a:clrTo>
                <a:srgbClr val="F6F9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800" y="2339975"/>
            <a:ext cx="7937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Родители\Pictures\img4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6350" y="2124075"/>
            <a:ext cx="563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Users\Родители\Pictures\img4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AFF"/>
              </a:clrFrom>
              <a:clrTo>
                <a:srgbClr val="F9FA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4050" y="2195513"/>
            <a:ext cx="5556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9"/>
          <p:cNvSpPr>
            <a:spLocks noChangeArrowheads="1"/>
          </p:cNvSpPr>
          <p:nvPr/>
        </p:nvSpPr>
        <p:spPr bwMode="auto">
          <a:xfrm>
            <a:off x="1389063" y="604838"/>
            <a:ext cx="7699375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r>
              <a:rPr lang="ru-RU" sz="8800"/>
              <a:t>   </a:t>
            </a:r>
          </a:p>
        </p:txBody>
      </p:sp>
      <p:pic>
        <p:nvPicPr>
          <p:cNvPr id="18440" name="Picture 2" descr="C:\Users\Родители\Pictures\img42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6075" y="2411413"/>
            <a:ext cx="652463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C:\Users\Родители\Pictures\img40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9F8FD"/>
              </a:clrFrom>
              <a:clrTo>
                <a:srgbClr val="F9F8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6800" y="2339975"/>
            <a:ext cx="69373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Прямоугольник 28"/>
          <p:cNvSpPr>
            <a:spLocks noChangeArrowheads="1"/>
          </p:cNvSpPr>
          <p:nvPr/>
        </p:nvSpPr>
        <p:spPr bwMode="auto">
          <a:xfrm>
            <a:off x="277813" y="5110163"/>
            <a:ext cx="206375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endParaRPr lang="ru-RU" sz="8800">
              <a:solidFill>
                <a:srgbClr val="000000"/>
              </a:solidFill>
            </a:endParaRP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</TotalTime>
  <Words>207</Words>
  <Application>Microsoft Office PowerPoint</Application>
  <PresentationFormat>Произвольный</PresentationFormat>
  <Paragraphs>119</Paragraphs>
  <Slides>20</Slides>
  <Notes>0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Times New Roman</vt:lpstr>
      <vt:lpstr>Franklin Gothic Medium</vt:lpstr>
      <vt:lpstr>Franklin Gothic Book</vt:lpstr>
      <vt:lpstr>Wingdings 2</vt:lpstr>
      <vt:lpstr>Arial Unicode MS</vt:lpstr>
      <vt:lpstr>Трек</vt:lpstr>
      <vt:lpstr>Слайд Microsoft Office PowerPoint</vt:lpstr>
      <vt:lpstr>     Слоговой       анализ и синтез  слов                 различной      звуко–слоговой структуры</vt:lpstr>
      <vt:lpstr>Слайд 2</vt:lpstr>
      <vt:lpstr>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171</cp:revision>
  <cp:lastPrinted>1601-01-01T00:00:00Z</cp:lastPrinted>
  <dcterms:created xsi:type="dcterms:W3CDTF">2010-11-19T21:20:59Z</dcterms:created>
  <dcterms:modified xsi:type="dcterms:W3CDTF">2013-04-23T18:05:43Z</dcterms:modified>
</cp:coreProperties>
</file>