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8" r:id="rId2"/>
    <p:sldId id="256" r:id="rId3"/>
    <p:sldId id="257" r:id="rId4"/>
    <p:sldId id="259" r:id="rId5"/>
    <p:sldId id="260" r:id="rId6"/>
    <p:sldId id="262" r:id="rId7"/>
    <p:sldId id="264" r:id="rId8"/>
    <p:sldId id="267" r:id="rId9"/>
    <p:sldId id="266" r:id="rId10"/>
    <p:sldId id="263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11BCE-C1FF-4FBE-8043-6341B013F4F3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5E418-450E-49F1-A0B5-71260F074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5E418-450E-49F1-A0B5-71260F074F1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173F-8E29-4FAF-A6DC-7CBF382E9FD9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2F09-F1F1-4B6D-B58D-197B64CD6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173F-8E29-4FAF-A6DC-7CBF382E9FD9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2F09-F1F1-4B6D-B58D-197B64CD6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173F-8E29-4FAF-A6DC-7CBF382E9FD9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2F09-F1F1-4B6D-B58D-197B64CD6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173F-8E29-4FAF-A6DC-7CBF382E9FD9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2F09-F1F1-4B6D-B58D-197B64CD6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173F-8E29-4FAF-A6DC-7CBF382E9FD9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2F09-F1F1-4B6D-B58D-197B64CD6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173F-8E29-4FAF-A6DC-7CBF382E9FD9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2F09-F1F1-4B6D-B58D-197B64CD6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173F-8E29-4FAF-A6DC-7CBF382E9FD9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2F09-F1F1-4B6D-B58D-197B64CD6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173F-8E29-4FAF-A6DC-7CBF382E9FD9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2F09-F1F1-4B6D-B58D-197B64CD6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173F-8E29-4FAF-A6DC-7CBF382E9FD9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2F09-F1F1-4B6D-B58D-197B64CD6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173F-8E29-4FAF-A6DC-7CBF382E9FD9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2F09-F1F1-4B6D-B58D-197B64CD6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173F-8E29-4FAF-A6DC-7CBF382E9FD9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2F09-F1F1-4B6D-B58D-197B64CD6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C173F-8E29-4FAF-A6DC-7CBF382E9FD9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42F09-F1F1-4B6D-B58D-197B64CD6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ut thruBlk="1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Amanda.wma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Pictures\cdolls1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9144000" cy="55721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14480" y="1142984"/>
            <a:ext cx="63691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chemeClr val="bg1"/>
                </a:solidFill>
                <a:latin typeface="Segoe Script" pitchFamily="34" charset="0"/>
              </a:rPr>
              <a:t>Организация </a:t>
            </a:r>
          </a:p>
          <a:p>
            <a:pPr algn="ctr"/>
            <a:endParaRPr lang="ru-RU" sz="3600" b="1" i="1" u="sng" dirty="0" smtClean="0">
              <a:solidFill>
                <a:schemeClr val="bg1"/>
              </a:solidFill>
              <a:latin typeface="Segoe Script" pitchFamily="34" charset="0"/>
            </a:endParaRPr>
          </a:p>
          <a:p>
            <a:pPr algn="ctr"/>
            <a:r>
              <a:rPr lang="ru-RU" sz="3600" b="1" i="1" u="sng" dirty="0" smtClean="0">
                <a:solidFill>
                  <a:schemeClr val="bg1"/>
                </a:solidFill>
                <a:latin typeface="Segoe Script" pitchFamily="34" charset="0"/>
              </a:rPr>
              <a:t>самостоятельной </a:t>
            </a:r>
          </a:p>
          <a:p>
            <a:pPr algn="ctr"/>
            <a:endParaRPr lang="ru-RU" sz="3600" b="1" i="1" u="sng" dirty="0" smtClean="0">
              <a:solidFill>
                <a:schemeClr val="bg1"/>
              </a:solidFill>
              <a:latin typeface="Segoe Script" pitchFamily="34" charset="0"/>
            </a:endParaRPr>
          </a:p>
          <a:p>
            <a:pPr algn="ctr"/>
            <a:r>
              <a:rPr lang="ru-RU" sz="3600" b="1" i="1" u="sng" dirty="0" smtClean="0">
                <a:solidFill>
                  <a:schemeClr val="bg1"/>
                </a:solidFill>
                <a:latin typeface="Segoe Script" pitchFamily="34" charset="0"/>
              </a:rPr>
              <a:t>работы</a:t>
            </a:r>
            <a:endParaRPr lang="ru-RU" sz="3600" b="1" i="1" u="sng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cut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MP Navigator\2011_02_27\IMG.jpg"/>
          <p:cNvPicPr>
            <a:picLocks noChangeAspect="1" noChangeArrowheads="1"/>
          </p:cNvPicPr>
          <p:nvPr/>
        </p:nvPicPr>
        <p:blipFill>
          <a:blip r:embed="rId3" cstate="print"/>
          <a:srcRect b="58422"/>
          <a:stretch>
            <a:fillRect/>
          </a:stretch>
        </p:blipFill>
        <p:spPr bwMode="auto">
          <a:xfrm>
            <a:off x="251520" y="764704"/>
            <a:ext cx="8370095" cy="485192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14282" y="5143512"/>
            <a:ext cx="8643998" cy="1285884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00B050"/>
                </a:solidFill>
                <a:latin typeface="Mistral" pitchFamily="66" charset="0"/>
              </a:rPr>
              <a:t>Терпения вам и оптимизма!</a:t>
            </a:r>
            <a:endParaRPr lang="ru-RU" sz="6600" b="1" i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85729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 smtClean="0">
                <a:solidFill>
                  <a:srgbClr val="00B050"/>
                </a:solidFill>
                <a:latin typeface="Mistral" pitchFamily="66" charset="0"/>
                <a:ea typeface="Batang" pitchFamily="18" charset="-127"/>
              </a:rPr>
              <a:t>Спасибо за внимание</a:t>
            </a:r>
            <a:endParaRPr lang="ru-RU" sz="8000" i="1" dirty="0">
              <a:solidFill>
                <a:srgbClr val="00B050"/>
              </a:solidFill>
              <a:latin typeface="Mistral" pitchFamily="66" charset="0"/>
              <a:ea typeface="Batang" pitchFamily="18" charset="-127"/>
            </a:endParaRPr>
          </a:p>
        </p:txBody>
      </p:sp>
      <p:pic>
        <p:nvPicPr>
          <p:cNvPr id="8" name="Рисунок 7" descr="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428737"/>
            <a:ext cx="1857388" cy="2428892"/>
          </a:xfrm>
          <a:prstGeom prst="rect">
            <a:avLst/>
          </a:prstGeom>
        </p:spPr>
      </p:pic>
      <p:pic>
        <p:nvPicPr>
          <p:cNvPr id="9" name="Рисунок 8" descr="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1357299"/>
            <a:ext cx="1857388" cy="2428892"/>
          </a:xfrm>
          <a:prstGeom prst="rect">
            <a:avLst/>
          </a:prstGeom>
        </p:spPr>
      </p:pic>
      <p:pic>
        <p:nvPicPr>
          <p:cNvPr id="10" name="Рисунок 9" descr="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571613"/>
            <a:ext cx="1857388" cy="2357454"/>
          </a:xfrm>
          <a:prstGeom prst="rect">
            <a:avLst/>
          </a:prstGeom>
        </p:spPr>
      </p:pic>
      <p:pic>
        <p:nvPicPr>
          <p:cNvPr id="11" name="Рисунок 10" descr="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2428868"/>
            <a:ext cx="1857388" cy="3071834"/>
          </a:xfrm>
          <a:prstGeom prst="rect">
            <a:avLst/>
          </a:prstGeom>
        </p:spPr>
      </p:pic>
      <p:pic>
        <p:nvPicPr>
          <p:cNvPr id="12" name="Рисунок 11" descr="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2285992"/>
            <a:ext cx="1857388" cy="3286148"/>
          </a:xfrm>
          <a:prstGeom prst="rect">
            <a:avLst/>
          </a:prstGeom>
        </p:spPr>
      </p:pic>
      <p:pic>
        <p:nvPicPr>
          <p:cNvPr id="13" name="Amanda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ut thruBlk="1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8596" y="142852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tx2">
                    <a:lumMod val="75000"/>
                  </a:schemeClr>
                </a:solidFill>
              </a:rPr>
              <a:t>Структура урока в комплекте, состоящем из двух классов</a:t>
            </a:r>
            <a:endParaRPr lang="ru-RU" sz="2400" b="1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857230"/>
          <a:ext cx="8215371" cy="5884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57"/>
                <a:gridCol w="2738457"/>
                <a:gridCol w="2738457"/>
              </a:tblGrid>
              <a:tr h="640601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Минут на уроке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Классы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08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7932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– 3</a:t>
                      </a: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15 – 18</a:t>
                      </a: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15 – 18</a:t>
                      </a: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3 - 5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Организация работы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Объяснение, первичное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закрепление с учителем</a:t>
                      </a: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Самостоятельная работа</a:t>
                      </a: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Подведение итогов, задание на дом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Организация работы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Самостоятельная работа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Объяснение, первичное закрепление с учителем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Подведение итогов, задание на дом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3" descr="C:\Users\1\Pictures\line4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4106" y="3947869"/>
            <a:ext cx="5214972" cy="319581"/>
          </a:xfrm>
          <a:prstGeom prst="rect">
            <a:avLst/>
          </a:prstGeom>
          <a:noFill/>
        </p:spPr>
      </p:pic>
      <p:pic>
        <p:nvPicPr>
          <p:cNvPr id="9" name="Picture 3" descr="C:\Users\1\Pictures\line4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85875" y="4028801"/>
            <a:ext cx="5301208" cy="35719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0520" y="285728"/>
            <a:ext cx="894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/>
              <a:t>Ориентировочные нормы времени на самостоятельную работу на уроке</a:t>
            </a:r>
            <a:endParaRPr lang="ru-RU" sz="2000" b="1" i="1" u="sng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5" y="1071545"/>
          <a:ext cx="8215371" cy="491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57"/>
                <a:gridCol w="2738457"/>
                <a:gridCol w="2738457"/>
              </a:tblGrid>
              <a:tr h="57150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</a:rPr>
                        <a:t>Класс</a:t>
                      </a:r>
                      <a:endParaRPr lang="ru-RU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</a:rPr>
                        <a:t>1-е полугодие, мин</a:t>
                      </a:r>
                      <a:endParaRPr lang="ru-RU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</a:rPr>
                        <a:t>2-е</a:t>
                      </a:r>
                      <a:r>
                        <a:rPr lang="ru-RU" sz="20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</a:rPr>
                        <a:t> полугодие, мин</a:t>
                      </a:r>
                      <a:endParaRPr lang="ru-RU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08585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1-й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 – 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 – 15</a:t>
                      </a:r>
                      <a:endParaRPr lang="ru-RU" sz="2800" dirty="0"/>
                    </a:p>
                  </a:txBody>
                  <a:tcPr/>
                </a:tc>
              </a:tr>
              <a:tr h="108585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2-й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 – 12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12 – 17</a:t>
                      </a:r>
                      <a:endParaRPr lang="ru-RU" sz="2800" dirty="0"/>
                    </a:p>
                  </a:txBody>
                  <a:tcPr/>
                </a:tc>
              </a:tr>
              <a:tr h="108585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3-й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 – 15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14 – 18</a:t>
                      </a:r>
                      <a:endParaRPr lang="ru-RU" sz="2800" dirty="0"/>
                    </a:p>
                  </a:txBody>
                  <a:tcPr/>
                </a:tc>
              </a:tr>
              <a:tr h="108585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4-й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15 - 20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19 - 25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 descr="C:\Users\1\Pictures\line4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401433" y="3385121"/>
            <a:ext cx="4929220" cy="302070"/>
          </a:xfrm>
          <a:prstGeom prst="rect">
            <a:avLst/>
          </a:prstGeom>
          <a:noFill/>
        </p:spPr>
      </p:pic>
      <p:pic>
        <p:nvPicPr>
          <p:cNvPr id="8" name="Picture 3" descr="C:\Users\1\Pictures\line4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96350" y="3385124"/>
            <a:ext cx="4929220" cy="30207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Подготовительные упражнения до изучения нового(повторение по учебнику, работа с карточками, таблицами и т. д.)</a:t>
            </a:r>
          </a:p>
          <a:p>
            <a:r>
              <a:rPr lang="ru-RU" dirty="0" smtClean="0"/>
              <a:t>Изучение нового , аналогичного с ранее изученным, проводимое по детальной инструкции.</a:t>
            </a:r>
          </a:p>
          <a:p>
            <a:r>
              <a:rPr lang="ru-RU" dirty="0" smtClean="0"/>
              <a:t>Упражнения на закрепление с опорой на памятки, алгоритмы.</a:t>
            </a:r>
          </a:p>
          <a:p>
            <a:r>
              <a:rPr lang="ru-RU" dirty="0" smtClean="0"/>
              <a:t>Разнообразные тренировочные упражнения.</a:t>
            </a:r>
          </a:p>
          <a:p>
            <a:r>
              <a:rPr lang="ru-RU" dirty="0" smtClean="0"/>
              <a:t>Контрольные и проверочные работы, после усвоения материала.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9" y="21429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latin typeface="Segoe Script" pitchFamily="34" charset="0"/>
                <a:cs typeface="Tunga" pitchFamily="2" charset="0"/>
              </a:rPr>
              <a:t>Виды самостоятельной работы</a:t>
            </a:r>
            <a:r>
              <a:rPr lang="ru-RU" b="1" i="1" u="sng" dirty="0" smtClean="0"/>
              <a:t>:</a:t>
            </a:r>
            <a:endParaRPr lang="ru-RU" b="1" i="1" u="sng" dirty="0"/>
          </a:p>
        </p:txBody>
      </p:sp>
      <p:pic>
        <p:nvPicPr>
          <p:cNvPr id="5" name="Picture 3" descr="C:\Users\1\Pictures\line4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407633" y="3764897"/>
            <a:ext cx="5572164" cy="328337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9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42910" y="571480"/>
            <a:ext cx="7858180" cy="928694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Длительность самостоятельной работы.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28728" y="2500306"/>
            <a:ext cx="250033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объём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429124" y="2500306"/>
            <a:ext cx="321471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сложность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29388" y="4214818"/>
            <a:ext cx="2428892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Низкий уровень овладения техникой выполнения заданий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4282" y="4071942"/>
            <a:ext cx="3143272" cy="2500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Недостаточная подготовленность к восприятию нового материала.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71868" y="4214818"/>
            <a:ext cx="2786082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Нерациональное сочетание умственных и практических действий.</a:t>
            </a:r>
            <a:endParaRPr lang="ru-RU" b="1" i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2423802" y="1824736"/>
            <a:ext cx="1044000" cy="25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5036347" y="1893083"/>
            <a:ext cx="1000132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>
            <a:endCxn id="10" idx="1"/>
          </p:cNvCxnSpPr>
          <p:nvPr/>
        </p:nvCxnSpPr>
        <p:spPr>
          <a:xfrm rot="5400000">
            <a:off x="-381581" y="2413483"/>
            <a:ext cx="3080809" cy="968438"/>
          </a:xfrm>
          <a:prstGeom prst="curvedConnector3">
            <a:avLst>
              <a:gd name="adj1" fmla="val 35609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 rot="16200000" flipH="1">
            <a:off x="6107917" y="2321711"/>
            <a:ext cx="2857520" cy="1071570"/>
          </a:xfrm>
          <a:prstGeom prst="curvedConnector3">
            <a:avLst>
              <a:gd name="adj1" fmla="val 37394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 rot="5400000">
            <a:off x="2750331" y="2893215"/>
            <a:ext cx="2928958" cy="14287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одержимое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" name="Picture 3" descr="C:\Users\1\Pictures\line4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1"/>
            <a:ext cx="8643998" cy="285753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1\Pictures\line4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786090" y="3214686"/>
            <a:ext cx="6858000" cy="4286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2428860" y="1785926"/>
            <a:ext cx="4357718" cy="2500330"/>
          </a:xfrm>
          <a:prstGeom prst="quadArrowCallout">
            <a:avLst>
              <a:gd name="adj1" fmla="val 5216"/>
              <a:gd name="adj2" fmla="val 18515"/>
              <a:gd name="adj3" fmla="val 18515"/>
              <a:gd name="adj4" fmla="val 48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Повышение интереса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86050" y="500042"/>
            <a:ext cx="335758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Задачи на решение реальных ситуаций из жизни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1785926"/>
            <a:ext cx="2428860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Таблицы, схемы и другие раздаточные материалы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140" y="2071678"/>
            <a:ext cx="2428860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Обязательная проверка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357694"/>
            <a:ext cx="2786082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Элементы игры: шарады, кроссворды, лабиринты, тесты и т. д.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Епифанова Н. Г\игры\прочитай и отгада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5628343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9"/>
            <a:ext cx="5400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Работа №1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1.Найдите произведение чисел 8 и 4.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2. Во сколько раз число18 меньше числа 54?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3. Чему равно частное чисел 56и8?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4. Запишите число, предшествующее при счёте числу 509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5. На сколько число 72 больше числа 8?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6. Чему равно вычитаемое, если уменьшаемое равно71,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а разность равна 10?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7. Делимое равно 24, частное равно 2. Найди делитель.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 Чему равен первый множитель, если произведение равно 84,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а второй множитель равен 6?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9. Увеличьте 17 в 4раза.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10. Запишите выражение и найдите его значение: «К числу 50 прибавить частное чисел 70 и 5».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Запишите только ответы.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"/>
            <a:ext cx="61926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Работа №2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1. Число 36 делится без остатка и на 6, и на 2.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2. Числа 12, 14, 18 – чётные.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3. Число 48 больше числа 8 на 6.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4. При делении на число 3 могут получиться остатки 1, 2 и 3.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5. Произведение чисел 7 и 0 равно частному чисел 0 и 7.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6. Если в выражении есть скобки, то сначала всегда вычисляют                                                                                                                                                                                                 значение выражения в скобках.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7. Если первый множитель равен 19, а второй 3, то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произведение равно 57.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 Частное чисел 91 и 13 равно 7.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9. В двух сотнях содержится 200 десятков.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10. Число 20 больше числа 80 на 60.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Пишите только да или нет.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381</TotalTime>
  <Words>499</Words>
  <Application>Microsoft Office PowerPoint</Application>
  <PresentationFormat>Экран (4:3)</PresentationFormat>
  <Paragraphs>104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42</cp:revision>
  <dcterms:created xsi:type="dcterms:W3CDTF">2008-10-13T15:32:26Z</dcterms:created>
  <dcterms:modified xsi:type="dcterms:W3CDTF">2011-02-27T16:55:39Z</dcterms:modified>
</cp:coreProperties>
</file>