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9B758D-31FC-44C1-9D66-FEC36B61FDE2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D322CA-9605-4A86-97CC-047A6752C3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nnel.ru/userfiles/ck/images/172/Dyatel_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55303"/>
          </a:xfrm>
        </p:spPr>
        <p:txBody>
          <a:bodyPr/>
          <a:lstStyle/>
          <a:p>
            <a:r>
              <a:rPr lang="ru-RU" sz="3200" dirty="0" smtClean="0"/>
              <a:t>Дифференциация букв   Б и Д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Учитель-логопед МБОУ </a:t>
            </a:r>
            <a:r>
              <a:rPr lang="ru-RU" sz="2000" dirty="0" err="1" smtClean="0"/>
              <a:t>Молодёжнинская</a:t>
            </a:r>
            <a:r>
              <a:rPr lang="ru-RU" sz="2000" dirty="0" smtClean="0"/>
              <a:t> СОШ </a:t>
            </a:r>
          </a:p>
          <a:p>
            <a:pPr algn="r"/>
            <a:r>
              <a:rPr lang="ru-RU" sz="2000" dirty="0" smtClean="0"/>
              <a:t>Мироманова Н.В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33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5" name="Объект 4" descr="http://im8-tub-ru.yandex.net/i?id=80502020-40-72&amp;n=2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74441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tunnel.ru/userfiles/ck/images/172/Dyatel_1.jpg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204864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5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166680" cy="4526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ambria" pitchFamily="18" charset="0"/>
              </a:rPr>
              <a:t>Какие буквы мы сегодня учились различать?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Cambria" pitchFamily="18" charset="0"/>
              </a:rPr>
              <a:t>Какие 2 секрета вы сегодня  узнали?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Cambria" pitchFamily="18" charset="0"/>
              </a:rPr>
              <a:t>Какой секрет вы будете вспоминать, когда вам нужно будет написать буквы Б или Д?</a:t>
            </a:r>
            <a:endParaRPr lang="ru-RU" sz="36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2880320"/>
          </a:xfrm>
        </p:spPr>
        <p:txBody>
          <a:bodyPr/>
          <a:lstStyle/>
          <a:p>
            <a:r>
              <a:rPr lang="ru-RU" dirty="0" smtClean="0"/>
              <a:t>Вы молодцы! </a:t>
            </a:r>
            <a:br>
              <a:rPr lang="ru-RU" dirty="0" smtClean="0"/>
            </a:br>
            <a:r>
              <a:rPr lang="ru-RU" dirty="0" smtClean="0"/>
              <a:t>Спасибо за работу на занятии!</a:t>
            </a:r>
            <a:endParaRPr lang="ru-RU" dirty="0"/>
          </a:p>
        </p:txBody>
      </p:sp>
      <p:pic>
        <p:nvPicPr>
          <p:cNvPr id="5" name="Рисунок 4" descr="http://im7-tub-ru.yandex.net/i?id=452972486-34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09634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5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332656"/>
            <a:ext cx="1544216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esktopwallpapers.org.ua/download.php?img=201204/640x480/desktopwallpapers.org.ua-159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92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auto.aviso.ua/upload/ad/002/830/635/f780260181073_1329502568.jpg"/>
          <p:cNvPicPr>
            <a:picLocks noGrp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37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Бесполезны ли звери и птицы?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http://im8-tub-ru.yandex.net/i?id=259865334-48-72&amp;n=2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0445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forum.mediaport.ua/addon.php?5,module=embed_images,url=http%3A%2F%2Fs16.radikal.ru%2Fi191%2F1103%2F43%2F2e978b9e3cd4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8600" cy="389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43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img0.liveinternet.ru/images/attach/c/4/79/607/79607570_1320135995_medium_8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40871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5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Секрет </a:t>
            </a:r>
            <a:r>
              <a:rPr lang="en-US" b="1" dirty="0">
                <a:solidFill>
                  <a:srgbClr val="7030A0"/>
                </a:solidFill>
              </a:rPr>
              <a:t>1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" name="Объект 12" descr="http://www.fotozveri.ru/belka/2013.jpg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487612">
            <a:off x="574857" y="1668842"/>
            <a:ext cx="3773295" cy="369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 descr="http://img0.liveinternet.ru/images/attach/c/4/79/607/79607570_1320135995_medium_88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80728"/>
            <a:ext cx="4038600" cy="490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img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1E1E3"/>
              </a:clrFrom>
              <a:clrTo>
                <a:srgbClr val="E1E1E3">
                  <a:alpha val="0"/>
                </a:srgbClr>
              </a:clrTo>
            </a:clrChange>
            <a:lum bright="-3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0" r="63071" b="8810"/>
          <a:stretch>
            <a:fillRect/>
          </a:stretch>
        </p:blipFill>
        <p:spPr bwMode="auto">
          <a:xfrm>
            <a:off x="6300192" y="2115963"/>
            <a:ext cx="2279790" cy="28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img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5E6EA"/>
              </a:clrFrom>
              <a:clrTo>
                <a:srgbClr val="E5E6EA">
                  <a:alpha val="0"/>
                </a:srgbClr>
              </a:clrTo>
            </a:clrChange>
            <a:lum bright="-2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r="63071" b="52287"/>
          <a:stretch>
            <a:fillRect/>
          </a:stretch>
        </p:blipFill>
        <p:spPr>
          <a:xfrm>
            <a:off x="1619672" y="1866992"/>
            <a:ext cx="2232248" cy="3303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7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4392488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Секрет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2</a:t>
            </a:r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38600" cy="4569371"/>
          </a:xfrm>
        </p:spPr>
        <p:txBody>
          <a:bodyPr/>
          <a:lstStyle/>
          <a:p>
            <a:pPr algn="ctr">
              <a:buNone/>
            </a:pPr>
            <a:r>
              <a:rPr lang="en-US" sz="5400" b="1" i="1" dirty="0" smtClean="0">
                <a:cs typeface="Arial" charset="0"/>
              </a:rPr>
              <a:t>[</a:t>
            </a:r>
            <a:r>
              <a:rPr lang="ru-RU" sz="5400" b="1" i="1" dirty="0" smtClean="0">
                <a:solidFill>
                  <a:schemeClr val="accent2"/>
                </a:solidFill>
                <a:cs typeface="Arial" charset="0"/>
              </a:rPr>
              <a:t>б</a:t>
            </a:r>
            <a:r>
              <a:rPr lang="en-US" sz="5400" b="1" i="1" dirty="0" smtClean="0">
                <a:cs typeface="Arial" charset="0"/>
              </a:rPr>
              <a:t>]</a:t>
            </a:r>
            <a:r>
              <a:rPr lang="ru-RU" sz="5400" b="1" i="1" dirty="0" smtClean="0">
                <a:cs typeface="Arial" charset="0"/>
              </a:rPr>
              <a:t> </a:t>
            </a:r>
            <a:r>
              <a:rPr lang="en-US" sz="5400" b="1" i="1" dirty="0" smtClean="0">
                <a:cs typeface="Arial" charset="0"/>
              </a:rPr>
              <a:t>[</a:t>
            </a:r>
            <a:r>
              <a:rPr lang="ru-RU" sz="5400" b="1" i="1" dirty="0" smtClean="0">
                <a:solidFill>
                  <a:srgbClr val="008000"/>
                </a:solidFill>
                <a:cs typeface="Arial" charset="0"/>
              </a:rPr>
              <a:t>б’</a:t>
            </a:r>
            <a:r>
              <a:rPr lang="en-US" sz="5400" b="1" i="1" dirty="0" smtClean="0">
                <a:cs typeface="Arial" charset="0"/>
              </a:rPr>
              <a:t>]</a:t>
            </a:r>
            <a:r>
              <a:rPr lang="ru-RU" sz="5400" b="1" i="1" dirty="0" smtClean="0"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cs typeface="Arial" charset="0"/>
              </a:rPr>
              <a:t>губы</a:t>
            </a:r>
          </a:p>
          <a:p>
            <a:pPr algn="ctr">
              <a:buNone/>
            </a:pPr>
            <a:endParaRPr lang="ru-RU" sz="1800" b="1" i="1" dirty="0" smtClean="0">
              <a:solidFill>
                <a:srgbClr val="FF0000"/>
              </a:solidFill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48200" y="1556792"/>
            <a:ext cx="403860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i="1" dirty="0" smtClean="0">
                <a:cs typeface="Arial" charset="0"/>
              </a:rPr>
              <a:t>[</a:t>
            </a:r>
            <a:r>
              <a:rPr lang="ru-RU" sz="5400" b="1" i="1" dirty="0" smtClean="0">
                <a:solidFill>
                  <a:schemeClr val="accent2"/>
                </a:solidFill>
                <a:cs typeface="Arial" charset="0"/>
              </a:rPr>
              <a:t>д</a:t>
            </a:r>
            <a:r>
              <a:rPr lang="en-US" sz="5400" b="1" i="1" dirty="0" smtClean="0">
                <a:cs typeface="Arial" charset="0"/>
              </a:rPr>
              <a:t>]</a:t>
            </a:r>
            <a:r>
              <a:rPr lang="ru-RU" sz="5400" b="1" i="1" dirty="0" smtClean="0">
                <a:cs typeface="Arial" charset="0"/>
              </a:rPr>
              <a:t> </a:t>
            </a:r>
            <a:r>
              <a:rPr lang="en-US" sz="5400" b="1" i="1" dirty="0" smtClean="0">
                <a:cs typeface="Arial" charset="0"/>
              </a:rPr>
              <a:t>[</a:t>
            </a:r>
            <a:r>
              <a:rPr lang="ru-RU" sz="5400" b="1" i="1" dirty="0" smtClean="0">
                <a:solidFill>
                  <a:srgbClr val="008000"/>
                </a:solidFill>
                <a:cs typeface="Arial" charset="0"/>
              </a:rPr>
              <a:t>д’</a:t>
            </a:r>
            <a:r>
              <a:rPr lang="en-US" sz="5400" b="1" i="1" dirty="0" smtClean="0">
                <a:cs typeface="Arial" charset="0"/>
              </a:rPr>
              <a:t>]</a:t>
            </a:r>
            <a:endParaRPr lang="ru-RU" sz="5400" b="1" i="1" dirty="0" smtClean="0">
              <a:cs typeface="Arial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cs typeface="Arial" charset="0"/>
              </a:rPr>
              <a:t>десна</a:t>
            </a:r>
          </a:p>
          <a:p>
            <a:endParaRPr lang="ru-RU" sz="5400" dirty="0"/>
          </a:p>
        </p:txBody>
      </p:sp>
      <p:pic>
        <p:nvPicPr>
          <p:cNvPr id="5" name="Picture 7" descr="img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E6EA"/>
              </a:clrFrom>
              <a:clrTo>
                <a:srgbClr val="E5E6EA">
                  <a:alpha val="0"/>
                </a:srgbClr>
              </a:clrTo>
            </a:clrChange>
            <a:lum bright="-2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r="63071" b="52287"/>
          <a:stretch>
            <a:fillRect/>
          </a:stretch>
        </p:blipFill>
        <p:spPr>
          <a:xfrm>
            <a:off x="1259632" y="2987208"/>
            <a:ext cx="2232248" cy="3303384"/>
          </a:xfrm>
          <a:prstGeom prst="rect">
            <a:avLst/>
          </a:prstGeom>
          <a:noFill/>
        </p:spPr>
      </p:pic>
      <p:pic>
        <p:nvPicPr>
          <p:cNvPr id="6" name="Picture 8" descr="img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1E3"/>
              </a:clrFrom>
              <a:clrTo>
                <a:srgbClr val="E1E1E3">
                  <a:alpha val="0"/>
                </a:srgbClr>
              </a:clrTo>
            </a:clrChange>
            <a:lum bright="-3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0" r="63071" b="8810"/>
          <a:stretch>
            <a:fillRect/>
          </a:stretch>
        </p:blipFill>
        <p:spPr bwMode="auto">
          <a:xfrm>
            <a:off x="5388554" y="3501008"/>
            <a:ext cx="2279790" cy="28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Чей это хвостик?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 flipH="1">
            <a:off x="6228184" y="37170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2" name="Picture 7" descr="img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E5E6EA"/>
              </a:clrFrom>
              <a:clrTo>
                <a:srgbClr val="E5E6EA">
                  <a:alpha val="0"/>
                </a:srgbClr>
              </a:clrTo>
            </a:clrChange>
            <a:lum bright="-2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r="63071" b="52287"/>
          <a:stretch>
            <a:fillRect/>
          </a:stretch>
        </p:blipFill>
        <p:spPr>
          <a:xfrm>
            <a:off x="2528805" y="1141216"/>
            <a:ext cx="1891745" cy="316332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148064" y="1304764"/>
            <a:ext cx="1634480" cy="2088232"/>
          </a:xfrm>
          <a:prstGeom prst="ellipse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0613" y="1714764"/>
            <a:ext cx="1728192" cy="2016224"/>
          </a:xfrm>
          <a:prstGeom prst="ellipse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024748" y="1232495"/>
            <a:ext cx="36003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img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1E3"/>
              </a:clrFrom>
              <a:clrTo>
                <a:srgbClr val="E1E1E3">
                  <a:alpha val="0"/>
                </a:srgbClr>
              </a:clrTo>
            </a:clrChange>
            <a:lum bright="-3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0" r="63071" b="8810"/>
          <a:stretch>
            <a:fillRect/>
          </a:stretch>
        </p:blipFill>
        <p:spPr bwMode="auto">
          <a:xfrm>
            <a:off x="6840877" y="1634042"/>
            <a:ext cx="2279790" cy="28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festival.1september.ru/articles/618517/img3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844"/>
          <a:stretch/>
        </p:blipFill>
        <p:spPr bwMode="auto">
          <a:xfrm>
            <a:off x="800614" y="4439485"/>
            <a:ext cx="7659818" cy="1869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0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0" y="188640"/>
            <a:ext cx="4464496" cy="5112568"/>
          </a:xfr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8563665"/>
              </p:ext>
            </p:extLst>
          </p:nvPr>
        </p:nvGraphicFramePr>
        <p:xfrm>
          <a:off x="2484438" y="5445124"/>
          <a:ext cx="4040187" cy="8641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46729"/>
                <a:gridCol w="1346729"/>
                <a:gridCol w="1346729"/>
              </a:tblGrid>
              <a:tr h="864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289448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03848" y="5455509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1326" y="54555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45726" y="544522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48" y="27196"/>
            <a:ext cx="44644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112</TotalTime>
  <Words>78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Дифференциация букв   Б и Д</vt:lpstr>
      <vt:lpstr>Презентация PowerPoint</vt:lpstr>
      <vt:lpstr>Презентация PowerPoint</vt:lpstr>
      <vt:lpstr>Бесполезны ли звери и птицы?</vt:lpstr>
      <vt:lpstr>Презентация PowerPoint</vt:lpstr>
      <vt:lpstr>Секрет 1</vt:lpstr>
      <vt:lpstr>Секрет 2 </vt:lpstr>
      <vt:lpstr>Чей это хвостик?</vt:lpstr>
      <vt:lpstr>Презентация PowerPoint</vt:lpstr>
      <vt:lpstr>Спасибо!</vt:lpstr>
      <vt:lpstr>Презентация PowerPoint</vt:lpstr>
      <vt:lpstr>Вы молодцы!  Спасибо за работу на занятии!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Мироманова Наталья</dc:creator>
  <cp:lastModifiedBy>Мироманова Наталья</cp:lastModifiedBy>
  <cp:revision>13</cp:revision>
  <dcterms:created xsi:type="dcterms:W3CDTF">2013-04-12T09:11:32Z</dcterms:created>
  <dcterms:modified xsi:type="dcterms:W3CDTF">2013-05-02T11:27:01Z</dcterms:modified>
</cp:coreProperties>
</file>