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3" r:id="rId2"/>
    <p:sldId id="260" r:id="rId3"/>
    <p:sldId id="259" r:id="rId4"/>
    <p:sldId id="257" r:id="rId5"/>
    <p:sldId id="262" r:id="rId6"/>
    <p:sldId id="261" r:id="rId7"/>
    <p:sldId id="258" r:id="rId8"/>
    <p:sldId id="265" r:id="rId9"/>
    <p:sldId id="266" r:id="rId10"/>
    <p:sldId id="267" r:id="rId11"/>
    <p:sldId id="270" r:id="rId12"/>
    <p:sldId id="269" r:id="rId13"/>
    <p:sldId id="264" r:id="rId14"/>
    <p:sldId id="271" r:id="rId15"/>
    <p:sldId id="273" r:id="rId16"/>
    <p:sldId id="275" r:id="rId17"/>
    <p:sldId id="268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D7AE3-C163-4E3F-B684-5E869EDEC7E3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6822FE-133E-4C4C-A257-A376B244A2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F9084-DD1F-430F-A4B1-A35CFBB021CC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5720" y="1928802"/>
            <a:ext cx="8715436" cy="4643470"/>
          </a:xfrm>
          <a:prstGeom prst="rect">
            <a:avLst/>
          </a:prstGeom>
          <a:solidFill>
            <a:srgbClr val="CCFFFF"/>
          </a:solidFill>
          <a:ln w="19050" cap="sq">
            <a:solidFill>
              <a:srgbClr val="66FF99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spcBef>
                <a:spcPct val="30000"/>
              </a:spcBef>
            </a:pPr>
            <a:endParaRPr lang="ru-RU" b="1" dirty="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785926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endParaRPr lang="ru-RU" sz="2400" dirty="0"/>
          </a:p>
          <a:p>
            <a:pPr>
              <a:lnSpc>
                <a:spcPct val="90000"/>
              </a:lnSpc>
            </a:pPr>
            <a:r>
              <a:rPr lang="ru-RU" sz="2400" b="1" dirty="0" smtClean="0"/>
              <a:t>На данном этапе выявляются границы применимости нового знания и выполняются задания, в которых новый способ действий предусматривается как промежуточный шаг.</a:t>
            </a:r>
          </a:p>
          <a:p>
            <a:pPr>
              <a:lnSpc>
                <a:spcPct val="90000"/>
              </a:lnSpc>
            </a:pPr>
            <a:r>
              <a:rPr lang="ru-RU" sz="2400" b="1" dirty="0" smtClean="0"/>
              <a:t>Организуя </a:t>
            </a:r>
            <a:r>
              <a:rPr lang="ru-RU" sz="2400" b="1" dirty="0"/>
              <a:t>этот этап, учитель подбирает задания, в которых тренируется использование изученного ранее материала, имеющего методическую ценность для введения в последующем новых способов действий. Таким образом, происходит, с одной стороны, автоматизация умственных действий по изученным нормам, а с другой – подготовка к введению в будущем новых норм.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Bef>
                <a:spcPct val="30000"/>
              </a:spcBef>
            </a:pPr>
            <a:r>
              <a:rPr lang="ru-RU" sz="3200" b="1" dirty="0" smtClean="0">
                <a:solidFill>
                  <a:srgbClr val="E80000"/>
                </a:solidFill>
              </a:rPr>
              <a:t>8. Включение в систему знаний и повторение (5–8 мин)</a:t>
            </a:r>
            <a:endParaRPr lang="ru-RU" sz="3200" b="1" dirty="0">
              <a:solidFill>
                <a:srgbClr val="E8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3500462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 cap="all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000" b="1" cap="all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волк</a:t>
            </a:r>
          </a:p>
          <a:p>
            <a:pPr algn="ctr">
              <a:defRPr/>
            </a:pPr>
            <a:r>
              <a:rPr lang="ru-RU" sz="4000" b="1" cap="all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Время</a:t>
            </a:r>
          </a:p>
          <a:p>
            <a:pPr algn="ctr">
              <a:defRPr/>
            </a:pPr>
            <a:endParaRPr lang="ru-RU" sz="4000" b="1" cap="all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000" b="1" cap="all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Тучка</a:t>
            </a:r>
          </a:p>
          <a:p>
            <a:pPr algn="ctr">
              <a:defRPr/>
            </a:pPr>
            <a:r>
              <a:rPr lang="ru-RU" sz="4000" b="1" cap="all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Малыш</a:t>
            </a:r>
          </a:p>
          <a:p>
            <a:pPr algn="ctr">
              <a:defRPr/>
            </a:pPr>
            <a:endParaRPr lang="ru-RU" sz="4000" b="1" cap="all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000" b="1" cap="all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Солнышко</a:t>
            </a:r>
          </a:p>
          <a:p>
            <a:pPr algn="ctr">
              <a:defRPr/>
            </a:pPr>
            <a:r>
              <a:rPr lang="ru-RU" sz="4000" b="1" cap="all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девочка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857500" y="1000125"/>
            <a:ext cx="1000125" cy="4286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500438" y="4572000"/>
            <a:ext cx="785812" cy="4286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86125" y="2786063"/>
            <a:ext cx="1000125" cy="4286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928938" y="1428750"/>
            <a:ext cx="928687" cy="28575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3357563" y="5000625"/>
            <a:ext cx="928687" cy="28575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3214688" y="3214688"/>
            <a:ext cx="1071562" cy="28575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4071934" y="857232"/>
            <a:ext cx="227709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бежит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357686" y="2714620"/>
            <a:ext cx="256602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плачет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143372" y="4429132"/>
            <a:ext cx="395646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улыбается</a:t>
            </a:r>
          </a:p>
        </p:txBody>
      </p:sp>
      <p:pic>
        <p:nvPicPr>
          <p:cNvPr id="6156" name="Picture 17" descr="C:\Documents and Settings\Администратор\Рабочий стол\Мои рисунки\анимации\26M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214290"/>
            <a:ext cx="12573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8" descr="C:\Documents and Settings\Администратор\Рабочий стол\Мои рисунки\анимации\гроза с дождем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2357438"/>
            <a:ext cx="1033463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9" descr="C:\Documents and Settings\Администратор\Рабочий стол\Мои рисунки\анимации\1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75" y="4286250"/>
            <a:ext cx="6254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20" descr="C:\Documents and Settings\Администратор\Рабочий стол\Мои рисунки\анимации\1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1142984"/>
            <a:ext cx="833437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7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5313" y="5000625"/>
            <a:ext cx="63817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05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188" y="3357563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8564" y="3429000"/>
            <a:ext cx="8715436" cy="800219"/>
          </a:xfrm>
          <a:prstGeom prst="rect">
            <a:avLst/>
          </a:prstGeom>
          <a:solidFill>
            <a:srgbClr val="FFFFD9"/>
          </a:solidFill>
          <a:ln w="12700" cap="sq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endParaRPr lang="en-US" sz="2000" dirty="0" smtClean="0"/>
          </a:p>
          <a:p>
            <a:pPr>
              <a:spcBef>
                <a:spcPct val="30000"/>
              </a:spcBef>
            </a:pPr>
            <a:endParaRPr lang="ru-RU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5720" y="1000108"/>
            <a:ext cx="8572528" cy="2214578"/>
          </a:xfrm>
          <a:prstGeom prst="rect">
            <a:avLst/>
          </a:prstGeom>
          <a:solidFill>
            <a:srgbClr val="CCFFFF"/>
          </a:solidFill>
          <a:ln w="19050" cap="sq">
            <a:solidFill>
              <a:srgbClr val="66FF99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en-US" sz="2400" dirty="0" smtClean="0">
                <a:latin typeface="Arial" pitchFamily="34" charset="0"/>
              </a:rPr>
              <a:t>3 </a:t>
            </a:r>
            <a:r>
              <a:rPr lang="ru-RU" sz="2400" dirty="0" smtClean="0">
                <a:latin typeface="Arial" pitchFamily="34" charset="0"/>
              </a:rPr>
              <a:t>класс. Гармония.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800" b="1" dirty="0" smtClean="0">
                <a:latin typeface="Arial" pitchFamily="34" charset="0"/>
              </a:rPr>
              <a:t>Тема урока </a:t>
            </a:r>
            <a:r>
              <a:rPr lang="ru-RU" sz="2800" dirty="0" smtClean="0">
                <a:latin typeface="Arial" pitchFamily="34" charset="0"/>
              </a:rPr>
              <a:t>: </a:t>
            </a:r>
            <a:r>
              <a:rPr lang="ru-RU" sz="2800" i="1" dirty="0" smtClean="0">
                <a:latin typeface="Arial" pitchFamily="34" charset="0"/>
              </a:rPr>
              <a:t>«Единицы площади. Кв. дм .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800" i="1" dirty="0" smtClean="0">
                <a:latin typeface="Arial" pitchFamily="34" charset="0"/>
              </a:rPr>
              <a:t>Соотношение между ед. площади».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85786" y="3643314"/>
            <a:ext cx="778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урока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открытия нового знания (ОНЗ).</a:t>
            </a:r>
            <a:endParaRPr lang="ru-RU" sz="3200" b="1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1" name="Picture 5" descr="Картинка 21 из 25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728663"/>
            <a:ext cx="503238" cy="377825"/>
          </a:xfrm>
          <a:prstGeom prst="rect">
            <a:avLst/>
          </a:prstGeom>
          <a:noFill/>
        </p:spPr>
      </p:pic>
      <p:pic>
        <p:nvPicPr>
          <p:cNvPr id="75783" name="Picture 7" descr="Картинка 1 из 3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8DC"/>
              </a:clrFrom>
              <a:clrTo>
                <a:srgbClr val="FFF8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1000108"/>
            <a:ext cx="2357455" cy="2357455"/>
          </a:xfrm>
          <a:prstGeom prst="rect">
            <a:avLst/>
          </a:prstGeom>
          <a:noFill/>
        </p:spPr>
      </p:pic>
      <p:pic>
        <p:nvPicPr>
          <p:cNvPr id="75785" name="Picture 9" descr="Картинка 40 из 43669"/>
          <p:cNvPicPr preferRelativeResize="0"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5EDD6"/>
              </a:clrFrom>
              <a:clrTo>
                <a:srgbClr val="F5ED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1125538"/>
            <a:ext cx="390842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7" name="Picture 11" descr="Картинка 7 из 795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1196975"/>
            <a:ext cx="865188" cy="865188"/>
          </a:xfrm>
          <a:prstGeom prst="rect">
            <a:avLst/>
          </a:prstGeom>
          <a:noFill/>
        </p:spPr>
      </p:pic>
      <p:pic>
        <p:nvPicPr>
          <p:cNvPr id="75791" name="Picture 15" descr="Картинка 28 из 80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E8E8F2"/>
              </a:clrFrom>
              <a:clrTo>
                <a:srgbClr val="E8E8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2492375"/>
            <a:ext cx="2495550" cy="3744913"/>
          </a:xfrm>
          <a:prstGeom prst="rect">
            <a:avLst/>
          </a:prstGeom>
          <a:noFill/>
        </p:spPr>
      </p:pic>
      <p:pic>
        <p:nvPicPr>
          <p:cNvPr id="75793" name="Picture 17" descr="Картинка 37 из 666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650" y="4168145"/>
            <a:ext cx="1173144" cy="1492880"/>
          </a:xfrm>
          <a:prstGeom prst="rect">
            <a:avLst/>
          </a:prstGeom>
          <a:noFill/>
        </p:spPr>
      </p:pic>
      <p:sp>
        <p:nvSpPr>
          <p:cNvPr id="75794" name="Oval 18"/>
          <p:cNvSpPr>
            <a:spLocks noChangeArrowheads="1"/>
          </p:cNvSpPr>
          <p:nvPr/>
        </p:nvSpPr>
        <p:spPr bwMode="auto">
          <a:xfrm>
            <a:off x="2268538" y="1052513"/>
            <a:ext cx="4464050" cy="4608512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795" name="Oval 19"/>
          <p:cNvSpPr>
            <a:spLocks noChangeArrowheads="1"/>
          </p:cNvSpPr>
          <p:nvPr/>
        </p:nvSpPr>
        <p:spPr bwMode="auto">
          <a:xfrm>
            <a:off x="214282" y="857233"/>
            <a:ext cx="2270156" cy="2571768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796" name="Oval 20"/>
          <p:cNvSpPr>
            <a:spLocks noChangeArrowheads="1"/>
          </p:cNvSpPr>
          <p:nvPr/>
        </p:nvSpPr>
        <p:spPr bwMode="auto">
          <a:xfrm>
            <a:off x="6156325" y="2492375"/>
            <a:ext cx="2987675" cy="3960813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798" name="Oval 22"/>
          <p:cNvSpPr>
            <a:spLocks noChangeArrowheads="1"/>
          </p:cNvSpPr>
          <p:nvPr/>
        </p:nvSpPr>
        <p:spPr bwMode="auto">
          <a:xfrm>
            <a:off x="3851275" y="333375"/>
            <a:ext cx="1008063" cy="1008063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799" name="Oval 23"/>
          <p:cNvSpPr>
            <a:spLocks noChangeArrowheads="1"/>
          </p:cNvSpPr>
          <p:nvPr/>
        </p:nvSpPr>
        <p:spPr bwMode="auto">
          <a:xfrm>
            <a:off x="6948488" y="981075"/>
            <a:ext cx="1152525" cy="1223963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02" name="Text Box 26"/>
          <p:cNvSpPr txBox="1">
            <a:spLocks noChangeArrowheads="1"/>
          </p:cNvSpPr>
          <p:nvPr/>
        </p:nvSpPr>
        <p:spPr bwMode="auto">
          <a:xfrm>
            <a:off x="539750" y="4168145"/>
            <a:ext cx="17287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9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</p:txBody>
      </p:sp>
    </p:spTree>
  </p:cSld>
  <p:clrMapOvr>
    <a:masterClrMapping/>
  </p:clrMapOvr>
  <p:transition advClick="0" advTm="18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57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78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57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78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57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79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57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78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757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75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787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57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5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5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5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793"/>
                  </p:tgtEl>
                </p:cond>
              </p:nextCondLst>
            </p:seq>
          </p:childTnLst>
        </p:cTn>
      </p:par>
    </p:tnLst>
    <p:bldLst>
      <p:bldP spid="75794" grpId="0" animBg="1"/>
      <p:bldP spid="75795" grpId="0" animBg="1"/>
      <p:bldP spid="75796" grpId="0" animBg="1"/>
      <p:bldP spid="75798" grpId="0" animBg="1"/>
      <p:bldP spid="75799" grpId="0" animBg="1"/>
      <p:bldP spid="758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 descr="Картинка 37 из 66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214422"/>
            <a:ext cx="2643206" cy="3363602"/>
          </a:xfrm>
          <a:prstGeom prst="rect">
            <a:avLst/>
          </a:prstGeom>
          <a:noFill/>
        </p:spPr>
      </p:pic>
      <p:pic>
        <p:nvPicPr>
          <p:cNvPr id="3" name="Picture 17" descr="Картинка 37 из 66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142984"/>
            <a:ext cx="2714644" cy="345450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57356" y="642918"/>
            <a:ext cx="1039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20 см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2357430"/>
            <a:ext cx="1039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20 см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00760" y="571480"/>
            <a:ext cx="914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 дм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858148" y="2357430"/>
            <a:ext cx="914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 дм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5286388"/>
            <a:ext cx="3759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20       20 = 400 кв.см</a:t>
            </a:r>
            <a:endParaRPr lang="ru-RU" sz="3200" b="1" dirty="0"/>
          </a:p>
        </p:txBody>
      </p:sp>
      <p:sp>
        <p:nvSpPr>
          <p:cNvPr id="9" name="Овал 8"/>
          <p:cNvSpPr/>
          <p:nvPr/>
        </p:nvSpPr>
        <p:spPr>
          <a:xfrm>
            <a:off x="5786446" y="5500702"/>
            <a:ext cx="142876" cy="12858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71538" y="5500702"/>
            <a:ext cx="142876" cy="12858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143504" y="5286388"/>
            <a:ext cx="3179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2         2 = 4 кв.дм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14348" y="1857364"/>
            <a:ext cx="7272337" cy="2735262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Ширина одной плитки для стен 10 см, </a:t>
            </a:r>
          </a:p>
          <a:p>
            <a:pPr algn="ctr"/>
            <a:r>
              <a:rPr lang="ru-RU" sz="3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а длина в 2 раза больше. </a:t>
            </a:r>
          </a:p>
          <a:p>
            <a:pPr algn="ctr"/>
            <a:r>
              <a:rPr lang="ru-RU" sz="3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Узнай площадь плитки, </a:t>
            </a:r>
          </a:p>
          <a:p>
            <a:pPr algn="ctr"/>
            <a:r>
              <a:rPr lang="ru-RU" sz="3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переведи результат в кв.дм. </a:t>
            </a:r>
          </a:p>
          <a:p>
            <a:pPr algn="ctr"/>
            <a:endParaRPr lang="ru-RU" sz="34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785786" y="357166"/>
            <a:ext cx="6985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Задание повышенной трудности:</a:t>
            </a:r>
          </a:p>
        </p:txBody>
      </p:sp>
    </p:spTree>
  </p:cSld>
  <p:clrMapOvr>
    <a:masterClrMapping/>
  </p:clrMapOvr>
  <p:transition advClick="0" advTm="180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8564" y="3429000"/>
            <a:ext cx="8715436" cy="800219"/>
          </a:xfrm>
          <a:prstGeom prst="rect">
            <a:avLst/>
          </a:prstGeom>
          <a:solidFill>
            <a:srgbClr val="FFFFD9"/>
          </a:solidFill>
          <a:ln w="12700" cap="sq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endParaRPr lang="en-US" sz="2000" dirty="0" smtClean="0"/>
          </a:p>
          <a:p>
            <a:pPr>
              <a:spcBef>
                <a:spcPct val="30000"/>
              </a:spcBef>
            </a:pPr>
            <a:endParaRPr lang="ru-RU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5720" y="1000108"/>
            <a:ext cx="8572528" cy="2214578"/>
          </a:xfrm>
          <a:prstGeom prst="rect">
            <a:avLst/>
          </a:prstGeom>
          <a:solidFill>
            <a:srgbClr val="CCFFFF"/>
          </a:solidFill>
          <a:ln w="19050" cap="sq">
            <a:solidFill>
              <a:srgbClr val="66FF99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en-US" sz="2400" dirty="0" smtClean="0">
                <a:latin typeface="Arial" pitchFamily="34" charset="0"/>
              </a:rPr>
              <a:t>2 </a:t>
            </a:r>
            <a:r>
              <a:rPr lang="ru-RU" sz="2400" dirty="0" smtClean="0">
                <a:latin typeface="Arial" pitchFamily="34" charset="0"/>
              </a:rPr>
              <a:t>класс. Гармония.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800" b="1" dirty="0" smtClean="0">
                <a:latin typeface="Arial" pitchFamily="34" charset="0"/>
              </a:rPr>
              <a:t>Тема урока </a:t>
            </a:r>
            <a:r>
              <a:rPr lang="ru-RU" sz="2800" dirty="0" smtClean="0">
                <a:latin typeface="Arial" pitchFamily="34" charset="0"/>
              </a:rPr>
              <a:t>: </a:t>
            </a:r>
            <a:r>
              <a:rPr lang="ru-RU" sz="2800" i="1" dirty="0" smtClean="0">
                <a:latin typeface="Arial" pitchFamily="34" charset="0"/>
              </a:rPr>
              <a:t>«Решение составных задач».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500438"/>
            <a:ext cx="8358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Тип урока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урок отработки умений и рефлексии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274352a26f15"/>
          <p:cNvPicPr>
            <a:picLocks noChangeAspect="1" noChangeArrowheads="1"/>
          </p:cNvPicPr>
          <p:nvPr/>
        </p:nvPicPr>
        <p:blipFill>
          <a:blip r:embed="rId2" cstate="print"/>
          <a:srcRect r="30769" b="19070"/>
          <a:stretch>
            <a:fillRect/>
          </a:stretch>
        </p:blipFill>
        <p:spPr bwMode="auto">
          <a:xfrm>
            <a:off x="0" y="4143380"/>
            <a:ext cx="2327893" cy="2500330"/>
          </a:xfrm>
          <a:prstGeom prst="rect">
            <a:avLst/>
          </a:prstGeom>
          <a:noFill/>
        </p:spPr>
      </p:pic>
      <p:pic>
        <p:nvPicPr>
          <p:cNvPr id="3" name="Picture 6" descr="pic2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4214818"/>
            <a:ext cx="1062040" cy="237991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14290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Бабушка испекла 15 блинчиков, а внучка на 7 меньше. Сколько блинчиков испекли бабушка и внучка?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357298"/>
            <a:ext cx="54026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1) Сколько блинчиков испекла внучка?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785926"/>
            <a:ext cx="5708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2) Сколько блинчиков испекла  бабушка?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2285992"/>
            <a:ext cx="7258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3) На сколько блинчиков  бабушка испекла больше ?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2786058"/>
            <a:ext cx="5280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4)</a:t>
            </a:r>
            <a:r>
              <a:rPr lang="ru-RU" sz="2400" dirty="0" smtClean="0"/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Сколько блинчиков испекли всего?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2222E-6 -4.81481E-6 L -0.0026 -0.1604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91958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Что нужно изменить в  текстах  задач , чтобы выражение 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                           </a:t>
            </a:r>
            <a:r>
              <a:rPr lang="ru-RU" sz="2800" b="1" dirty="0" smtClean="0">
                <a:solidFill>
                  <a:srgbClr val="FF0000"/>
                </a:solidFill>
              </a:rPr>
              <a:t>9 – 6   </a:t>
            </a:r>
            <a:r>
              <a:rPr lang="ru-RU" sz="2800" b="1" dirty="0" smtClean="0">
                <a:solidFill>
                  <a:srgbClr val="7030A0"/>
                </a:solidFill>
              </a:rPr>
              <a:t>было решением каждой?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643050"/>
            <a:ext cx="933217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1.  На двух скамейках сидели     девочек.  На одной из них    девочек. </a:t>
            </a:r>
          </a:p>
          <a:p>
            <a:r>
              <a:rPr lang="ru-RU" sz="2400" b="1" i="1" dirty="0" smtClean="0"/>
              <a:t>     Сколько девочек на второй скамейке?</a:t>
            </a:r>
          </a:p>
          <a:p>
            <a:endParaRPr lang="ru-RU" sz="2400" b="1" i="1" dirty="0" smtClean="0"/>
          </a:p>
          <a:p>
            <a:pPr marL="457200" indent="-457200">
              <a:buAutoNum type="arabicPeriod" startAt="2"/>
            </a:pPr>
            <a:r>
              <a:rPr lang="ru-RU" sz="2400" b="1" i="1" dirty="0" smtClean="0"/>
              <a:t>В саду 9 кустов красной смородины, а кустов черной </a:t>
            </a:r>
            <a:r>
              <a:rPr lang="ru-RU" sz="2400" b="1" i="1" dirty="0" err="1" smtClean="0"/>
              <a:t>смороди</a:t>
            </a:r>
            <a:r>
              <a:rPr lang="ru-RU" sz="2400" b="1" i="1" dirty="0" smtClean="0"/>
              <a:t>-</a:t>
            </a:r>
          </a:p>
          <a:p>
            <a:pPr marL="457200" indent="-457200"/>
            <a:r>
              <a:rPr lang="ru-RU" sz="2400" b="1" i="1" dirty="0" smtClean="0"/>
              <a:t>       </a:t>
            </a:r>
            <a:r>
              <a:rPr lang="ru-RU" sz="2400" b="1" i="1" dirty="0" err="1" smtClean="0"/>
              <a:t>ны</a:t>
            </a:r>
            <a:r>
              <a:rPr lang="ru-RU" sz="2400" b="1" i="1" dirty="0" smtClean="0"/>
              <a:t>  на 6                    </a:t>
            </a:r>
          </a:p>
          <a:p>
            <a:r>
              <a:rPr lang="ru-RU" sz="2400" b="1" i="1" dirty="0" smtClean="0"/>
              <a:t>      Сколько кустов черной смородины в саду?</a:t>
            </a:r>
          </a:p>
          <a:p>
            <a:endParaRPr lang="ru-RU" sz="2400" b="1" i="1" dirty="0" smtClean="0"/>
          </a:p>
          <a:p>
            <a:pPr marL="457200" indent="-457200">
              <a:buAutoNum type="arabicPeriod" startAt="3"/>
            </a:pPr>
            <a:r>
              <a:rPr lang="ru-RU" sz="2400" b="1" i="1" dirty="0" smtClean="0"/>
              <a:t>В гараже 9 легковых машин и 6 грузовых.</a:t>
            </a:r>
          </a:p>
          <a:p>
            <a:pPr marL="457200" indent="-457200"/>
            <a:r>
              <a:rPr lang="ru-RU" sz="2400" b="1" i="1" dirty="0" smtClean="0"/>
              <a:t>       </a:t>
            </a:r>
            <a:endParaRPr lang="ru-RU" sz="2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5214950"/>
            <a:ext cx="20345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9 + (9 – 6 )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9 – ( 9 – 6 )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164305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 rot="10800000">
            <a:off x="3929058" y="164305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 rot="10800000">
            <a:off x="7572396" y="1643050"/>
            <a:ext cx="409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6 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43834" y="164305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43042" y="3143248"/>
            <a:ext cx="13678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больше .</a:t>
            </a:r>
            <a:endParaRPr lang="ru-RU" sz="24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643042" y="3143248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меньше .</a:t>
            </a:r>
            <a:endParaRPr lang="ru-RU" sz="2400" b="1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4572008"/>
            <a:ext cx="45404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/>
            <a:r>
              <a:rPr lang="ru-RU" sz="2400" b="1" i="1" dirty="0" smtClean="0"/>
              <a:t>Сколько всего машин в гараже?</a:t>
            </a:r>
            <a:endParaRPr lang="ru-RU" sz="24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4572008"/>
            <a:ext cx="7246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На сколько легковых машин больше, чем грузовых?</a:t>
            </a:r>
            <a:endParaRPr lang="ru-RU" sz="2400" b="1" i="1" dirty="0"/>
          </a:p>
        </p:txBody>
      </p:sp>
      <p:pic>
        <p:nvPicPr>
          <p:cNvPr id="14" name="Рисунок 13" descr="человечек-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5143512"/>
            <a:ext cx="1500198" cy="158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от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1857364"/>
            <a:ext cx="3683802" cy="28336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62507" y="500042"/>
            <a:ext cx="299953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87721" y="5072074"/>
            <a:ext cx="47868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внимание!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85720" y="214290"/>
            <a:ext cx="8569325" cy="3600450"/>
          </a:xfrm>
          <a:prstGeom prst="rect">
            <a:avLst/>
          </a:prstGeom>
          <a:solidFill>
            <a:srgbClr val="CCFFFF"/>
          </a:solidFill>
          <a:ln w="19050" cap="sq">
            <a:solidFill>
              <a:srgbClr val="66FF99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428604"/>
            <a:ext cx="75724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88925" algn="just" fontAlgn="base">
              <a:spcBef>
                <a:spcPct val="0"/>
              </a:spcBef>
              <a:spcAft>
                <a:spcPct val="0"/>
              </a:spcAft>
              <a:tabLst>
                <a:tab pos="481013" algn="l"/>
                <a:tab pos="3538538" algn="l"/>
              </a:tabLs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деятельностной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направленности по </a:t>
            </a:r>
            <a:r>
              <a:rPr lang="ru-RU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целеполаганию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можно распределить в четыре группы:</a:t>
            </a:r>
            <a:endParaRPr lang="ru-RU" sz="1200" b="1" dirty="0" smtClean="0">
              <a:latin typeface="Arial" pitchFamily="34" charset="0"/>
            </a:endParaRPr>
          </a:p>
          <a:p>
            <a:pPr lvl="0" indent="288925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81013" algn="l"/>
                <a:tab pos="3538538" algn="l"/>
              </a:tabLst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1).Уроки </a:t>
            </a:r>
            <a:r>
              <a:rPr lang="ru-RU" sz="2400" b="1" i="1" dirty="0" smtClean="0">
                <a:latin typeface="Bookman Old Style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открытия</a:t>
            </a:r>
            <a:r>
              <a:rPr lang="ru-RU" sz="2400" b="1" i="1" dirty="0" smtClean="0">
                <a:latin typeface="Bookman Old Style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нового знания;</a:t>
            </a:r>
            <a:endParaRPr lang="ru-RU" sz="1200" b="1" i="1" dirty="0" smtClean="0">
              <a:latin typeface="Arial" pitchFamily="34" charset="0"/>
            </a:endParaRPr>
          </a:p>
          <a:p>
            <a:pPr lvl="0" indent="288925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81013" algn="l"/>
                <a:tab pos="3538538" algn="l"/>
              </a:tabLst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2).Уроки отработки умений и рефлексии;</a:t>
            </a:r>
            <a:endParaRPr lang="ru-RU" sz="1200" b="1" i="1" dirty="0" smtClean="0">
              <a:latin typeface="Arial" pitchFamily="34" charset="0"/>
            </a:endParaRPr>
          </a:p>
          <a:p>
            <a:pPr lvl="0" indent="288925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81013" algn="l"/>
                <a:tab pos="3538538" algn="l"/>
              </a:tabLst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3).Уроки</a:t>
            </a:r>
            <a:r>
              <a:rPr lang="en-US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общеметодологической направленности;</a:t>
            </a:r>
            <a:endParaRPr lang="ru-RU" sz="1200" b="1" i="1" dirty="0" smtClean="0">
              <a:latin typeface="Arial" pitchFamily="34" charset="0"/>
            </a:endParaRPr>
          </a:p>
          <a:p>
            <a:pPr lvl="0" indent="288925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81013" algn="l"/>
                <a:tab pos="3538538" algn="l"/>
              </a:tabLst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4).Уроки развивающего контроля.</a:t>
            </a:r>
            <a:endParaRPr lang="ru-RU" sz="3200" b="1" i="1" dirty="0" smtClean="0">
              <a:latin typeface="Arial" pitchFamily="34" charset="0"/>
            </a:endParaRPr>
          </a:p>
        </p:txBody>
      </p:sp>
      <p:pic>
        <p:nvPicPr>
          <p:cNvPr id="8" name="Picture 6" descr="Peterson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000504"/>
            <a:ext cx="2116138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14282" y="1214422"/>
            <a:ext cx="8643998" cy="2814632"/>
          </a:xfrm>
          <a:prstGeom prst="rect">
            <a:avLst/>
          </a:prstGeom>
          <a:solidFill>
            <a:srgbClr val="CCFFFF"/>
          </a:solidFill>
          <a:ln w="19050" cap="sq">
            <a:solidFill>
              <a:srgbClr val="66FF99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spcBef>
                <a:spcPct val="30000"/>
              </a:spcBef>
            </a:pPr>
            <a:endParaRPr lang="ru-RU" b="1" dirty="0" smtClean="0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627313" y="3284538"/>
            <a:ext cx="6697662" cy="41549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457200" indent="-457200">
              <a:spcBef>
                <a:spcPct val="85000"/>
              </a:spcBef>
            </a:pPr>
            <a:endParaRPr lang="ru-RU" sz="2100" b="1" dirty="0"/>
          </a:p>
        </p:txBody>
      </p:sp>
      <p:pic>
        <p:nvPicPr>
          <p:cNvPr id="25604" name="Picture 4" descr="Peterson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053950"/>
            <a:ext cx="2143140" cy="2679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85720" y="357166"/>
            <a:ext cx="8643998" cy="400110"/>
          </a:xfrm>
          <a:prstGeom prst="rect">
            <a:avLst/>
          </a:prstGeom>
          <a:solidFill>
            <a:srgbClr val="FFFFD9"/>
          </a:solidFill>
          <a:ln w="12700" cap="sq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endParaRPr lang="ru-RU" sz="20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214290"/>
            <a:ext cx="79223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1тип урока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открытия нового знания (ОНЗ).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714488"/>
            <a:ext cx="90386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этапа: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включение нового знания в систему знаний, повторение </a:t>
            </a:r>
            <a:endParaRPr lang="ru-RU" sz="2400" i="1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 закрепление ранее изученного</a:t>
            </a:r>
            <a:r>
              <a:rPr lang="ru-RU" sz="2400" i="1" dirty="0" smtClean="0"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14282" y="142852"/>
            <a:ext cx="8786874" cy="400110"/>
          </a:xfrm>
          <a:prstGeom prst="rect">
            <a:avLst/>
          </a:prstGeom>
          <a:solidFill>
            <a:srgbClr val="FFFFD9"/>
          </a:solidFill>
          <a:ln w="12700" cap="sq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endParaRPr lang="ru-RU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785794"/>
            <a:ext cx="9144000" cy="3929090"/>
          </a:xfrm>
          <a:prstGeom prst="rect">
            <a:avLst/>
          </a:prstGeom>
          <a:solidFill>
            <a:srgbClr val="CCFFFF"/>
          </a:solidFill>
          <a:ln w="19050" cap="sq">
            <a:solidFill>
              <a:srgbClr val="66FF99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Основной целью этапа включения в систему знаний и повторения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является: 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Применение способов действий, вызвавших затруднения. 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Повторение и закрепление ранее изученного и подготовка к изучению    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следующих разделов курса.</a:t>
            </a:r>
            <a:endParaRPr lang="ru-RU" sz="1100" dirty="0" smtClean="0">
              <a:latin typeface="Arial" pitchFamily="34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этого учащиеся при положительном результате предыдущего этапа:</a:t>
            </a:r>
            <a:endParaRPr lang="ru-RU" sz="1100" b="1" dirty="0" smtClean="0">
              <a:latin typeface="Arial" pitchFamily="34" charset="0"/>
            </a:endParaRPr>
          </a:p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выполняют задания, в которых рассматриваемые способы действий, </a:t>
            </a:r>
          </a:p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связываются с ранее  изученными и между собой;</a:t>
            </a:r>
            <a:endParaRPr lang="ru-RU" sz="1100" i="1" dirty="0" smtClean="0">
              <a:latin typeface="Arial" pitchFamily="34" charset="0"/>
            </a:endParaRPr>
          </a:p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выполняют задания на подготовку к изучению следующих тем.</a:t>
            </a:r>
            <a:endParaRPr lang="ru-RU" sz="1100" i="1" dirty="0" smtClean="0">
              <a:latin typeface="Arial" pitchFamily="34" charset="0"/>
            </a:endParaRPr>
          </a:p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отрицательном результате учащиеся повторяют предыдущий </a:t>
            </a:r>
          </a:p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 для другого варианта.</a:t>
            </a:r>
            <a:endParaRPr lang="ru-RU" sz="2800" dirty="0" smtClean="0">
              <a:latin typeface="Arial" pitchFamily="34" charset="0"/>
            </a:endParaRPr>
          </a:p>
        </p:txBody>
      </p:sp>
      <p:pic>
        <p:nvPicPr>
          <p:cNvPr id="2" name="Picture 5" descr="Peterson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214282" y="4786322"/>
            <a:ext cx="1773473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3754" y="0"/>
            <a:ext cx="89051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урока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урок отработки умений и рефлексии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28564" y="0"/>
            <a:ext cx="8715436" cy="800219"/>
          </a:xfrm>
          <a:prstGeom prst="rect">
            <a:avLst/>
          </a:prstGeom>
          <a:solidFill>
            <a:srgbClr val="FFFFD9"/>
          </a:solidFill>
          <a:ln w="12700" cap="sq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endParaRPr lang="en-US" sz="2000" dirty="0" smtClean="0"/>
          </a:p>
          <a:p>
            <a:pPr>
              <a:spcBef>
                <a:spcPct val="30000"/>
              </a:spcBef>
            </a:pPr>
            <a:endParaRPr lang="ru-RU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5720" y="1285860"/>
            <a:ext cx="8715436" cy="2071702"/>
          </a:xfrm>
          <a:prstGeom prst="rect">
            <a:avLst/>
          </a:prstGeom>
          <a:solidFill>
            <a:srgbClr val="CCFFFF"/>
          </a:solidFill>
          <a:ln w="19050" cap="sq">
            <a:solidFill>
              <a:srgbClr val="66FF99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" name="Picture 5" descr="Peterson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214282" y="3916856"/>
            <a:ext cx="2428892" cy="2837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85786" y="0"/>
            <a:ext cx="743543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.тип. Уроки построения системы знаний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(уроки общеметодологической направленности)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248834" y="762668"/>
            <a:ext cx="6463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-124178" y="1428736"/>
            <a:ext cx="908633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Эти уроки являются  </a:t>
            </a:r>
            <a:r>
              <a:rPr kumimoji="0" lang="ru-RU" sz="24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надпредметными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проводятся вне рамок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какого-либо предмета</a:t>
            </a:r>
            <a:r>
              <a:rPr kumimoji="0" lang="ru-RU" sz="24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классных часах, внеклассных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мероприятиях или других специально отведенных для этого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уроках в соответствии со структурой технологии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24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еятельностного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метода.</a:t>
            </a:r>
            <a:endParaRPr kumimoji="0" lang="ru-RU" sz="32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85720" y="357166"/>
            <a:ext cx="8643998" cy="400110"/>
          </a:xfrm>
          <a:prstGeom prst="rect">
            <a:avLst/>
          </a:prstGeom>
          <a:solidFill>
            <a:srgbClr val="FFFFD9"/>
          </a:solidFill>
          <a:ln w="12700" cap="sq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endParaRPr lang="ru-RU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57158" y="1357298"/>
            <a:ext cx="8572528" cy="2214578"/>
          </a:xfrm>
          <a:prstGeom prst="rect">
            <a:avLst/>
          </a:prstGeom>
          <a:solidFill>
            <a:srgbClr val="CCFFFF"/>
          </a:solidFill>
          <a:ln w="19050" cap="sq">
            <a:solidFill>
              <a:srgbClr val="66FF99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endParaRPr lang="ru-RU" sz="2800" dirty="0" smtClean="0">
              <a:latin typeface="Arial" pitchFamily="34" charset="0"/>
            </a:endParaRPr>
          </a:p>
        </p:txBody>
      </p:sp>
      <p:pic>
        <p:nvPicPr>
          <p:cNvPr id="2" name="Picture 5" descr="Peterson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285720" y="3929066"/>
            <a:ext cx="2357454" cy="275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801649" y="326389"/>
            <a:ext cx="6923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тип. Уроки развивающего контроля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000240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 решения заданий творческого уровня.</a:t>
            </a:r>
            <a:endParaRPr lang="ru-RU" sz="3200" b="1" i="1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8564" y="3429000"/>
            <a:ext cx="8715436" cy="800219"/>
          </a:xfrm>
          <a:prstGeom prst="rect">
            <a:avLst/>
          </a:prstGeom>
          <a:solidFill>
            <a:srgbClr val="FFFFD9"/>
          </a:solidFill>
          <a:ln w="12700" cap="sq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endParaRPr lang="en-US" sz="2000" dirty="0" smtClean="0"/>
          </a:p>
          <a:p>
            <a:pPr>
              <a:spcBef>
                <a:spcPct val="30000"/>
              </a:spcBef>
            </a:pPr>
            <a:endParaRPr lang="ru-RU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5720" y="1000108"/>
            <a:ext cx="8572528" cy="2214578"/>
          </a:xfrm>
          <a:prstGeom prst="rect">
            <a:avLst/>
          </a:prstGeom>
          <a:solidFill>
            <a:srgbClr val="CCFFFF"/>
          </a:solidFill>
          <a:ln w="19050" cap="sq">
            <a:solidFill>
              <a:srgbClr val="66FF99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en-US" sz="2400" dirty="0" smtClean="0">
                <a:latin typeface="Arial" pitchFamily="34" charset="0"/>
              </a:rPr>
              <a:t>3 </a:t>
            </a:r>
            <a:r>
              <a:rPr lang="ru-RU" sz="2400" dirty="0" smtClean="0">
                <a:latin typeface="Arial" pitchFamily="34" charset="0"/>
              </a:rPr>
              <a:t>класс. Гармония.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800" b="1" dirty="0" smtClean="0">
                <a:latin typeface="Arial" pitchFamily="34" charset="0"/>
              </a:rPr>
              <a:t>Тема урока </a:t>
            </a:r>
            <a:r>
              <a:rPr lang="ru-RU" sz="2800" dirty="0" smtClean="0">
                <a:latin typeface="Arial" pitchFamily="34" charset="0"/>
              </a:rPr>
              <a:t>: </a:t>
            </a:r>
            <a:r>
              <a:rPr lang="ru-RU" sz="2800" i="1" dirty="0" smtClean="0">
                <a:latin typeface="Arial" pitchFamily="34" charset="0"/>
              </a:rPr>
              <a:t>«Как изменяются глаголы?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tabLst>
                <a:tab pos="434975" algn="l"/>
              </a:tabLst>
            </a:pPr>
            <a:r>
              <a:rPr lang="ru-RU" sz="2800" i="1" dirty="0" smtClean="0">
                <a:latin typeface="Arial" pitchFamily="34" charset="0"/>
              </a:rPr>
              <a:t>                     Изменение глаголов по временам».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85786" y="3643314"/>
            <a:ext cx="778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урока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открытия нового знания (ОНЗ).</a:t>
            </a:r>
            <a:endParaRPr lang="ru-RU" sz="3200" b="1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AutoShape 21"/>
          <p:cNvSpPr>
            <a:spLocks noChangeArrowheads="1"/>
          </p:cNvSpPr>
          <p:nvPr/>
        </p:nvSpPr>
        <p:spPr bwMode="auto">
          <a:xfrm rot="423259">
            <a:off x="4768850" y="1398588"/>
            <a:ext cx="4276725" cy="1870075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dirty="0"/>
              <a:t>обозначает</a:t>
            </a:r>
            <a:r>
              <a:rPr lang="ru-RU" sz="2800" dirty="0"/>
              <a:t> </a:t>
            </a:r>
          </a:p>
          <a:p>
            <a:r>
              <a:rPr lang="ru-RU" sz="2800" b="1" dirty="0"/>
              <a:t>предмет</a:t>
            </a:r>
          </a:p>
        </p:txBody>
      </p:sp>
      <p:sp>
        <p:nvSpPr>
          <p:cNvPr id="3075" name="AutoShap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423259">
            <a:off x="82550" y="42863"/>
            <a:ext cx="4276725" cy="1609725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AutoShap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423259">
            <a:off x="4641850" y="12700"/>
            <a:ext cx="4500563" cy="1870075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AutoShap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423259">
            <a:off x="100013" y="5049838"/>
            <a:ext cx="5580062" cy="1966912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AutoShape 20"/>
          <p:cNvSpPr>
            <a:spLocks noChangeArrowheads="1"/>
          </p:cNvSpPr>
          <p:nvPr/>
        </p:nvSpPr>
        <p:spPr bwMode="auto">
          <a:xfrm rot="423259">
            <a:off x="1458913" y="1216025"/>
            <a:ext cx="3635375" cy="1870075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9" name="Text Box 4"/>
          <p:cNvSpPr txBox="1">
            <a:spLocks noChangeArrowheads="1"/>
          </p:cNvSpPr>
          <p:nvPr/>
        </p:nvSpPr>
        <p:spPr bwMode="auto">
          <a:xfrm>
            <a:off x="2071688" y="1785938"/>
            <a:ext cx="22558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/>
              <a:t>часть речи</a:t>
            </a:r>
          </a:p>
        </p:txBody>
      </p:sp>
      <p:sp>
        <p:nvSpPr>
          <p:cNvPr id="3080" name="Text Box 6"/>
          <p:cNvSpPr txBox="1">
            <a:spLocks noChangeArrowheads="1"/>
          </p:cNvSpPr>
          <p:nvPr/>
        </p:nvSpPr>
        <p:spPr bwMode="auto">
          <a:xfrm>
            <a:off x="714375" y="5715000"/>
            <a:ext cx="3762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FF0066"/>
                </a:solidFill>
              </a:rPr>
              <a:t>Не </a:t>
            </a:r>
            <a:r>
              <a:rPr lang="ru-RU" sz="2800" b="1" i="1"/>
              <a:t> пишу раздельно</a:t>
            </a:r>
          </a:p>
        </p:txBody>
      </p:sp>
      <p:sp>
        <p:nvSpPr>
          <p:cNvPr id="3081" name="Text Box 7"/>
          <p:cNvSpPr txBox="1">
            <a:spLocks noChangeArrowheads="1"/>
          </p:cNvSpPr>
          <p:nvPr/>
        </p:nvSpPr>
        <p:spPr bwMode="auto">
          <a:xfrm>
            <a:off x="5219700" y="741363"/>
            <a:ext cx="2924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/>
              <a:t>нет предлогов</a:t>
            </a:r>
          </a:p>
        </p:txBody>
      </p:sp>
      <p:sp>
        <p:nvSpPr>
          <p:cNvPr id="3083" name="Text Box 19"/>
          <p:cNvSpPr txBox="1">
            <a:spLocks noChangeArrowheads="1"/>
          </p:cNvSpPr>
          <p:nvPr/>
        </p:nvSpPr>
        <p:spPr bwMode="auto">
          <a:xfrm>
            <a:off x="857250" y="357188"/>
            <a:ext cx="23907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/>
              <a:t>изменяется</a:t>
            </a:r>
          </a:p>
          <a:p>
            <a:r>
              <a:rPr lang="ru-RU" sz="2800" b="1" i="1"/>
              <a:t>по лицам </a:t>
            </a:r>
          </a:p>
        </p:txBody>
      </p:sp>
      <p:sp>
        <p:nvSpPr>
          <p:cNvPr id="3084" name="AutoShape 26"/>
          <p:cNvSpPr>
            <a:spLocks noChangeArrowheads="1"/>
          </p:cNvSpPr>
          <p:nvPr/>
        </p:nvSpPr>
        <p:spPr bwMode="auto">
          <a:xfrm rot="423259">
            <a:off x="3098800" y="2827338"/>
            <a:ext cx="4276725" cy="1870075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4000"/>
          </a:p>
        </p:txBody>
      </p:sp>
      <p:sp>
        <p:nvSpPr>
          <p:cNvPr id="3085" name="AutoShape 27"/>
          <p:cNvSpPr>
            <a:spLocks noChangeArrowheads="1"/>
          </p:cNvSpPr>
          <p:nvPr/>
        </p:nvSpPr>
        <p:spPr bwMode="auto">
          <a:xfrm rot="-2180241">
            <a:off x="4643438" y="4221163"/>
            <a:ext cx="3529012" cy="1870075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 dirty="0"/>
              <a:t>обозначает</a:t>
            </a:r>
          </a:p>
          <a:p>
            <a:pPr algn="ctr"/>
            <a:r>
              <a:rPr lang="ru-RU" sz="2400" b="1" i="1" dirty="0"/>
              <a:t>действие</a:t>
            </a:r>
          </a:p>
        </p:txBody>
      </p:sp>
      <p:sp>
        <p:nvSpPr>
          <p:cNvPr id="3086" name="Text Box 28"/>
          <p:cNvSpPr txBox="1">
            <a:spLocks noChangeArrowheads="1"/>
          </p:cNvSpPr>
          <p:nvPr/>
        </p:nvSpPr>
        <p:spPr bwMode="auto">
          <a:xfrm>
            <a:off x="3786188" y="3286125"/>
            <a:ext cx="23907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/>
              <a:t>изменяется</a:t>
            </a:r>
          </a:p>
          <a:p>
            <a:r>
              <a:rPr lang="ru-RU" sz="2800" b="1" i="1"/>
              <a:t>по числам</a:t>
            </a:r>
          </a:p>
        </p:txBody>
      </p:sp>
      <p:sp>
        <p:nvSpPr>
          <p:cNvPr id="15" name="AutoShape 20"/>
          <p:cNvSpPr>
            <a:spLocks noChangeArrowheads="1"/>
          </p:cNvSpPr>
          <p:nvPr/>
        </p:nvSpPr>
        <p:spPr bwMode="auto">
          <a:xfrm rot="1415284">
            <a:off x="-134938" y="2435225"/>
            <a:ext cx="3635376" cy="1870075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 rot="923360">
            <a:off x="601663" y="2998788"/>
            <a:ext cx="2214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склоняется</a:t>
            </a: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>
            <a:off x="0" y="3643313"/>
            <a:ext cx="3643313" cy="1870075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/>
              <a:t>имеет род</a:t>
            </a:r>
          </a:p>
        </p:txBody>
      </p:sp>
      <p:pic>
        <p:nvPicPr>
          <p:cNvPr id="18" name="Рисунок 17" descr="незнай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5143512"/>
            <a:ext cx="2005418" cy="1578734"/>
          </a:xfrm>
          <a:prstGeom prst="rect">
            <a:avLst/>
          </a:prstGeom>
        </p:spPr>
      </p:pic>
      <p:sp>
        <p:nvSpPr>
          <p:cNvPr id="19" name="AutoShape 26"/>
          <p:cNvSpPr>
            <a:spLocks noChangeArrowheads="1"/>
          </p:cNvSpPr>
          <p:nvPr/>
        </p:nvSpPr>
        <p:spPr bwMode="auto">
          <a:xfrm rot="-883144">
            <a:off x="-261261" y="3227250"/>
            <a:ext cx="4276726" cy="1870075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/>
              <a:t>изменяется</a:t>
            </a:r>
          </a:p>
          <a:p>
            <a:pPr algn="ctr"/>
            <a:r>
              <a:rPr lang="ru-RU" sz="2800" b="1" dirty="0"/>
              <a:t>по родам </a:t>
            </a:r>
            <a:r>
              <a:rPr lang="ru-RU" sz="2800" b="1" dirty="0">
                <a:solidFill>
                  <a:srgbClr val="FF0000"/>
                </a:solidFill>
              </a:rPr>
              <a:t>(п.в.)</a:t>
            </a:r>
          </a:p>
        </p:txBody>
      </p:sp>
      <p:sp>
        <p:nvSpPr>
          <p:cNvPr id="20" name="AutoShape 21"/>
          <p:cNvSpPr>
            <a:spLocks noChangeArrowheads="1"/>
          </p:cNvSpPr>
          <p:nvPr/>
        </p:nvSpPr>
        <p:spPr bwMode="auto">
          <a:xfrm rot="423259">
            <a:off x="4456331" y="1469957"/>
            <a:ext cx="4276725" cy="1870075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dirty="0"/>
              <a:t>изменяется</a:t>
            </a:r>
          </a:p>
          <a:p>
            <a:r>
              <a:rPr lang="ru-RU" sz="2800" b="1" dirty="0"/>
              <a:t>по временам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 animBg="1"/>
      <p:bldP spid="15" grpId="0" animBg="1"/>
      <p:bldP spid="16" grpId="0"/>
      <p:bldP spid="17" grpId="0" animBg="1"/>
      <p:bldP spid="19" grpId="0" animBg="1"/>
      <p:bldP spid="20" grpId="0" animBg="1"/>
      <p:bldP spid="2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214313"/>
            <a:ext cx="9358346" cy="74168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   </a:t>
            </a:r>
            <a:r>
              <a:rPr lang="ru-RU" sz="4000" b="1" dirty="0" smtClean="0"/>
              <a:t>Лето </a:t>
            </a:r>
            <a:r>
              <a:rPr lang="ru-RU" sz="4000" b="1" dirty="0"/>
              <a:t>захочет всю землю обнять,</a:t>
            </a:r>
          </a:p>
          <a:p>
            <a:r>
              <a:rPr lang="ru-RU" sz="4000" b="1" dirty="0" smtClean="0"/>
              <a:t>      Будет  </a:t>
            </a:r>
            <a:r>
              <a:rPr lang="ru-RU" sz="4000" b="1" dirty="0"/>
              <a:t>цветами  хвалиться.</a:t>
            </a:r>
          </a:p>
          <a:p>
            <a:endParaRPr lang="ru-RU" sz="4000" b="1" dirty="0"/>
          </a:p>
          <a:p>
            <a:r>
              <a:rPr lang="ru-RU" sz="4000" b="1" dirty="0" smtClean="0"/>
              <a:t>    Лето </a:t>
            </a:r>
            <a:r>
              <a:rPr lang="ru-RU" sz="4000" b="1" dirty="0"/>
              <a:t>ушло, облетела листва,</a:t>
            </a:r>
          </a:p>
          <a:p>
            <a:r>
              <a:rPr lang="ru-RU" sz="4000" b="1" dirty="0" smtClean="0"/>
              <a:t>     Птицы </a:t>
            </a:r>
            <a:r>
              <a:rPr lang="ru-RU" sz="4000" b="1" dirty="0"/>
              <a:t>на юг воротились.</a:t>
            </a:r>
          </a:p>
          <a:p>
            <a:endParaRPr lang="ru-RU" sz="4000" b="1" dirty="0">
              <a:solidFill>
                <a:srgbClr val="FF33CC"/>
              </a:solidFill>
            </a:endParaRPr>
          </a:p>
          <a:p>
            <a:r>
              <a:rPr lang="ru-RU" sz="4000" b="1" dirty="0" smtClean="0"/>
              <a:t>    Щиплет </a:t>
            </a:r>
            <a:r>
              <a:rPr lang="ru-RU" sz="4000" b="1" dirty="0"/>
              <a:t>мороз, засыпают  леса,</a:t>
            </a:r>
          </a:p>
          <a:p>
            <a:r>
              <a:rPr lang="ru-RU" sz="4000" b="1" dirty="0" smtClean="0"/>
              <a:t>    Зима  </a:t>
            </a:r>
            <a:r>
              <a:rPr lang="ru-RU" sz="4000" b="1" dirty="0"/>
              <a:t>во владения  входит.</a:t>
            </a:r>
          </a:p>
          <a:p>
            <a:endParaRPr lang="ru-RU" sz="4000" b="1" dirty="0"/>
          </a:p>
          <a:p>
            <a:endParaRPr lang="ru-RU" sz="4400" b="1" dirty="0"/>
          </a:p>
          <a:p>
            <a:endParaRPr lang="ru-RU" sz="3600" dirty="0"/>
          </a:p>
          <a:p>
            <a:r>
              <a:rPr lang="ru-RU" sz="3600" dirty="0"/>
              <a:t>        </a:t>
            </a:r>
          </a:p>
        </p:txBody>
      </p:sp>
      <p:grpSp>
        <p:nvGrpSpPr>
          <p:cNvPr id="3" name="Group 122"/>
          <p:cNvGrpSpPr>
            <a:grpSpLocks/>
          </p:cNvGrpSpPr>
          <p:nvPr/>
        </p:nvGrpSpPr>
        <p:grpSpPr bwMode="auto">
          <a:xfrm>
            <a:off x="6286500" y="5191125"/>
            <a:ext cx="2857500" cy="1666875"/>
            <a:chOff x="1837" y="1117"/>
            <a:chExt cx="2177" cy="1226"/>
          </a:xfrm>
        </p:grpSpPr>
        <p:pic>
          <p:nvPicPr>
            <p:cNvPr id="5124" name="Picture 121" descr="MAGIC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7" y="1117"/>
              <a:ext cx="2177" cy="1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5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2653" y="1616"/>
              <a:ext cx="1089" cy="278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Impact"/>
                </a:rPr>
                <a:t>Молодец!</a:t>
              </a: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500034" y="5643578"/>
            <a:ext cx="3198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П.           Б.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1285852" y="6000768"/>
            <a:ext cx="1500198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autoRev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autoRev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autoRev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autoRev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autoRev="1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autoRev="1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autoRev="1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autoRev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autoRev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autoRev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682</Words>
  <PresentationFormat>Экран (4:3)</PresentationFormat>
  <Paragraphs>129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8. Включение в систему знаний и повторение (5–8 мин)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43</cp:revision>
  <dcterms:modified xsi:type="dcterms:W3CDTF">2012-02-09T11:31:05Z</dcterms:modified>
</cp:coreProperties>
</file>