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69" r:id="rId11"/>
    <p:sldId id="270" r:id="rId12"/>
    <p:sldId id="278" r:id="rId13"/>
    <p:sldId id="271" r:id="rId14"/>
    <p:sldId id="272" r:id="rId15"/>
    <p:sldId id="273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28502-11C4-493C-A76A-608C6BB44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36D555-1265-4902-A876-D80F058FD9C9}" type="datetimeFigureOut">
              <a:rPr lang="ru-RU" smtClean="0"/>
              <a:pPr/>
              <a:t>17.03.2014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66DDDC-6F12-43F9-BC5B-6A5114730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642918"/>
            <a:ext cx="617220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Родительское собрание: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«Отметка </a:t>
            </a:r>
            <a:b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в жизни моего ребёнка»</a:t>
            </a:r>
            <a:b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5143512"/>
            <a:ext cx="6172200" cy="1357322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Чистякова Л.И,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 учитель начальных классов </a:t>
            </a:r>
          </a:p>
          <a:p>
            <a:pPr algn="r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МКОУ «Седельниковская СОШ №2»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10" descr="H:\1 сентября\IMG_0989.JPG"/>
          <p:cNvPicPr>
            <a:picLocks noChangeAspect="1" noChangeArrowheads="1"/>
          </p:cNvPicPr>
          <p:nvPr/>
        </p:nvPicPr>
        <p:blipFill>
          <a:blip r:embed="rId2">
            <a:lum contrast="10000"/>
          </a:blip>
          <a:srcRect l="4230" t="2721" r="5186" b="25397"/>
          <a:stretch>
            <a:fillRect/>
          </a:stretch>
        </p:blipFill>
        <p:spPr bwMode="auto">
          <a:xfrm>
            <a:off x="2143108" y="1571612"/>
            <a:ext cx="5857916" cy="3635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обращаюсь к родителям с просьбой помочь, то они говорят: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Помогают – 9 ч.</a:t>
            </a:r>
          </a:p>
          <a:p>
            <a:r>
              <a:rPr lang="ru-RU" sz="3200" dirty="0" smtClean="0"/>
              <a:t>«Делай сам» – 1 ч.</a:t>
            </a:r>
          </a:p>
          <a:p>
            <a:r>
              <a:rPr lang="ru-RU" sz="3200" dirty="0" smtClean="0"/>
              <a:t>«Позже!»  – 1 ч.</a:t>
            </a:r>
          </a:p>
          <a:p>
            <a:r>
              <a:rPr lang="ru-RU" sz="3200" dirty="0" smtClean="0"/>
              <a:t>Иногда отказывают – 1 ч.</a:t>
            </a:r>
          </a:p>
          <a:p>
            <a:r>
              <a:rPr lang="ru-RU" sz="3200" dirty="0" smtClean="0"/>
              <a:t>«Делай на черновик, потом проверю» – 1 ч.</a:t>
            </a:r>
          </a:p>
          <a:p>
            <a:r>
              <a:rPr lang="ru-RU" sz="3200" dirty="0" smtClean="0"/>
              <a:t>«Подожди минуточку» – 1 ч.</a:t>
            </a:r>
          </a:p>
          <a:p>
            <a:r>
              <a:rPr lang="ru-RU" sz="3200" dirty="0" smtClean="0"/>
              <a:t>«Ещё раз попробуй сам» – 1 ч.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Родители хотят, чтобы я был: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Умным – 6 ч.</a:t>
            </a:r>
          </a:p>
          <a:p>
            <a:r>
              <a:rPr lang="ru-RU" sz="3200" dirty="0" smtClean="0"/>
              <a:t>Отличником – 4 ч.</a:t>
            </a:r>
          </a:p>
          <a:p>
            <a:r>
              <a:rPr lang="ru-RU" sz="3200" dirty="0" smtClean="0"/>
              <a:t>Получал хорошие оценки– 2 ч.</a:t>
            </a:r>
          </a:p>
          <a:p>
            <a:r>
              <a:rPr lang="ru-RU" sz="3200" dirty="0" smtClean="0"/>
              <a:t>Добрым -1 ч.</a:t>
            </a:r>
          </a:p>
          <a:p>
            <a:r>
              <a:rPr lang="ru-RU" sz="3200" dirty="0" smtClean="0"/>
              <a:t>Чтобы их слушался -1 ч.</a:t>
            </a:r>
          </a:p>
          <a:p>
            <a:r>
              <a:rPr lang="ru-RU" sz="3200" dirty="0" smtClean="0"/>
              <a:t>Я был бы замечательным – 1 ч.</a:t>
            </a:r>
          </a:p>
          <a:p>
            <a:r>
              <a:rPr lang="ru-RU" sz="3200" dirty="0" smtClean="0"/>
              <a:t>Хорошим учеником – 3 ч.</a:t>
            </a:r>
          </a:p>
          <a:p>
            <a:r>
              <a:rPr lang="ru-RU" sz="3200" dirty="0" smtClean="0"/>
              <a:t>Похожим на дедушку – 1 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00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01" name="Содержимое 4"/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102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104" name="Picture 2" descr="http://upload.wikimedia.org/wikipedia/ru/1/14/Opyat_dvoy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-247574"/>
            <a:ext cx="6929486" cy="720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Как относиться к отметкам ребёнка?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ругайте ребёнка за плохую отметку. Ему очень хочется быть хорошим в наших глазах. Если быть таким не получается, ребёнок начинает врать и изворачиваться.</a:t>
            </a:r>
          </a:p>
          <a:p>
            <a:r>
              <a:rPr lang="ru-RU" dirty="0" smtClean="0"/>
              <a:t>Сочувствуйте своему ребёнку, если он долго трудился, но результат его труда не высок. Объясните, что важен не только высокий результат. Больше важны знания, которые он сможет приобрести в результате ежедневного упорного труда.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Запреты самому себе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 заставляйте </a:t>
            </a:r>
            <a:r>
              <a:rPr lang="ru-RU" dirty="0" smtClean="0"/>
              <a:t>ребёнка вымаливать себе отметку ради вашего душевного спокойствия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учите </a:t>
            </a:r>
            <a:r>
              <a:rPr lang="ru-RU" dirty="0" smtClean="0"/>
              <a:t>ребёнка ловчить, унижаться и приспосабливаться ради высокой отметки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Никогда не выражайте </a:t>
            </a:r>
            <a:r>
              <a:rPr lang="ru-RU" dirty="0" smtClean="0"/>
              <a:t>сомнений по поводу объективностивыставленной отметки вашему ребёнку вслух. Есть сомнения – идите в школу, попытайтесь объективно разобраться.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Не обвиняйте </a:t>
            </a:r>
            <a:r>
              <a:rPr lang="ru-RU" dirty="0" smtClean="0"/>
              <a:t>беспричинно других взрослых и детей в проблемах собственного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Способы поощрения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Поддерживайте ребёнка в его, пусть не очень значительных, но победах над собой, над своей ленью.</a:t>
            </a:r>
          </a:p>
          <a:p>
            <a:r>
              <a:rPr lang="ru-RU" dirty="0" smtClean="0"/>
              <a:t>Устраивайте праздники по случаю получения хорошей отметки. Хорошее, как и плохое, запоминается надолго и его хочется повторить.</a:t>
            </a:r>
          </a:p>
          <a:p>
            <a:r>
              <a:rPr lang="ru-RU" dirty="0" smtClean="0"/>
              <a:t>Демонстрируйте результаты своего труда, своих успехов, чтобы ребёнку хотелось вам подражать!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67600" cy="52864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92893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Цифровая </a:t>
            </a:r>
          </a:p>
          <a:p>
            <a:pPr algn="ctr"/>
            <a:r>
              <a:rPr lang="ru-RU" dirty="0" smtClean="0"/>
              <a:t>Отметка</a:t>
            </a:r>
          </a:p>
          <a:p>
            <a:pPr algn="ctr"/>
            <a:r>
              <a:rPr lang="ru-RU" dirty="0" smtClean="0"/>
              <a:t>«5,4,3,2»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Что такое оценка и отметка?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Оценка </a:t>
            </a:r>
            <a:r>
              <a:rPr lang="ru-RU" dirty="0" smtClean="0"/>
              <a:t>есть определение качества достигнутых школьником результатов обучения.</a:t>
            </a:r>
          </a:p>
          <a:p>
            <a:endParaRPr lang="ru-RU" dirty="0" smtClean="0"/>
          </a:p>
          <a:p>
            <a:pPr lvl="6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Отметкой</a:t>
            </a:r>
            <a:r>
              <a:rPr lang="ru-RU" dirty="0" smtClean="0"/>
              <a:t> оценивается результат обучения-качество усвоения предметных знаний, умений, навыков, их соответствие требованиям федерального государственного  образовательного стандарта начального образования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</a:t>
            </a:r>
          </a:p>
          <a:p>
            <a:pPr algn="ctr"/>
            <a:r>
              <a:rPr lang="ru-RU" dirty="0" smtClean="0"/>
              <a:t>И</a:t>
            </a:r>
          </a:p>
          <a:p>
            <a:pPr algn="ctr"/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43636" y="292893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словесная оценка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Функции контроля и оценки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Социальная</a:t>
            </a:r>
          </a:p>
          <a:p>
            <a:r>
              <a:rPr lang="ru-RU" sz="2800" dirty="0" smtClean="0"/>
              <a:t>Образовательная</a:t>
            </a:r>
          </a:p>
          <a:p>
            <a:r>
              <a:rPr lang="ru-RU" sz="2800" dirty="0" smtClean="0"/>
              <a:t>Воспитательная</a:t>
            </a:r>
          </a:p>
          <a:p>
            <a:r>
              <a:rPr lang="ru-RU" sz="2800" dirty="0" smtClean="0"/>
              <a:t>Эмоциональная</a:t>
            </a:r>
          </a:p>
          <a:p>
            <a:r>
              <a:rPr lang="ru-RU" sz="2800" dirty="0" smtClean="0"/>
              <a:t>Информационная</a:t>
            </a:r>
          </a:p>
          <a:p>
            <a:r>
              <a:rPr lang="ru-RU" sz="2800" dirty="0" smtClean="0"/>
              <a:t>Управления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родителей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FF0000"/>
                </a:solidFill>
              </a:rPr>
              <a:t>Когда мой ребёнок идёт в школу, то я прошу его:</a:t>
            </a:r>
          </a:p>
          <a:p>
            <a:r>
              <a:rPr lang="ru-RU" dirty="0" smtClean="0"/>
              <a:t>Быть внимательным – 50%</a:t>
            </a:r>
          </a:p>
          <a:p>
            <a:r>
              <a:rPr lang="ru-RU" dirty="0" smtClean="0"/>
              <a:t>Хорошо себя вести – 15%</a:t>
            </a:r>
          </a:p>
          <a:p>
            <a:r>
              <a:rPr lang="ru-RU" dirty="0" smtClean="0"/>
              <a:t>Быть умницей и молодцом – 13%</a:t>
            </a:r>
          </a:p>
          <a:p>
            <a:r>
              <a:rPr lang="ru-RU" dirty="0" smtClean="0"/>
              <a:t>Соблюдать ПДД – 10%</a:t>
            </a:r>
          </a:p>
          <a:p>
            <a:r>
              <a:rPr lang="ru-RU" dirty="0" smtClean="0"/>
              <a:t>Хорошо учиться – 4%</a:t>
            </a:r>
          </a:p>
          <a:p>
            <a:r>
              <a:rPr lang="ru-RU" dirty="0" smtClean="0"/>
              <a:t>Стараться – 4%</a:t>
            </a:r>
          </a:p>
          <a:p>
            <a:r>
              <a:rPr lang="ru-RU" dirty="0" smtClean="0"/>
              <a:t>Не опаздывать – 2%</a:t>
            </a:r>
          </a:p>
          <a:p>
            <a:r>
              <a:rPr lang="ru-RU" dirty="0" smtClean="0"/>
              <a:t>Быть активным – 2%</a:t>
            </a:r>
          </a:p>
          <a:p>
            <a:r>
              <a:rPr lang="ru-RU" dirty="0" smtClean="0"/>
              <a:t>Проверить портфель – 2%</a:t>
            </a:r>
          </a:p>
          <a:p>
            <a:r>
              <a:rPr lang="ru-RU" dirty="0" smtClean="0"/>
              <a:t>Звонить в сложной ситуации – 2%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86808" cy="57150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идёт в школу, то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4143404" cy="453391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Ничего – 38%</a:t>
            </a:r>
          </a:p>
          <a:p>
            <a:r>
              <a:rPr lang="ru-RU" dirty="0" smtClean="0"/>
              <a:t>Внимательности– 21%</a:t>
            </a:r>
          </a:p>
          <a:p>
            <a:r>
              <a:rPr lang="ru-RU" dirty="0" smtClean="0"/>
              <a:t>Хорошего поведения- 12%</a:t>
            </a:r>
          </a:p>
          <a:p>
            <a:r>
              <a:rPr lang="ru-RU" dirty="0" smtClean="0"/>
              <a:t>Соблюдать ПДД -8%</a:t>
            </a:r>
          </a:p>
          <a:p>
            <a:r>
              <a:rPr lang="ru-RU" dirty="0" smtClean="0"/>
              <a:t>Хороших знаний -6%</a:t>
            </a:r>
          </a:p>
          <a:p>
            <a:r>
              <a:rPr lang="ru-RU" dirty="0" smtClean="0"/>
              <a:t>«Пятёрок» -6%</a:t>
            </a:r>
          </a:p>
          <a:p>
            <a:r>
              <a:rPr lang="ru-RU" dirty="0" smtClean="0"/>
              <a:t>Идти домой после школы-4%</a:t>
            </a:r>
          </a:p>
          <a:p>
            <a:r>
              <a:rPr lang="ru-RU" dirty="0" smtClean="0"/>
              <a:t>Полной отдачи-2%</a:t>
            </a:r>
          </a:p>
          <a:p>
            <a:r>
              <a:rPr lang="ru-RU" dirty="0" smtClean="0"/>
              <a:t>Не разговаривать с посторонними-2%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1714488"/>
            <a:ext cx="4129116" cy="4533912"/>
          </a:xfrm>
        </p:spPr>
        <p:txBody>
          <a:bodyPr>
            <a:normAutofit/>
          </a:bodyPr>
          <a:lstStyle/>
          <a:p>
            <a:r>
              <a:rPr lang="ru-RU" dirty="0" smtClean="0"/>
              <a:t>Хорошего дня, удачи-48%</a:t>
            </a:r>
          </a:p>
          <a:p>
            <a:r>
              <a:rPr lang="ru-RU" dirty="0" smtClean="0"/>
              <a:t>Хороших отметок(«5»)-21%</a:t>
            </a:r>
          </a:p>
          <a:p>
            <a:r>
              <a:rPr lang="ru-RU" dirty="0" smtClean="0"/>
              <a:t>Успехов- 8%</a:t>
            </a:r>
          </a:p>
          <a:p>
            <a:r>
              <a:rPr lang="ru-RU" dirty="0" smtClean="0"/>
              <a:t>Хорошо учиться – 8%</a:t>
            </a:r>
          </a:p>
          <a:p>
            <a:r>
              <a:rPr lang="ru-RU" dirty="0" smtClean="0"/>
              <a:t>Ничего – 6%</a:t>
            </a:r>
          </a:p>
          <a:p>
            <a:r>
              <a:rPr lang="ru-RU" dirty="0" smtClean="0"/>
              <a:t>Быть внимательным -4%</a:t>
            </a:r>
          </a:p>
          <a:p>
            <a:r>
              <a:rPr lang="ru-RU" dirty="0" smtClean="0"/>
              <a:t>Работать на уроке –2%</a:t>
            </a:r>
          </a:p>
          <a:p>
            <a:r>
              <a:rPr lang="ru-RU" dirty="0" smtClean="0"/>
              <a:t>Хорошо себя вести-2%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357158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требую от него: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928670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 желаю ему: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58418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Когда мой ребёнок получает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1714488"/>
            <a:ext cx="3657600" cy="4533912"/>
          </a:xfrm>
        </p:spPr>
        <p:txBody>
          <a:bodyPr/>
          <a:lstStyle/>
          <a:p>
            <a:r>
              <a:rPr lang="ru-RU" dirty="0" smtClean="0"/>
              <a:t>Хвалю – 70%</a:t>
            </a:r>
          </a:p>
          <a:p>
            <a:r>
              <a:rPr lang="ru-RU" dirty="0" smtClean="0"/>
              <a:t>Делаю подарок – 15%</a:t>
            </a:r>
          </a:p>
          <a:p>
            <a:r>
              <a:rPr lang="ru-RU" dirty="0" smtClean="0"/>
              <a:t>Радуюсь – 8%</a:t>
            </a:r>
          </a:p>
          <a:p>
            <a:r>
              <a:rPr lang="ru-RU" dirty="0" smtClean="0"/>
              <a:t>Разрешаю играть в компьютер – 2%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3857620" y="1785926"/>
            <a:ext cx="4500594" cy="453391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Ругаю -15%</a:t>
            </a:r>
          </a:p>
          <a:p>
            <a:r>
              <a:rPr lang="ru-RU" dirty="0" smtClean="0"/>
              <a:t>Говорю «старайся, учи лучше, будь внимательнее» -17%</a:t>
            </a:r>
          </a:p>
          <a:p>
            <a:r>
              <a:rPr lang="ru-RU" dirty="0" smtClean="0"/>
              <a:t>Выясняю причину -12%</a:t>
            </a:r>
          </a:p>
          <a:p>
            <a:r>
              <a:rPr lang="ru-RU" dirty="0" smtClean="0"/>
              <a:t>Говорю «можно исправить»-10%</a:t>
            </a:r>
          </a:p>
          <a:p>
            <a:r>
              <a:rPr lang="ru-RU" dirty="0" smtClean="0"/>
              <a:t>Меня это огорчает -10%</a:t>
            </a:r>
          </a:p>
          <a:p>
            <a:r>
              <a:rPr lang="ru-RU" dirty="0" smtClean="0"/>
              <a:t>Говорю «это плохо» -6%</a:t>
            </a:r>
          </a:p>
          <a:p>
            <a:r>
              <a:rPr lang="ru-RU" dirty="0" smtClean="0"/>
              <a:t>Прошу исправить -6%</a:t>
            </a:r>
          </a:p>
          <a:p>
            <a:r>
              <a:rPr lang="ru-RU" dirty="0" smtClean="0"/>
              <a:t>Утешаю -6%</a:t>
            </a:r>
          </a:p>
          <a:p>
            <a:r>
              <a:rPr lang="ru-RU" dirty="0" smtClean="0"/>
              <a:t>Это тоже результат -2%</a:t>
            </a:r>
          </a:p>
          <a:p>
            <a:r>
              <a:rPr lang="ru-RU" dirty="0" smtClean="0"/>
              <a:t>Эх,ты! -2%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285720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6" y="857232"/>
            <a:ext cx="3657600" cy="6583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 я: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Наиболее употребляемые фразы при общении с детьми: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(ответы детей)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286808" cy="52149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Что ты получил сегодня? -14 уч-ся</a:t>
            </a:r>
          </a:p>
          <a:p>
            <a:r>
              <a:rPr lang="ru-RU" dirty="0" smtClean="0"/>
              <a:t>Я так и знала. И в кого ты такой уродился.-1 уч-ся</a:t>
            </a:r>
          </a:p>
          <a:p>
            <a:r>
              <a:rPr lang="ru-RU" dirty="0" smtClean="0"/>
              <a:t>Ничего, не расстраивайся, у нас есть время исправить -   8 уч-ся</a:t>
            </a:r>
          </a:p>
          <a:p>
            <a:r>
              <a:rPr lang="ru-RU" dirty="0" smtClean="0"/>
              <a:t>Марш в свою комнату и не показывайся мне на глаза. –  3 уч-ся</a:t>
            </a:r>
          </a:p>
          <a:p>
            <a:r>
              <a:rPr lang="ru-RU" dirty="0" smtClean="0"/>
              <a:t>Давай ещё раз заглянем в учебник, я думаю, нам это поможет – 10 уч-ся</a:t>
            </a:r>
          </a:p>
          <a:p>
            <a:r>
              <a:rPr lang="ru-RU" dirty="0" smtClean="0"/>
              <a:t>Вот придёт отец! Он тебе покажет за двойку! – 1 уч-ся</a:t>
            </a:r>
          </a:p>
          <a:p>
            <a:r>
              <a:rPr lang="ru-RU" dirty="0" smtClean="0"/>
              <a:t>Вот так и будешь на двойках и тройках ехать! – 3 уч-ся</a:t>
            </a:r>
          </a:p>
          <a:p>
            <a:r>
              <a:rPr lang="ru-RU" dirty="0" smtClean="0"/>
              <a:t>Давай вместе попробуем разобраться, что тебе трудно – 12 уч-ся</a:t>
            </a:r>
          </a:p>
          <a:p>
            <a:r>
              <a:rPr lang="ru-RU" dirty="0" smtClean="0"/>
              <a:t>Садись и учи, а я потом проверю – 6 уч-ся</a:t>
            </a:r>
          </a:p>
          <a:p>
            <a:r>
              <a:rPr lang="ru-RU" dirty="0" smtClean="0"/>
              <a:t>Знаешь, когда я был маленьким, мне тоже это давалось с трудом – 9 уч-ся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7245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Результаты анкетирования учащихся</a:t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Если я получаю: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282" y="2362200"/>
            <a:ext cx="3900518" cy="4281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Мама радуется– 2 ч.</a:t>
            </a:r>
          </a:p>
          <a:p>
            <a:r>
              <a:rPr lang="ru-RU" dirty="0" smtClean="0"/>
              <a:t>Меня хвалят – 5 ч.</a:t>
            </a:r>
          </a:p>
          <a:p>
            <a:r>
              <a:rPr lang="ru-RU" dirty="0" smtClean="0"/>
              <a:t>Молодец! – 1 ч.</a:t>
            </a:r>
          </a:p>
          <a:p>
            <a:r>
              <a:rPr lang="ru-RU" dirty="0" smtClean="0"/>
              <a:t>Я свободен – 1 ч.</a:t>
            </a:r>
          </a:p>
          <a:p>
            <a:r>
              <a:rPr lang="ru-RU" dirty="0" smtClean="0"/>
              <a:t>Мне хорошо – 2 ч.</a:t>
            </a:r>
          </a:p>
          <a:p>
            <a:r>
              <a:rPr lang="ru-RU" dirty="0" smtClean="0"/>
              <a:t>Я счастлива и мама не ругает – 1 ч.</a:t>
            </a:r>
          </a:p>
          <a:p>
            <a:r>
              <a:rPr lang="ru-RU" dirty="0" smtClean="0"/>
              <a:t>Я радуюсь – 1 ч.</a:t>
            </a:r>
          </a:p>
          <a:p>
            <a:r>
              <a:rPr lang="ru-RU" dirty="0" smtClean="0"/>
              <a:t>Я </a:t>
            </a:r>
            <a:r>
              <a:rPr lang="ru-RU" smtClean="0"/>
              <a:t>могу играть в </a:t>
            </a:r>
            <a:r>
              <a:rPr lang="ru-RU" dirty="0" smtClean="0"/>
              <a:t>компьютер – 1 ч.</a:t>
            </a:r>
          </a:p>
          <a:p>
            <a:r>
              <a:rPr lang="ru-RU" dirty="0" smtClean="0"/>
              <a:t>Бабушка смеётся от радости – 1 ч.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200553" cy="4210072"/>
          </a:xfrm>
        </p:spPr>
        <p:txBody>
          <a:bodyPr>
            <a:normAutofit/>
          </a:bodyPr>
          <a:lstStyle/>
          <a:p>
            <a:r>
              <a:rPr lang="ru-RU" dirty="0" smtClean="0"/>
              <a:t>Я огорчаюсь – 2 ч.</a:t>
            </a:r>
          </a:p>
          <a:p>
            <a:r>
              <a:rPr lang="ru-RU" dirty="0" smtClean="0"/>
              <a:t>Меня ругают – 9 ч.</a:t>
            </a:r>
          </a:p>
          <a:p>
            <a:r>
              <a:rPr lang="ru-RU" dirty="0" smtClean="0"/>
              <a:t>Мне грустно – 1 ч.</a:t>
            </a:r>
          </a:p>
          <a:p>
            <a:r>
              <a:rPr lang="ru-RU" dirty="0" smtClean="0"/>
              <a:t>Мама на меня кричит – 1 ч.</a:t>
            </a:r>
          </a:p>
          <a:p>
            <a:r>
              <a:rPr lang="ru-RU" dirty="0" smtClean="0"/>
              <a:t>Мама огорчается – 1 ч.</a:t>
            </a:r>
          </a:p>
          <a:p>
            <a:r>
              <a:rPr lang="ru-RU" dirty="0" smtClean="0"/>
              <a:t>Заставляют учить уроки – 1ч.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Хорошую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Плохую отметку, то: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01014" cy="121444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Если я что-то не понимаю в домашнем задании, то родители: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600200"/>
            <a:ext cx="8358246" cy="48737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/>
              <a:t>Мама мне всегда поможет – 6 ч.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Родители прочитают и подскажут – 1 ч.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Позвонят и спросят у учителя – 2 ч.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Мне ещё раз хорошо объяснят -4 ч.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Сами сделают – 3 ч.</a:t>
            </a:r>
          </a:p>
          <a:p>
            <a:pPr>
              <a:lnSpc>
                <a:spcPct val="150000"/>
              </a:lnSpc>
            </a:pPr>
            <a:r>
              <a:rPr lang="ru-RU" sz="3200" dirty="0" smtClean="0"/>
              <a:t>Помогут в любую минуту – 1 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1028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Родительское собрание: «Отметка  в жизни моего ребёнка» </vt:lpstr>
      <vt:lpstr>Что такое оценка и отметка?</vt:lpstr>
      <vt:lpstr>Функции контроля и оценки</vt:lpstr>
      <vt:lpstr>Результаты анкетирования родителей</vt:lpstr>
      <vt:lpstr>Когда мой ребёнок идёт в школу, то</vt:lpstr>
      <vt:lpstr>Когда мой ребёнок получает</vt:lpstr>
      <vt:lpstr>Наиболее употребляемые фразы при общении с детьми: (ответы детей)</vt:lpstr>
      <vt:lpstr>Результаты анкетирования учащихся Если я получаю:</vt:lpstr>
      <vt:lpstr>Если я что-то не понимаю в домашнем задании, то родители:</vt:lpstr>
      <vt:lpstr>Если я обращаюсь к родителям с просьбой помочь, то они говорят:</vt:lpstr>
      <vt:lpstr>Родители хотят, чтобы я был:</vt:lpstr>
      <vt:lpstr>Слайд 12</vt:lpstr>
      <vt:lpstr>Как относиться к отметкам ребёнка?</vt:lpstr>
      <vt:lpstr>Запреты самому себе</vt:lpstr>
      <vt:lpstr>Способы поощрения</vt:lpstr>
      <vt:lpstr>Каждый раз, когда вам хочется отругать своего ребёнка за плохую отметку или неаккуратно выполненное домашнее задание, вспомните себя в его возрасте, улыбнитесь и подумайте над тем, захочет ли ваш ребёнок через много-много летвспомнить вас и ваши родительские уроки. В конце концов радуйтесь тому, что у вас есть такое счастье – с кем-то делать уроки, кому-то помогать взрослеть!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уроки школьной отметки</dc:title>
  <dc:creator>Нина</dc:creator>
  <cp:lastModifiedBy>User</cp:lastModifiedBy>
  <cp:revision>22</cp:revision>
  <dcterms:created xsi:type="dcterms:W3CDTF">2002-12-31T18:15:21Z</dcterms:created>
  <dcterms:modified xsi:type="dcterms:W3CDTF">2014-03-17T13:19:32Z</dcterms:modified>
</cp:coreProperties>
</file>