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9"/>
    <a:srgbClr val="FFFF99"/>
    <a:srgbClr val="11FF7D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40384-EA5A-48E9-A549-B0BBC4548DAF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458FC-6F25-409C-A1C1-4F63F80E0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75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458FC-6F25-409C-A1C1-4F63F80E0A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7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07504" y="2708920"/>
            <a:ext cx="8928992" cy="4032448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1813" algn="just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Городское методическое объединение учителей начальных классов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Юбилейный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107504" y="116632"/>
            <a:ext cx="8928992" cy="2448272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«Семья и школа: </a:t>
            </a:r>
            <a:r>
              <a:rPr lang="ru-RU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взаимопонимание, взаимопомощь, сотворчество».</a:t>
            </a:r>
          </a:p>
        </p:txBody>
      </p:sp>
    </p:spTree>
    <p:extLst>
      <p:ext uri="{BB962C8B-B14F-4D97-AF65-F5344CB8AC3E}">
        <p14:creationId xmlns:p14="http://schemas.microsoft.com/office/powerpoint/2010/main" val="20247589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395536" y="332656"/>
            <a:ext cx="8424936" cy="6120680"/>
          </a:xfrm>
          <a:prstGeom prst="foldedCorner">
            <a:avLst/>
          </a:prstGeom>
          <a:solidFill>
            <a:srgbClr val="FFFFB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НЕТРАДИЦИОННЫЕФОРМЫ СОТРУДНИЧЕСТВА КЛАССНОГО РУКОВОДИТЕЛЯ С РОДИТЕЛЯМИ</a:t>
            </a:r>
            <a:r>
              <a:rPr lang="ru-RU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судить о человеке, по крайней мере,</a:t>
            </a:r>
          </a:p>
          <a:p>
            <a:pPr algn="ctr"/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надо войти в тайну его мыслей, его несчастий,</a:t>
            </a:r>
          </a:p>
          <a:p>
            <a:pPr algn="ctr"/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волнений.</a:t>
            </a:r>
          </a:p>
          <a:p>
            <a:pPr algn="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b="1" u="sng" dirty="0" smtClean="0">
                <a:solidFill>
                  <a:schemeClr val="tx1"/>
                </a:solidFill>
              </a:rPr>
              <a:t>Оноре </a:t>
            </a:r>
            <a:r>
              <a:rPr lang="ru-RU" b="1" u="sng" dirty="0">
                <a:solidFill>
                  <a:schemeClr val="tx1"/>
                </a:solidFill>
              </a:rPr>
              <a:t>де </a:t>
            </a:r>
            <a:r>
              <a:rPr lang="ru-RU" b="1" u="sng" dirty="0" smtClean="0">
                <a:solidFill>
                  <a:schemeClr val="tx1"/>
                </a:solidFill>
              </a:rPr>
              <a:t>Бальзак</a:t>
            </a:r>
            <a:endParaRPr lang="ru-RU" b="1" u="sng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5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типовой процесс 1"/>
          <p:cNvSpPr/>
          <p:nvPr/>
        </p:nvSpPr>
        <p:spPr>
          <a:xfrm>
            <a:off x="251520" y="260648"/>
            <a:ext cx="8640960" cy="6336704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МЕТОДИКА ПОДГОТОВКИ И ПРОВЕДЕНИЯ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РОДИТЕЛЬСКИХ СОБРАНИЙ В НАЧАЛЬНОЙ ШКОЛЕ.</a:t>
            </a:r>
          </a:p>
          <a:p>
            <a:r>
              <a:rPr lang="ru-RU" sz="2800" dirty="0">
                <a:solidFill>
                  <a:schemeClr val="tx1"/>
                </a:solidFill>
              </a:rPr>
              <a:t> 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Плох тот воспитатель детей, который </a:t>
            </a: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помнит своего детства.</a:t>
            </a:r>
          </a:p>
          <a:p>
            <a:pPr algn="r"/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Эбнер-Эшенбах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51520" y="332656"/>
            <a:ext cx="8640960" cy="6192688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этап. Организация родительского собрания</a:t>
            </a:r>
            <a:r>
              <a:rPr lang="ru-RU" sz="2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endParaRPr lang="ru-RU" sz="2400" b="1" u="sng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24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этап. Подготовка сценария и проведение собрания. </a:t>
            </a:r>
            <a:endParaRPr lang="ru-RU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учебных достижений учащихся класса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состоянием социально-эмоционального климата в классе.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просвещение.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Обсуждение организационных вопросов.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Личные беседы с родителями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этап. Осмысление итогов родительского собрания.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79512" y="404664"/>
            <a:ext cx="8712968" cy="6048672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1813" algn="just"/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1813" algn="just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ДЕЛО ВЕЛИКОЕ. Великое потому, что словом можно соединить людей, словом можно и разъединить их,  словом служить любви, словом же можно служить вражде и ненависти. Берегись от такого слова, которое разъединяет людей.</a:t>
            </a:r>
          </a:p>
          <a:p>
            <a:pPr algn="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Л.Н.Толстой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43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323528" y="332656"/>
            <a:ext cx="8496944" cy="6192688"/>
          </a:xfrm>
          <a:prstGeom prst="foldedCorner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8" indent="531813" algn="ctr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организации сотрудничества классного руководителя с родителями учащихся 1-4 классов.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423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внутренняя память 3"/>
          <p:cNvSpPr/>
          <p:nvPr/>
        </p:nvSpPr>
        <p:spPr>
          <a:xfrm>
            <a:off x="251520" y="260648"/>
            <a:ext cx="8640960" cy="6336704"/>
          </a:xfrm>
          <a:prstGeom prst="flowChartInternalStorage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Просвещение </a:t>
            </a:r>
            <a:r>
              <a:rPr lang="ru-RU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родителей учащихся по вопросам психологии и педагогики.</a:t>
            </a: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Примерные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темы: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построения общения с младшим школьником.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научить ребёнка учиться.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бороться с ленью.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 в жизни ребёнка и его семьи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Книга в жизни семьи и ребёнка.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Взаимоотношения взрослых в семье – пример подражания для маленьких.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Радости и горести материнства и отцовства.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надо знать о половом созревании детей.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 – друг или враг моему ребёнку?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Дружба в жизни старших и младших членов семьи.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и обязанности ребёнка в семье.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ребёнок одинок…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Страхи ребёнка. Что за этим стоит?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21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внутренняя память 3"/>
          <p:cNvSpPr/>
          <p:nvPr/>
        </p:nvSpPr>
        <p:spPr>
          <a:xfrm>
            <a:off x="251520" y="260648"/>
            <a:ext cx="8640960" cy="6336704"/>
          </a:xfrm>
          <a:prstGeom prst="flowChartInternalStorag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у родителей понимания принадлежности к школьному образовательно-воспитательному </a:t>
            </a:r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пространству</a:t>
            </a:r>
            <a:endParaRPr lang="ru-RU" sz="2400" i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Тематика встреч: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Экскурсия – знакомство со школой и школьными службами.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Праздник рождения класса.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Встреча родителей «Традиции класса, которому быть».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проведения родительских уроков.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 собственной родительской газеты силами родителей и детей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8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251520" y="260648"/>
            <a:ext cx="8640960" cy="6336704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Диагностика</a:t>
            </a:r>
            <a:endParaRPr lang="ru-RU" sz="4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Предварительная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Оперативная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Итоговая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Коррекционная </a:t>
            </a:r>
            <a:r>
              <a:rPr lang="ru-RU" sz="4000" dirty="0">
                <a:solidFill>
                  <a:schemeClr val="tx1"/>
                </a:solidFill>
              </a:rPr>
              <a:t>работа.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418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251520" y="332656"/>
            <a:ext cx="8640960" cy="6192688"/>
          </a:xfrm>
          <a:prstGeom prst="plaqu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ФОРМЫ ВЗАИМОДЕЙСТВИЯ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классного руководителя  с семьями учеников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Педагогика должна стать наукой 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всех-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для учителей, и для родителей.</a:t>
            </a:r>
          </a:p>
          <a:p>
            <a:pPr algn="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В.А.Сухомлинский</a:t>
            </a:r>
            <a: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5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39552" y="116632"/>
            <a:ext cx="8352928" cy="6624736"/>
          </a:xfrm>
          <a:prstGeom prst="snip2Diag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эффективного взаимодействия </a:t>
            </a:r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кл.рук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 семьями: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 нужна поддержка, помощь и добрый совет. Если вы ими располагаете – создайте необходимые условия для общения с ними!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беседуйте с родителями на бегу, второпях; если вы не располагаете временем, лучше договоритесь о встрече на другое время!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Разговаривайте с родителями спокойным тоном, не старайтесь назидать и поучать, это вызывает раздражение и негативную реакцию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стороны родителей!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Умейте терпеливо выслушать родителей, давайте возможность высказаться по всем наболевшим вопросам!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спешите с выводами! Обдумайте хорошо то, что вы от родителей услышали!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То, о чём поведали вам родители, не должно стать достоянием других родителей, учеников и педагогов!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Каждая встреча с семьёй должна заканчиваться конструктивными рекомендациями для родителя и самого ученика.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педагог в какой-то проблеме или ситуации некомпетентен, он должен извиниться и предложить обратиться за консультацией к специалисту.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родители принимают активное участие в жизни класса и школы, их усилия должны быть отмечены классным руководителем и администрацией школы.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35532" y="260648"/>
            <a:ext cx="8568952" cy="6264696"/>
          </a:xfrm>
          <a:prstGeom prst="round2Diag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Главными формами взаимодействия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классного руководителя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семьёй являются 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и групповые формы работы.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180</TotalTime>
  <Words>520</Words>
  <Application>Microsoft Office PowerPoint</Application>
  <PresentationFormat>Экран (4:3)</PresentationFormat>
  <Paragraphs>96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«Семья и школа: взаимопонимание, взаимопомощь, сотворчество».</dc:title>
  <dc:creator>николай</dc:creator>
  <cp:lastModifiedBy>николай</cp:lastModifiedBy>
  <cp:revision>28</cp:revision>
  <dcterms:created xsi:type="dcterms:W3CDTF">2012-11-05T13:40:22Z</dcterms:created>
  <dcterms:modified xsi:type="dcterms:W3CDTF">2013-02-14T17:17:14Z</dcterms:modified>
</cp:coreProperties>
</file>