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74" r:id="rId2"/>
    <p:sldId id="276" r:id="rId3"/>
    <p:sldId id="281" r:id="rId4"/>
    <p:sldId id="273" r:id="rId5"/>
    <p:sldId id="280" r:id="rId6"/>
    <p:sldId id="282" r:id="rId7"/>
    <p:sldId id="283" r:id="rId8"/>
    <p:sldId id="291" r:id="rId9"/>
    <p:sldId id="293" r:id="rId10"/>
    <p:sldId id="286" r:id="rId11"/>
    <p:sldId id="287" r:id="rId12"/>
    <p:sldId id="288" r:id="rId13"/>
    <p:sldId id="290" r:id="rId14"/>
    <p:sldId id="285" r:id="rId15"/>
    <p:sldId id="292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E8B902-8263-47ED-9DAC-5FA8CD66EE53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258C89-BB77-4023-AF89-15F77CEB3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9AF7BD-951F-454F-86C2-3C0447B43658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8499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/>
          </p:cNvSpPr>
          <p:nvPr>
            <p:ph type="body" idx="1"/>
          </p:nvPr>
        </p:nvSpPr>
        <p:spPr/>
        <p:txBody>
          <a:bodyPr lIns="92080" tIns="46040" rIns="92080" bIns="46040"/>
          <a:lstStyle/>
          <a:p>
            <a:pPr eaLnBrk="1" hangingPunct="1">
              <a:defRPr/>
            </a:pPr>
            <a:endParaRPr lang="ru-RU" b="1" smtClean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58C89-BB77-4023-AF89-15F77CEB349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http://www.proshkolu.ru/user/OlgaNosova/file/1048483/" TargetMode="External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0817" y="1524000"/>
            <a:ext cx="8047383" cy="2079625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rgbClr val="FF0000"/>
                </a:solidFill>
              </a:rPr>
              <a:t>                      Система  работы 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         учителя  1 ступени обучения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               по реализации ФГОС  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  начального     общего  образования 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                второго поколения  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191000" y="4191000"/>
            <a:ext cx="4572000" cy="1964635"/>
          </a:xfrm>
        </p:spPr>
        <p:txBody>
          <a:bodyPr>
            <a:normAutofit fontScale="25000" lnSpcReduction="20000"/>
          </a:bodyPr>
          <a:lstStyle/>
          <a:p>
            <a:pPr algn="l">
              <a:lnSpc>
                <a:spcPct val="120000"/>
              </a:lnSpc>
            </a:pPr>
            <a:r>
              <a:rPr lang="ru-RU" sz="8000" dirty="0" smtClean="0">
                <a:solidFill>
                  <a:schemeClr val="tx1"/>
                </a:solidFill>
              </a:rPr>
              <a:t>Автор: </a:t>
            </a:r>
            <a:endParaRPr lang="ru-RU" sz="8000" dirty="0" smtClean="0">
              <a:solidFill>
                <a:schemeClr val="tx1"/>
              </a:solidFill>
            </a:endParaRPr>
          </a:p>
          <a:p>
            <a:pPr algn="l">
              <a:lnSpc>
                <a:spcPct val="120000"/>
              </a:lnSpc>
            </a:pPr>
            <a:r>
              <a:rPr lang="ru-RU" sz="8000" dirty="0" smtClean="0">
                <a:solidFill>
                  <a:schemeClr val="tx1"/>
                </a:solidFill>
              </a:rPr>
              <a:t> Смирнова Юлия Павловна., </a:t>
            </a:r>
            <a:r>
              <a:rPr lang="ru-RU" sz="8000" dirty="0" smtClean="0">
                <a:solidFill>
                  <a:schemeClr val="tx1"/>
                </a:solidFill>
              </a:rPr>
              <a:t>руководитель методического объединения                                                                                               учителей школы 1 ступени обучения</a:t>
            </a:r>
          </a:p>
          <a:p>
            <a:pPr algn="l">
              <a:lnSpc>
                <a:spcPct val="120000"/>
              </a:lnSpc>
            </a:pPr>
            <a:r>
              <a:rPr lang="ru-RU" sz="8000" dirty="0" smtClean="0">
                <a:solidFill>
                  <a:schemeClr val="tx1"/>
                </a:solidFill>
              </a:rPr>
              <a:t>учитель начальных классов                                                                                                  высшей квалификационной  категории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C00000"/>
                </a:solidFill>
              </a:rPr>
              <a:t>Научно-познавательное  направление. 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Кружок «Всезнайка»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1 класс    «Хочу  всё знать»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2 класс   «Мы - друзья природы»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3 класс   «Мой    край» 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4 класс  «Я на  планете Земля»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200" dirty="0" smtClean="0"/>
              <a:t>ВЫСТАВКА        ПОДЕЛОК      ИЗ   ПРИРОДНОГО              МАТЕРИАЛА</a:t>
            </a:r>
            <a:endParaRPr lang="ru-RU" sz="3200" dirty="0"/>
          </a:p>
        </p:txBody>
      </p:sp>
      <p:pic>
        <p:nvPicPr>
          <p:cNvPr id="16386" name="Picture 2" descr="C:\Users\Андрей\Desktop\юля\фото мои\1 В- 2012\SDC1203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200"/>
            <a:ext cx="3810000" cy="2895600"/>
          </a:xfrm>
          <a:prstGeom prst="rect">
            <a:avLst/>
          </a:prstGeom>
          <a:noFill/>
        </p:spPr>
      </p:pic>
      <p:pic>
        <p:nvPicPr>
          <p:cNvPr id="16387" name="Picture 3" descr="C:\Users\Андрей\Desktop\юля\фото мои\1 В- 2012\SDC1203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429000"/>
            <a:ext cx="4038600" cy="3028950"/>
          </a:xfrm>
          <a:prstGeom prst="rect">
            <a:avLst/>
          </a:prstGeom>
          <a:noFill/>
        </p:spPr>
      </p:pic>
      <p:pic>
        <p:nvPicPr>
          <p:cNvPr id="12" name="Picture 3" descr="C:\Users\Андрей\Desktop\юля\фото мои\1 В- 2012\SDC120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1676400"/>
            <a:ext cx="2973388" cy="1600201"/>
          </a:xfrm>
          <a:prstGeom prst="rect">
            <a:avLst/>
          </a:prstGeom>
          <a:noFill/>
        </p:spPr>
      </p:pic>
      <p:pic>
        <p:nvPicPr>
          <p:cNvPr id="13" name="Picture 4" descr="C:\Users\Андрей\Desktop\юля\фото мои\1 В- 2012\SDC1203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4191000"/>
            <a:ext cx="4041775" cy="242173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Праздники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Новый год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 Праздник осени </a:t>
            </a:r>
            <a:endParaRPr lang="ru-RU" dirty="0"/>
          </a:p>
        </p:txBody>
      </p:sp>
      <p:pic>
        <p:nvPicPr>
          <p:cNvPr id="18434" name="Picture 2" descr="C:\Users\Андрей\Desktop\юля\фото мои\4  в\SDC1047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35448"/>
            <a:ext cx="4040188" cy="3030141"/>
          </a:xfrm>
          <a:prstGeom prst="rect">
            <a:avLst/>
          </a:prstGeom>
          <a:noFill/>
        </p:spPr>
      </p:pic>
      <p:pic>
        <p:nvPicPr>
          <p:cNvPr id="1026" name="Picture 2" descr="C:\Users\Андрей\Desktop\юля\фото мои\1 В- 2012\SDC1207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362201"/>
            <a:ext cx="4041775" cy="330398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85" decel="100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385" decel="100000"/>
                                        <p:tgtEl>
                                          <p:spTgt spid="184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385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385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85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385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385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385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Ожидаемые результаты.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Приобретение школьниками знаний о нормах отношения к природе и объектам окружающего мира; о способах самостоятельного поиска информации в справочной литературе.</a:t>
            </a:r>
          </a:p>
          <a:p>
            <a:pPr lvl="0"/>
            <a:r>
              <a:rPr lang="ru-RU" dirty="0" smtClean="0"/>
              <a:t>Развитие ценностных отношений к родному Отечеству,  родной природе.</a:t>
            </a:r>
          </a:p>
          <a:p>
            <a:pPr lvl="0"/>
            <a:r>
              <a:rPr lang="ru-RU" dirty="0" smtClean="0"/>
              <a:t>Приобретение опыта </a:t>
            </a:r>
            <a:r>
              <a:rPr lang="ru-RU" dirty="0" err="1" smtClean="0"/>
              <a:t>природосберегающей</a:t>
            </a:r>
            <a:r>
              <a:rPr lang="ru-RU" dirty="0" smtClean="0"/>
              <a:t> и природоохранной деятельности, опыта самоорганизации, организации совместной деятельности с другими детьми.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772400" cy="3657600"/>
          </a:xfrm>
          <a:prstGeom prst="flowChartPunchedTape">
            <a:avLst/>
          </a:prstGeo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457200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143000" y="1981200"/>
            <a:ext cx="6934200" cy="26670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 за  внимание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Григорьев Д.В.,  </a:t>
            </a:r>
            <a:r>
              <a:rPr lang="ru-RU" dirty="0" err="1" smtClean="0"/>
              <a:t>Кожурова</a:t>
            </a:r>
            <a:r>
              <a:rPr lang="ru-RU" dirty="0" smtClean="0"/>
              <a:t> О.Ю., Степанов П.В. Программы внеурочной деятельности в школе. Познавательная деятельность и проблемно-ценностное общение детей. М.: Просвещение, 2011</a:t>
            </a:r>
          </a:p>
          <a:p>
            <a:pPr lvl="0"/>
            <a:r>
              <a:rPr lang="ru-RU" dirty="0" smtClean="0"/>
              <a:t>Данилюк А.Я., Кондаков А.М., </a:t>
            </a:r>
            <a:r>
              <a:rPr lang="ru-RU" dirty="0" err="1" smtClean="0"/>
              <a:t>Тишков</a:t>
            </a:r>
            <a:r>
              <a:rPr lang="ru-RU" dirty="0" smtClean="0"/>
              <a:t> В.А. Концепция духовно-нравственного развития и воспитания личности гражданина России. М.: Просвещение, 2010.</a:t>
            </a:r>
          </a:p>
          <a:p>
            <a:pPr lvl="0"/>
            <a:r>
              <a:rPr lang="ru-RU" dirty="0" smtClean="0"/>
              <a:t>Примерная основная образовательная программа образовательного учреждения. Начальная школа. М.: Просвещение, 2010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i="1" u="sng" dirty="0" smtClean="0"/>
              <a:t/>
            </a:r>
            <a:br>
              <a:rPr lang="ru-RU" sz="3600" i="1" u="sng" dirty="0" smtClean="0"/>
            </a:br>
            <a:r>
              <a:rPr lang="ru-RU" sz="3600" i="1" u="sng" dirty="0"/>
              <a:t/>
            </a:r>
            <a:br>
              <a:rPr lang="ru-RU" sz="3600" i="1" u="sng" dirty="0"/>
            </a:br>
            <a:r>
              <a:rPr lang="ru-RU" sz="3600" i="1" u="sng" dirty="0" smtClean="0"/>
              <a:t/>
            </a:r>
            <a:br>
              <a:rPr lang="ru-RU" sz="3600" i="1" u="sng" dirty="0" smtClean="0"/>
            </a:br>
            <a:r>
              <a:rPr lang="ru-RU" sz="3600" i="1" u="sng" dirty="0"/>
              <a:t/>
            </a:r>
            <a:br>
              <a:rPr lang="ru-RU" sz="3600" i="1" u="sng" dirty="0"/>
            </a:br>
            <a:r>
              <a:rPr lang="ru-RU" sz="3600" i="1" u="sng" dirty="0" smtClean="0"/>
              <a:t/>
            </a:r>
            <a:br>
              <a:rPr lang="ru-RU" sz="3600" i="1" u="sng" dirty="0" smtClean="0"/>
            </a:br>
            <a:r>
              <a:rPr lang="ru-RU" sz="3600" i="1" u="sng" dirty="0"/>
              <a:t/>
            </a:r>
            <a:br>
              <a:rPr lang="ru-RU" sz="3600" i="1" u="sng" dirty="0"/>
            </a:br>
            <a:r>
              <a:rPr lang="ru-RU" sz="3600" i="1" u="sng" dirty="0" smtClean="0"/>
              <a:t/>
            </a:r>
            <a:br>
              <a:rPr lang="ru-RU" sz="3600" i="1" u="sng" dirty="0" smtClean="0"/>
            </a:br>
            <a:r>
              <a:rPr lang="ru-RU" sz="3600" i="1" u="sng" dirty="0"/>
              <a:t/>
            </a:r>
            <a:br>
              <a:rPr lang="ru-RU" sz="3600" i="1" u="sng" dirty="0"/>
            </a:br>
            <a:endParaRPr lang="ru-RU" sz="4000" dirty="0"/>
          </a:p>
        </p:txBody>
      </p:sp>
      <p:sp>
        <p:nvSpPr>
          <p:cNvPr id="20" name="Текст 19"/>
          <p:cNvSpPr>
            <a:spLocks noGrp="1"/>
          </p:cNvSpPr>
          <p:nvPr>
            <p:ph type="body" idx="1"/>
          </p:nvPr>
        </p:nvSpPr>
        <p:spPr>
          <a:xfrm>
            <a:off x="304800" y="762000"/>
            <a:ext cx="8305800" cy="639762"/>
          </a:xfrm>
        </p:spPr>
        <p:txBody>
          <a:bodyPr>
            <a:noAutofit/>
          </a:bodyPr>
          <a:lstStyle/>
          <a:p>
            <a:r>
              <a:rPr lang="ru-RU" sz="3200" i="1" u="sng" dirty="0"/>
              <a:t>Тема, над которой работает </a:t>
            </a:r>
            <a:br>
              <a:rPr lang="ru-RU" sz="3200" i="1" u="sng" dirty="0"/>
            </a:br>
            <a:r>
              <a:rPr lang="ru-RU" sz="3200" i="1" u="sng" dirty="0"/>
              <a:t>МО учителей школы </a:t>
            </a:r>
            <a:r>
              <a:rPr lang="ru-RU" sz="3200" i="1" u="sng" dirty="0" smtClean="0"/>
              <a:t> 1 ступени обучения</a:t>
            </a:r>
            <a:r>
              <a:rPr lang="ru-RU" sz="3200" i="1" u="sng" dirty="0"/>
              <a:t>:</a:t>
            </a:r>
            <a:endParaRPr lang="ru-RU" sz="3200" dirty="0"/>
          </a:p>
        </p:txBody>
      </p:sp>
      <p:pic>
        <p:nvPicPr>
          <p:cNvPr id="19" name="Содержимое 18" descr="SDC1028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86000"/>
            <a:ext cx="4040188" cy="3030141"/>
          </a:xfrm>
        </p:spPr>
      </p:pic>
      <p:sp>
        <p:nvSpPr>
          <p:cNvPr id="21" name="Текст 2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Текст 14"/>
          <p:cNvSpPr>
            <a:spLocks noGrp="1"/>
          </p:cNvSpPr>
          <p:nvPr>
            <p:ph sz="quarter" idx="4"/>
          </p:nvPr>
        </p:nvSpPr>
        <p:spPr>
          <a:xfrm>
            <a:off x="4645025" y="1524000"/>
            <a:ext cx="4041775" cy="460216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2400" i="1" u="sng" dirty="0" smtClean="0">
                <a:solidFill>
                  <a:schemeClr val="tx1"/>
                </a:solidFill>
              </a:rPr>
              <a:t/>
            </a:r>
            <a:br>
              <a:rPr lang="ru-RU" sz="2400" i="1" u="sng" dirty="0" smtClean="0">
                <a:solidFill>
                  <a:schemeClr val="tx1"/>
                </a:solidFill>
              </a:rPr>
            </a:br>
            <a:r>
              <a:rPr lang="ru-RU" sz="2400" i="1" u="sng" dirty="0" smtClean="0">
                <a:solidFill>
                  <a:schemeClr val="tx1"/>
                </a:solidFill>
              </a:rPr>
              <a:t/>
            </a:r>
            <a:br>
              <a:rPr lang="ru-RU" sz="2400" i="1" u="sng" dirty="0" smtClean="0">
                <a:solidFill>
                  <a:schemeClr val="tx1"/>
                </a:solidFill>
              </a:rPr>
            </a:br>
            <a:r>
              <a:rPr lang="ru-RU" sz="5100" b="1" dirty="0" smtClean="0">
                <a:solidFill>
                  <a:schemeClr val="tx1"/>
                </a:solidFill>
              </a:rPr>
              <a:t> «Формирование творческого потенциала учителя в процессе обеспечения личностно-ориентированного обучения и воспитания младшего школьника в рамках внедрения ФГОС НОО».</a:t>
            </a:r>
            <a:endParaRPr lang="ru-RU" sz="5100" dirty="0" smtClean="0">
              <a:solidFill>
                <a:schemeClr val="tx1"/>
              </a:solidFill>
            </a:endParaRPr>
          </a:p>
          <a:p>
            <a:endParaRPr lang="ru-RU" sz="51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allAtOnce"/>
      <p:bldP spid="1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AutoShape 2"/>
          <p:cNvSpPr>
            <a:spLocks noChangeArrowheads="1"/>
          </p:cNvSpPr>
          <p:nvPr/>
        </p:nvSpPr>
        <p:spPr bwMode="gray">
          <a:xfrm>
            <a:off x="576263" y="188913"/>
            <a:ext cx="7920037" cy="1439862"/>
          </a:xfrm>
          <a:prstGeom prst="roundRect">
            <a:avLst>
              <a:gd name="adj" fmla="val 46389"/>
            </a:avLst>
          </a:prstGeom>
          <a:solidFill>
            <a:srgbClr val="FFFF00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Планируемые результаты:</a:t>
            </a:r>
          </a:p>
          <a:p>
            <a:pPr algn="ctr">
              <a:defRPr/>
            </a:pPr>
            <a:r>
              <a:rPr lang="ru-RU" sz="320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три основные группы результатов</a:t>
            </a:r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576263" y="5589588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ru-RU" sz="1800" b="0"/>
          </a:p>
        </p:txBody>
      </p:sp>
      <p:sp>
        <p:nvSpPr>
          <p:cNvPr id="82948" name="AutoShape 4"/>
          <p:cNvSpPr>
            <a:spLocks noChangeArrowheads="1"/>
          </p:cNvSpPr>
          <p:nvPr/>
        </p:nvSpPr>
        <p:spPr bwMode="auto">
          <a:xfrm>
            <a:off x="179388" y="2446338"/>
            <a:ext cx="2519362" cy="684212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ЛИЧНОСТНЫЕ</a:t>
            </a:r>
          </a:p>
        </p:txBody>
      </p:sp>
      <p:sp>
        <p:nvSpPr>
          <p:cNvPr id="82949" name="AutoShape 5"/>
          <p:cNvSpPr>
            <a:spLocks noChangeArrowheads="1"/>
          </p:cNvSpPr>
          <p:nvPr/>
        </p:nvSpPr>
        <p:spPr bwMode="auto">
          <a:xfrm>
            <a:off x="3059113" y="2446338"/>
            <a:ext cx="2519362" cy="684212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МЕТАПРЕДМЕТНЫЕ</a:t>
            </a:r>
          </a:p>
        </p:txBody>
      </p:sp>
      <p:sp>
        <p:nvSpPr>
          <p:cNvPr id="82950" name="AutoShape 6"/>
          <p:cNvSpPr>
            <a:spLocks noChangeArrowheads="1"/>
          </p:cNvSpPr>
          <p:nvPr/>
        </p:nvSpPr>
        <p:spPr bwMode="auto">
          <a:xfrm>
            <a:off x="5940425" y="2420938"/>
            <a:ext cx="2698750" cy="684212"/>
          </a:xfrm>
          <a:prstGeom prst="roundRect">
            <a:avLst>
              <a:gd name="adj" fmla="val 16704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предметные</a:t>
            </a:r>
          </a:p>
        </p:txBody>
      </p:sp>
      <p:sp>
        <p:nvSpPr>
          <p:cNvPr id="82951" name="AutoShape 7"/>
          <p:cNvSpPr>
            <a:spLocks noChangeArrowheads="1"/>
          </p:cNvSpPr>
          <p:nvPr/>
        </p:nvSpPr>
        <p:spPr bwMode="auto">
          <a:xfrm>
            <a:off x="179388" y="3238500"/>
            <a:ext cx="2520950" cy="719138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sz="1600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Самоопределение:</a:t>
            </a:r>
          </a:p>
          <a:p>
            <a:pPr algn="ctr" eaLnBrk="0" hangingPunct="0">
              <a:defRPr/>
            </a:pPr>
            <a:r>
              <a:rPr lang="ru-RU" sz="1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внутренняя позиция школьника;</a:t>
            </a:r>
          </a:p>
          <a:p>
            <a:pPr algn="ctr" eaLnBrk="0" hangingPunct="0">
              <a:defRPr/>
            </a:pPr>
            <a:r>
              <a:rPr lang="ru-RU" sz="1000" b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самоиндификация</a:t>
            </a:r>
            <a:r>
              <a:rPr lang="ru-RU" sz="1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;</a:t>
            </a:r>
          </a:p>
          <a:p>
            <a:pPr algn="ctr" eaLnBrk="0" hangingPunct="0">
              <a:defRPr/>
            </a:pPr>
            <a:r>
              <a:rPr lang="ru-RU" sz="1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самоуважение и самооценка</a:t>
            </a:r>
          </a:p>
        </p:txBody>
      </p:sp>
      <p:sp>
        <p:nvSpPr>
          <p:cNvPr id="82952" name="AutoShape 8"/>
          <p:cNvSpPr>
            <a:spLocks noChangeArrowheads="1"/>
          </p:cNvSpPr>
          <p:nvPr/>
        </p:nvSpPr>
        <p:spPr bwMode="auto">
          <a:xfrm>
            <a:off x="179388" y="4102100"/>
            <a:ext cx="2519362" cy="865188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sz="1600" u="sng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Смыслообразование</a:t>
            </a:r>
            <a:r>
              <a:rPr lang="ru-RU" sz="1600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</a:p>
          <a:p>
            <a:pPr algn="ctr" eaLnBrk="0" hangingPunct="0">
              <a:defRPr/>
            </a:pPr>
            <a:r>
              <a:rPr lang="ru-RU" sz="1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мотивация (учебная, социальная);</a:t>
            </a:r>
          </a:p>
          <a:p>
            <a:pPr algn="ctr" eaLnBrk="0" hangingPunct="0">
              <a:defRPr/>
            </a:pPr>
            <a:r>
              <a:rPr lang="ru-RU" sz="1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границы собственного</a:t>
            </a:r>
          </a:p>
          <a:p>
            <a:pPr algn="ctr" eaLnBrk="0" hangingPunct="0">
              <a:defRPr/>
            </a:pPr>
            <a:r>
              <a:rPr lang="ru-RU" sz="1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знания и «незнания»</a:t>
            </a:r>
          </a:p>
        </p:txBody>
      </p:sp>
      <p:sp>
        <p:nvSpPr>
          <p:cNvPr id="82953" name="AutoShape 9"/>
          <p:cNvSpPr>
            <a:spLocks noChangeArrowheads="1"/>
          </p:cNvSpPr>
          <p:nvPr/>
        </p:nvSpPr>
        <p:spPr bwMode="auto">
          <a:xfrm>
            <a:off x="179388" y="5037138"/>
            <a:ext cx="2519362" cy="1439862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sz="1600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Морально-этическая</a:t>
            </a:r>
          </a:p>
          <a:p>
            <a:pPr algn="ctr" eaLnBrk="0" hangingPunct="0">
              <a:defRPr/>
            </a:pPr>
            <a:r>
              <a:rPr lang="ru-RU" sz="1600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ориентация:</a:t>
            </a:r>
          </a:p>
          <a:p>
            <a:pPr algn="ctr" eaLnBrk="0" hangingPunct="0">
              <a:defRPr/>
            </a:pPr>
            <a:r>
              <a:rPr lang="ru-RU" sz="1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ориентация на выполнение</a:t>
            </a:r>
          </a:p>
          <a:p>
            <a:pPr algn="ctr" eaLnBrk="0" hangingPunct="0">
              <a:defRPr/>
            </a:pPr>
            <a:r>
              <a:rPr lang="ru-RU" sz="1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моральных норм;</a:t>
            </a:r>
          </a:p>
          <a:p>
            <a:pPr algn="ctr" eaLnBrk="0" hangingPunct="0">
              <a:defRPr/>
            </a:pPr>
            <a:r>
              <a:rPr lang="ru-RU" sz="1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способность к решению моральных</a:t>
            </a:r>
          </a:p>
          <a:p>
            <a:pPr algn="ctr" eaLnBrk="0" hangingPunct="0">
              <a:defRPr/>
            </a:pPr>
            <a:r>
              <a:rPr lang="ru-RU" sz="1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проблем на основе </a:t>
            </a:r>
            <a:r>
              <a:rPr lang="ru-RU" sz="1000" b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децентрации</a:t>
            </a:r>
            <a:r>
              <a:rPr lang="ru-RU" sz="1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;</a:t>
            </a:r>
          </a:p>
          <a:p>
            <a:pPr algn="ctr" eaLnBrk="0" hangingPunct="0">
              <a:defRPr/>
            </a:pPr>
            <a:r>
              <a:rPr lang="ru-RU" sz="1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оценка своих поступков</a:t>
            </a:r>
            <a:r>
              <a:rPr lang="ru-RU" sz="1000" b="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82954" name="AutoShape 10"/>
          <p:cNvSpPr>
            <a:spLocks noChangeArrowheads="1"/>
          </p:cNvSpPr>
          <p:nvPr/>
        </p:nvSpPr>
        <p:spPr bwMode="auto">
          <a:xfrm>
            <a:off x="3057525" y="3238500"/>
            <a:ext cx="2520950" cy="719138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sz="1600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Регулятивные:</a:t>
            </a:r>
          </a:p>
          <a:p>
            <a:pPr algn="ctr" eaLnBrk="0" hangingPunct="0">
              <a:defRPr/>
            </a:pPr>
            <a:r>
              <a:rPr lang="ru-RU" sz="1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управление своей деятельностью;</a:t>
            </a:r>
          </a:p>
          <a:p>
            <a:pPr algn="ctr" eaLnBrk="0" hangingPunct="0">
              <a:defRPr/>
            </a:pPr>
            <a:r>
              <a:rPr lang="ru-RU" sz="1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контроль и коррекция;</a:t>
            </a:r>
          </a:p>
          <a:p>
            <a:pPr algn="ctr" eaLnBrk="0" hangingPunct="0">
              <a:defRPr/>
            </a:pPr>
            <a:r>
              <a:rPr lang="ru-RU" sz="1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инициативность и самостоятельность</a:t>
            </a:r>
          </a:p>
        </p:txBody>
      </p:sp>
      <p:sp>
        <p:nvSpPr>
          <p:cNvPr id="82955" name="AutoShape 11"/>
          <p:cNvSpPr>
            <a:spLocks noChangeArrowheads="1"/>
          </p:cNvSpPr>
          <p:nvPr/>
        </p:nvSpPr>
        <p:spPr bwMode="auto">
          <a:xfrm>
            <a:off x="3059113" y="4102100"/>
            <a:ext cx="2520950" cy="719138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sz="1600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Коммуникативные</a:t>
            </a:r>
            <a:r>
              <a:rPr lang="ru-RU" sz="1600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</a:p>
          <a:p>
            <a:pPr algn="ctr" eaLnBrk="0" hangingPunct="0">
              <a:defRPr/>
            </a:pPr>
            <a:r>
              <a:rPr lang="ru-RU" sz="1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речевая деятельность;</a:t>
            </a:r>
          </a:p>
          <a:p>
            <a:pPr algn="ctr" eaLnBrk="0" hangingPunct="0">
              <a:defRPr/>
            </a:pPr>
            <a:r>
              <a:rPr lang="ru-RU" sz="1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навыки сотрудничества</a:t>
            </a:r>
          </a:p>
        </p:txBody>
      </p:sp>
      <p:sp>
        <p:nvSpPr>
          <p:cNvPr id="82956" name="AutoShape 12"/>
          <p:cNvSpPr>
            <a:spLocks noChangeArrowheads="1"/>
          </p:cNvSpPr>
          <p:nvPr/>
        </p:nvSpPr>
        <p:spPr bwMode="auto">
          <a:xfrm>
            <a:off x="3059113" y="5037138"/>
            <a:ext cx="2519362" cy="1439862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sz="1600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Познавательные:</a:t>
            </a:r>
          </a:p>
          <a:p>
            <a:pPr algn="ctr" eaLnBrk="0" hangingPunct="0">
              <a:defRPr/>
            </a:pPr>
            <a:r>
              <a:rPr lang="ru-RU" sz="1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работа с информацией;</a:t>
            </a:r>
          </a:p>
          <a:p>
            <a:pPr algn="ctr" eaLnBrk="0" hangingPunct="0">
              <a:defRPr/>
            </a:pPr>
            <a:r>
              <a:rPr lang="ru-RU" sz="1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работа с учебными моделями;</a:t>
            </a:r>
          </a:p>
          <a:p>
            <a:pPr algn="ctr" eaLnBrk="0" hangingPunct="0">
              <a:defRPr/>
            </a:pPr>
            <a:r>
              <a:rPr lang="ru-RU" sz="1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использование </a:t>
            </a:r>
            <a:r>
              <a:rPr lang="ru-RU" sz="10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знако-символических</a:t>
            </a:r>
            <a:endParaRPr lang="ru-RU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 eaLnBrk="0" hangingPunct="0">
              <a:defRPr/>
            </a:pPr>
            <a:r>
              <a:rPr lang="ru-RU" sz="1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средств, общих схем решения;</a:t>
            </a:r>
          </a:p>
          <a:p>
            <a:pPr algn="ctr" eaLnBrk="0" hangingPunct="0">
              <a:defRPr/>
            </a:pPr>
            <a:r>
              <a:rPr lang="ru-RU" sz="1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выполнение логических операций</a:t>
            </a:r>
          </a:p>
          <a:p>
            <a:pPr algn="ctr" eaLnBrk="0" hangingPunct="0">
              <a:defRPr/>
            </a:pPr>
            <a:r>
              <a:rPr lang="ru-RU" sz="1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сравнения, анализа, обобщения,</a:t>
            </a:r>
          </a:p>
          <a:p>
            <a:pPr algn="ctr" eaLnBrk="0" hangingPunct="0">
              <a:defRPr/>
            </a:pPr>
            <a:r>
              <a:rPr lang="ru-RU" sz="1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классификации, установления</a:t>
            </a:r>
          </a:p>
          <a:p>
            <a:pPr algn="ctr" eaLnBrk="0" hangingPunct="0">
              <a:defRPr/>
            </a:pPr>
            <a:r>
              <a:rPr lang="ru-RU" sz="1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аналогий, подведения под понятие</a:t>
            </a:r>
          </a:p>
        </p:txBody>
      </p:sp>
      <p:sp>
        <p:nvSpPr>
          <p:cNvPr id="82957" name="AutoShape 13"/>
          <p:cNvSpPr>
            <a:spLocks noChangeArrowheads="1"/>
          </p:cNvSpPr>
          <p:nvPr/>
        </p:nvSpPr>
        <p:spPr bwMode="auto">
          <a:xfrm>
            <a:off x="5940425" y="3238500"/>
            <a:ext cx="1944688" cy="514350"/>
          </a:xfrm>
          <a:prstGeom prst="roundRect">
            <a:avLst>
              <a:gd name="adj" fmla="val 16667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1600" dirty="0" smtClean="0"/>
              <a:t>Основы системы</a:t>
            </a:r>
          </a:p>
          <a:p>
            <a:pPr algn="ctr" eaLnBrk="0" hangingPunct="0"/>
            <a:r>
              <a:rPr lang="ru-RU" sz="1600" dirty="0" smtClean="0"/>
              <a:t>научных знаний</a:t>
            </a:r>
            <a:endParaRPr lang="ru-RU" sz="1600" dirty="0"/>
          </a:p>
        </p:txBody>
      </p:sp>
      <p:sp>
        <p:nvSpPr>
          <p:cNvPr id="82960" name="AutoShape 16"/>
          <p:cNvSpPr>
            <a:spLocks noChangeArrowheads="1"/>
          </p:cNvSpPr>
          <p:nvPr/>
        </p:nvSpPr>
        <p:spPr bwMode="auto">
          <a:xfrm>
            <a:off x="6019800" y="3886200"/>
            <a:ext cx="2055813" cy="1676400"/>
          </a:xfrm>
          <a:prstGeom prst="roundRect">
            <a:avLst>
              <a:gd name="adj" fmla="val 16667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1600" dirty="0" smtClean="0"/>
              <a:t>Опыт</a:t>
            </a:r>
          </a:p>
          <a:p>
            <a:pPr algn="ctr" eaLnBrk="0" hangingPunct="0"/>
            <a:r>
              <a:rPr lang="ru-RU" sz="1600" dirty="0" smtClean="0"/>
              <a:t> «предметной» </a:t>
            </a:r>
          </a:p>
          <a:p>
            <a:pPr algn="ctr" eaLnBrk="0" hangingPunct="0"/>
            <a:r>
              <a:rPr lang="ru-RU" sz="1600" dirty="0" smtClean="0"/>
              <a:t>деятельности по </a:t>
            </a:r>
          </a:p>
          <a:p>
            <a:pPr algn="ctr" eaLnBrk="0" hangingPunct="0"/>
            <a:r>
              <a:rPr lang="ru-RU" sz="1600" dirty="0" smtClean="0"/>
              <a:t>получению,</a:t>
            </a:r>
          </a:p>
          <a:p>
            <a:pPr algn="ctr" eaLnBrk="0" hangingPunct="0"/>
            <a:r>
              <a:rPr lang="ru-RU" sz="1600" dirty="0" smtClean="0"/>
              <a:t>преобразованию</a:t>
            </a:r>
          </a:p>
          <a:p>
            <a:pPr algn="ctr" eaLnBrk="0" hangingPunct="0"/>
            <a:r>
              <a:rPr lang="ru-RU" sz="1600" dirty="0" smtClean="0"/>
              <a:t>и применению</a:t>
            </a:r>
          </a:p>
          <a:p>
            <a:pPr algn="ctr" eaLnBrk="0" hangingPunct="0"/>
            <a:r>
              <a:rPr lang="ru-RU" sz="1600" dirty="0" smtClean="0"/>
              <a:t>нового знания</a:t>
            </a:r>
            <a:endParaRPr lang="ru-RU" sz="1600" dirty="0"/>
          </a:p>
        </p:txBody>
      </p:sp>
      <p:sp>
        <p:nvSpPr>
          <p:cNvPr id="82980" name="AutoShape 36"/>
          <p:cNvSpPr>
            <a:spLocks noChangeArrowheads="1"/>
          </p:cNvSpPr>
          <p:nvPr/>
        </p:nvSpPr>
        <p:spPr bwMode="auto">
          <a:xfrm>
            <a:off x="5940425" y="5626100"/>
            <a:ext cx="2087563" cy="1079500"/>
          </a:xfrm>
          <a:prstGeom prst="roundRect">
            <a:avLst>
              <a:gd name="adj" fmla="val 16667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1600" dirty="0" smtClean="0"/>
              <a:t>Предметные </a:t>
            </a:r>
          </a:p>
          <a:p>
            <a:pPr algn="ctr" eaLnBrk="0" hangingPunct="0"/>
            <a:r>
              <a:rPr lang="ru-RU" sz="1600" dirty="0" smtClean="0"/>
              <a:t>     и </a:t>
            </a:r>
            <a:r>
              <a:rPr lang="ru-RU" sz="1600" dirty="0" err="1" smtClean="0"/>
              <a:t>метапредметные</a:t>
            </a:r>
            <a:r>
              <a:rPr lang="ru-RU" sz="1600" dirty="0" smtClean="0"/>
              <a:t> </a:t>
            </a:r>
          </a:p>
          <a:p>
            <a:pPr algn="ctr" eaLnBrk="0" hangingPunct="0"/>
            <a:r>
              <a:rPr lang="ru-RU" sz="1600" dirty="0" smtClean="0"/>
              <a:t>действия</a:t>
            </a:r>
          </a:p>
          <a:p>
            <a:pPr algn="ctr" eaLnBrk="0" hangingPunct="0"/>
            <a:r>
              <a:rPr lang="ru-RU" sz="1600" dirty="0" smtClean="0"/>
              <a:t> с учебным материалом</a:t>
            </a:r>
            <a:r>
              <a:rPr lang="ru-RU" sz="1600" dirty="0" smtClean="0">
                <a:solidFill>
                  <a:schemeClr val="bg2"/>
                </a:solidFill>
              </a:rPr>
              <a:t> </a:t>
            </a:r>
            <a:endParaRPr lang="ru-RU" sz="16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2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2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2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2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2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82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82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82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82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 animBg="1"/>
      <p:bldP spid="82948" grpId="0" animBg="1"/>
      <p:bldP spid="82949" grpId="0" animBg="1"/>
      <p:bldP spid="82950" grpId="0" animBg="1"/>
      <p:bldP spid="82951" grpId="1" animBg="1"/>
      <p:bldP spid="82952" grpId="0" animBg="1"/>
      <p:bldP spid="82953" grpId="0" animBg="1"/>
      <p:bldP spid="82954" grpId="0" animBg="1"/>
      <p:bldP spid="82955" grpId="0" animBg="1"/>
      <p:bldP spid="82956" grpId="0" animBg="1"/>
      <p:bldP spid="82957" grpId="0" animBg="1"/>
      <p:bldP spid="82960" grpId="0" animBg="1"/>
      <p:bldP spid="8298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226644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ru-RU" dirty="0" smtClean="0">
                <a:hlinkClick r:id="rId3" tooltip="далее"/>
              </a:rPr>
              <a:t> </a:t>
            </a:r>
            <a:endParaRPr lang="ru-RU" dirty="0"/>
          </a:p>
        </p:txBody>
      </p:sp>
      <p:pic>
        <p:nvPicPr>
          <p:cNvPr id="22537" name="Рисунок 1" descr="Формирование УУД - Ольга Михайловна Носов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533400"/>
            <a:ext cx="1905000" cy="2943225"/>
          </a:xfrm>
          <a:prstGeom prst="rect">
            <a:avLst/>
          </a:prstGeom>
          <a:noFill/>
        </p:spPr>
      </p:pic>
      <p:pic>
        <p:nvPicPr>
          <p:cNvPr id="22536" name="Рисунок 7" descr="Концепция духовно-нравственного развития  воспитания - Ольга Михайловна Носов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43200" y="533400"/>
            <a:ext cx="1905000" cy="3000375"/>
          </a:xfrm>
          <a:prstGeom prst="rect">
            <a:avLst/>
          </a:prstGeom>
          <a:noFill/>
        </p:spPr>
      </p:pic>
      <p:pic>
        <p:nvPicPr>
          <p:cNvPr id="22535" name="Рисунок 19" descr="Примерные программы внеурочной деятельности - Ольга Михайловна Носов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3505200"/>
            <a:ext cx="1905000" cy="2933700"/>
          </a:xfrm>
          <a:prstGeom prst="rect">
            <a:avLst/>
          </a:prstGeom>
          <a:noFill/>
        </p:spPr>
      </p:pic>
      <p:pic>
        <p:nvPicPr>
          <p:cNvPr id="22534" name="Рисунок 10" descr="примерные программы НОО - Ольга Михайловна Носов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9334500"/>
            <a:ext cx="1905000" cy="2981325"/>
          </a:xfrm>
          <a:prstGeom prst="rect">
            <a:avLst/>
          </a:prstGeom>
          <a:noFill/>
        </p:spPr>
      </p:pic>
      <p:pic>
        <p:nvPicPr>
          <p:cNvPr id="22533" name="Рисунок 13" descr="Мои достижения 2 класс - Ольга Михайловна Носова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12315825"/>
            <a:ext cx="1905000" cy="2505075"/>
          </a:xfrm>
          <a:prstGeom prst="rect">
            <a:avLst/>
          </a:prstGeom>
          <a:noFill/>
        </p:spPr>
      </p:pic>
      <p:pic>
        <p:nvPicPr>
          <p:cNvPr id="22532" name="Рисунок 16" descr="Оценка достижения планируемых результатов - Ольга Михайловна Носова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14820900"/>
            <a:ext cx="1905000" cy="2943225"/>
          </a:xfrm>
          <a:prstGeom prst="rect">
            <a:avLst/>
          </a:prstGeom>
          <a:noFill/>
        </p:spPr>
      </p:pic>
      <p:pic>
        <p:nvPicPr>
          <p:cNvPr id="22531" name="Рисунок 22" descr="Проектные задачи - Ольга Михайловна Носова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17764125"/>
            <a:ext cx="1905000" cy="3000375"/>
          </a:xfrm>
          <a:prstGeom prst="rect">
            <a:avLst/>
          </a:prstGeom>
          <a:noFill/>
        </p:spPr>
      </p:pic>
      <p:pic>
        <p:nvPicPr>
          <p:cNvPr id="22530" name="Рисунок 25" descr="Планируемые результаты НОО - Ольга Михайловна Носова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20764500"/>
            <a:ext cx="1438275" cy="2171700"/>
          </a:xfrm>
          <a:prstGeom prst="rect">
            <a:avLst/>
          </a:prstGeom>
          <a:noFill/>
        </p:spPr>
      </p:pic>
      <p:pic>
        <p:nvPicPr>
          <p:cNvPr id="22529" name="Рисунок 28" descr="Комплексные контрольные работы 1 класс - Ольга Михайловна Носова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22936200"/>
            <a:ext cx="1905000" cy="2486025"/>
          </a:xfrm>
          <a:prstGeom prst="rect">
            <a:avLst/>
          </a:prstGeom>
          <a:noFill/>
        </p:spPr>
      </p:pic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0" y="3400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226644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0" y="6400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226644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0" y="933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0" y="1231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226644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0" y="14820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226644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0" y="17764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226644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45" name="Rectangle 17"/>
          <p:cNvSpPr>
            <a:spLocks noChangeArrowheads="1"/>
          </p:cNvSpPr>
          <p:nvPr/>
        </p:nvSpPr>
        <p:spPr bwMode="auto">
          <a:xfrm>
            <a:off x="0" y="2076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226644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0" y="22936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226644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49" name="Рисунок 16" descr="Оценка достижения планируемых результатов - Ольга Михайловна Носова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00600" y="3505200"/>
            <a:ext cx="1905000" cy="2943225"/>
          </a:xfrm>
          <a:prstGeom prst="rect">
            <a:avLst/>
          </a:prstGeom>
          <a:noFill/>
        </p:spPr>
      </p:pic>
      <p:pic>
        <p:nvPicPr>
          <p:cNvPr id="22548" name="Рисунок 22" descr="Проектные задачи - Ольга Михайловна Носова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58000" y="3276600"/>
            <a:ext cx="1905000" cy="3000375"/>
          </a:xfrm>
          <a:prstGeom prst="rect">
            <a:avLst/>
          </a:prstGeom>
          <a:noFill/>
        </p:spPr>
      </p:pic>
      <p:pic>
        <p:nvPicPr>
          <p:cNvPr id="22547" name="Рисунок 25" descr="Планируемые результаты НОО - Ольга Михайловна Носова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162800" y="685800"/>
            <a:ext cx="1438275" cy="2171700"/>
          </a:xfrm>
          <a:prstGeom prst="rect">
            <a:avLst/>
          </a:prstGeom>
          <a:noFill/>
        </p:spPr>
      </p:pic>
      <p:sp>
        <p:nvSpPr>
          <p:cNvPr id="2255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51" name="Rectangle 23"/>
          <p:cNvSpPr>
            <a:spLocks noChangeArrowheads="1"/>
          </p:cNvSpPr>
          <p:nvPr/>
        </p:nvSpPr>
        <p:spPr bwMode="auto">
          <a:xfrm>
            <a:off x="0" y="2943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226644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52" name="Rectangle 24"/>
          <p:cNvSpPr>
            <a:spLocks noChangeArrowheads="1"/>
          </p:cNvSpPr>
          <p:nvPr/>
        </p:nvSpPr>
        <p:spPr bwMode="auto">
          <a:xfrm>
            <a:off x="0" y="5943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226644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53" name="Rectangle 25"/>
          <p:cNvSpPr>
            <a:spLocks noChangeArrowheads="1"/>
          </p:cNvSpPr>
          <p:nvPr/>
        </p:nvSpPr>
        <p:spPr bwMode="auto">
          <a:xfrm>
            <a:off x="0" y="8115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226644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54" name="Рисунок 13" descr="Мои достижения 2 класс - Ольга Михайловна Носова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43200" y="3657600"/>
            <a:ext cx="19050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Рисунок 10" descr="примерные программы НОО - Ольга Михайловна Носов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" y="609600"/>
            <a:ext cx="19050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286000"/>
            <a:ext cx="8001000" cy="1470025"/>
          </a:xfrm>
        </p:spPr>
        <p:txBody>
          <a:bodyPr>
            <a:normAutofit fontScale="90000"/>
          </a:bodyPr>
          <a:lstStyle/>
          <a:p>
            <a:r>
              <a:rPr lang="ru-RU" sz="3600" i="1" u="sng" dirty="0" smtClean="0"/>
              <a:t>Методическая  проблема  МО учителей начальных классов</a:t>
            </a: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b="1" dirty="0" smtClean="0"/>
              <a:t>«Использование информационно-коммуникационных технологий на уроках»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Внеурочная деятельность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14400" y="1428750"/>
            <a:ext cx="8229600" cy="48133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     </a:t>
            </a:r>
            <a:r>
              <a:rPr lang="ru-RU" dirty="0" smtClean="0"/>
              <a:t>образовательная  деятельность, осуществляемая  в формах, отличных от классно-урочной, и направленная  на достижение планируемых результатов освоения основной образовательной программы начального общего образования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/>
            <a:endParaRPr lang="ru-RU" sz="2800" i="1" dirty="0" smtClean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Заголовок 10"/>
          <p:cNvSpPr>
            <a:spLocks noGrp="1"/>
          </p:cNvSpPr>
          <p:nvPr>
            <p:ph type="title" idx="4294967295"/>
          </p:nvPr>
        </p:nvSpPr>
        <p:spPr>
          <a:xfrm>
            <a:off x="957263" y="103188"/>
            <a:ext cx="8186737" cy="16827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Формы внеурочной  деятельности</a:t>
            </a:r>
          </a:p>
        </p:txBody>
      </p:sp>
      <p:sp>
        <p:nvSpPr>
          <p:cNvPr id="123907" name="Содержимое 11"/>
          <p:cNvSpPr>
            <a:spLocks noGrp="1"/>
          </p:cNvSpPr>
          <p:nvPr>
            <p:ph idx="4294967295"/>
          </p:nvPr>
        </p:nvSpPr>
        <p:spPr>
          <a:xfrm>
            <a:off x="0" y="1500188"/>
            <a:ext cx="8229600" cy="4556125"/>
          </a:xfrm>
        </p:spPr>
        <p:txBody>
          <a:bodyPr/>
          <a:lstStyle/>
          <a:p>
            <a:pPr algn="ctr"/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dirty="0" smtClean="0"/>
              <a:t>Экскурсии, кружки, секции, круглые столы, конференции, диспуты, школьные научные общества, олимпиады, соревнования, поисковые и научные исследования, общественно полезные  практики.</a:t>
            </a:r>
          </a:p>
          <a:p>
            <a:endParaRPr lang="ru-RU" dirty="0" smtClean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2000"/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  <p:bldP spid="12390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81000" y="304800"/>
            <a:ext cx="7772400" cy="116522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Направления внеурочной  деятельности 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09600" y="1143000"/>
            <a:ext cx="7924800" cy="525780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Духовно-нравственное. Кружки: «Лучик», «Истоки», «Растим патриотов»,   «Мы- граждане  России», «Любим природу».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Социальное. Кружки: «Забота», «Психологическая азбука», «Дорожная  азбука»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Спортивно-оздоровительное. Кружок: «</a:t>
            </a:r>
            <a:r>
              <a:rPr lang="ru-RU" sz="2400" dirty="0" err="1" smtClean="0">
                <a:solidFill>
                  <a:schemeClr val="tx1"/>
                </a:solidFill>
              </a:rPr>
              <a:t>Здоровячок</a:t>
            </a:r>
            <a:r>
              <a:rPr lang="ru-RU" sz="2400" dirty="0" smtClean="0">
                <a:solidFill>
                  <a:schemeClr val="tx1"/>
                </a:solidFill>
              </a:rPr>
              <a:t>»</a:t>
            </a:r>
          </a:p>
          <a:p>
            <a:pPr algn="l"/>
            <a:r>
              <a:rPr lang="ru-RU" sz="2400" dirty="0" err="1" smtClean="0">
                <a:solidFill>
                  <a:schemeClr val="tx1"/>
                </a:solidFill>
              </a:rPr>
              <a:t>Общеинтеллектуальное</a:t>
            </a:r>
            <a:r>
              <a:rPr lang="ru-RU" sz="2400" dirty="0" smtClean="0">
                <a:solidFill>
                  <a:schemeClr val="tx1"/>
                </a:solidFill>
              </a:rPr>
              <a:t>. Кружки: «Всезнайка», «Создаём проекты», «</a:t>
            </a:r>
            <a:r>
              <a:rPr lang="ru-RU" sz="2400" dirty="0" err="1" smtClean="0">
                <a:solidFill>
                  <a:schemeClr val="tx1"/>
                </a:solidFill>
              </a:rPr>
              <a:t>Развивайка</a:t>
            </a:r>
            <a:r>
              <a:rPr lang="ru-RU" sz="2400" dirty="0" smtClean="0">
                <a:solidFill>
                  <a:schemeClr val="tx1"/>
                </a:solidFill>
              </a:rPr>
              <a:t>», «Эрудиты», «Занимательная математика», «Родное слово»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Общекультурное. Кружки: «Этика», «Театр»,  «Весёлые  нотки», хореографические  кружки «Вдохновение», «Задорный каблучок», изостудия «Волшебная палитра»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</a:p>
          <a:p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442913" y="714375"/>
            <a:ext cx="8243887" cy="535781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              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Новая цель образования: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i="1" dirty="0" smtClean="0"/>
              <a:t>воспитание, социально-педагогическая поддержка    становления     и </a:t>
            </a:r>
            <a:br>
              <a:rPr lang="ru-RU" sz="3600" i="1" dirty="0" smtClean="0"/>
            </a:br>
            <a:r>
              <a:rPr lang="ru-RU" sz="3600" i="1" dirty="0" smtClean="0"/>
              <a:t>развития высоконравственного, ответственного, творческого, </a:t>
            </a:r>
            <a:br>
              <a:rPr lang="ru-RU" sz="3600" i="1" dirty="0" smtClean="0"/>
            </a:br>
            <a:r>
              <a:rPr lang="ru-RU" sz="3600" i="1" dirty="0" smtClean="0"/>
              <a:t>инициативного, компетентного гражданина России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 smtClean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359</TotalTime>
  <Words>491</Words>
  <Application>Microsoft Office PowerPoint</Application>
  <PresentationFormat>Экран (4:3)</PresentationFormat>
  <Paragraphs>106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                    Система  работы            учителя  1 ступени обучения                по реализации ФГОС      начального     общего  образования                   второго поколения   </vt:lpstr>
      <vt:lpstr>        </vt:lpstr>
      <vt:lpstr>Слайд 3</vt:lpstr>
      <vt:lpstr>Слайд 4</vt:lpstr>
      <vt:lpstr>Методическая  проблема  МО учителей начальных классов   «Использование информационно-коммуникационных технологий на уроках» </vt:lpstr>
      <vt:lpstr>Внеурочная деятельность</vt:lpstr>
      <vt:lpstr> Формы внеурочной  деятельности</vt:lpstr>
      <vt:lpstr>Направления внеурочной  деятельности  </vt:lpstr>
      <vt:lpstr>                  Новая цель образования: воспитание, социально-педагогическая поддержка    становления     и  развития высоконравственного, ответственного, творческого,  инициативного, компетентного гражданина России </vt:lpstr>
      <vt:lpstr>Научно-познавательное  направление.  Кружок «Всезнайка»</vt:lpstr>
      <vt:lpstr>ВЫСТАВКА        ПОДЕЛОК      ИЗ   ПРИРОДНОГО              МАТЕРИАЛА</vt:lpstr>
      <vt:lpstr>Праздники </vt:lpstr>
      <vt:lpstr>Ожидаемые результаты. </vt:lpstr>
      <vt:lpstr> </vt:lpstr>
      <vt:lpstr>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37</cp:revision>
  <dcterms:created xsi:type="dcterms:W3CDTF">2013-01-15T13:03:16Z</dcterms:created>
  <dcterms:modified xsi:type="dcterms:W3CDTF">2013-02-16T07:23:50Z</dcterms:modified>
</cp:coreProperties>
</file>