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  <p:sldMasterId id="2147483712" r:id="rId3"/>
    <p:sldMasterId id="2147483748" r:id="rId4"/>
  </p:sldMasterIdLst>
  <p:notesMasterIdLst>
    <p:notesMasterId r:id="rId14"/>
  </p:notesMasterIdLst>
  <p:sldIdLst>
    <p:sldId id="267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DB9B3-E527-43AE-AF16-85F6E8BAD4A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4E715-A41C-4B40-8E60-3F95F5CDC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23FF6-19F5-4089-8C16-35780B08A09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4E715-A41C-4B40-8E60-3F95F5CDC30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80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801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 rot="-215207">
              <a:off x="3691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 rot="-6691250">
              <a:off x="3642" y="133"/>
              <a:ext cx="361" cy="608"/>
              <a:chOff x="1727" y="866"/>
              <a:chExt cx="131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2" name="Group 25"/>
            <p:cNvGrpSpPr>
              <a:grpSpLocks/>
            </p:cNvGrpSpPr>
            <p:nvPr userDrawn="1"/>
          </p:nvGrpSpPr>
          <p:grpSpPr bwMode="auto">
            <a:xfrm rot="8524840">
              <a:off x="678" y="3311"/>
              <a:ext cx="500" cy="499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33"/>
            <p:cNvGrpSpPr>
              <a:grpSpLocks/>
            </p:cNvGrpSpPr>
            <p:nvPr userDrawn="1"/>
          </p:nvGrpSpPr>
          <p:grpSpPr bwMode="auto">
            <a:xfrm rot="10015322" flipH="1">
              <a:off x="461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37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37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A16E-DBF0-4B4F-8761-9482F1DAB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28CA-49DC-4D8C-A82C-0D258F601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B5D2F-6AF6-4940-A484-1E6458B97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FD939-C6A7-443E-903E-EB3ADDF70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16F1-34A2-4DB1-8687-AC702126F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DEAE3-F40F-4EA2-8B3F-3645E62C5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C645-1271-434F-9785-36EACD2C9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756A7-A283-4299-8E2C-C98DAF33F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8CACD-E9EC-43CB-B9C5-7FC083351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C25C-E132-4CE5-98FE-053BDE0FA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C5042-FD52-4011-9658-7AED845B9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1981-5857-4EA3-9CA7-5AC563839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826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826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DAEB2-81E4-4479-A884-866645EC1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EAA93-9BAF-4087-8C0F-B236CB294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78A5A-6108-445A-A41C-B885CFC3E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30316-82B7-4060-9917-43C06F400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E08DF-0CFD-40E6-BA44-9C58D28AD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4619D-0F6C-40B0-B7BC-B1B83DB03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EF057-FDCA-42D7-8AB7-953C6B898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8721B-B9F0-4374-9E5F-680AA2D81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BC4B0-70E8-4E20-87C4-B8E29A71C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0C1A6-AFA5-41C5-930F-B1E61C2FD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9014-E1E5-4A6C-B330-0C7A39DBF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2697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69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269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69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699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699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126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126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26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126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126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26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26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1266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126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126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26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6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A6A48D-24E5-4531-B6A0-D17F5F873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372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72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724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72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4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2EA4D4C-4905-446D-BE12-E5CB7CBA3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724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1472" y="285728"/>
            <a:ext cx="3143272" cy="3643338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357686" y="0"/>
            <a:ext cx="3352800" cy="3886200"/>
          </a:xfrm>
          <a:prstGeom prst="rect">
            <a:avLst/>
          </a:prstGeom>
        </p:spPr>
      </p:pic>
      <p:pic>
        <p:nvPicPr>
          <p:cNvPr id="1026" name="Picture 2" descr="C:\Users\Тоня\Pictures\2821a81b32d8de676e79138c739b82f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3428975"/>
            <a:ext cx="3040063" cy="3429025"/>
          </a:xfrm>
          <a:prstGeom prst="rect">
            <a:avLst/>
          </a:prstGeom>
          <a:noFill/>
        </p:spPr>
      </p:pic>
      <p:pic>
        <p:nvPicPr>
          <p:cNvPr id="1027" name="Picture 3" descr="C:\Users\Тоня\Pictures\Galile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3786190"/>
            <a:ext cx="3071834" cy="307181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472" y="2428868"/>
            <a:ext cx="139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Архимед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6072206"/>
            <a:ext cx="1963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Блез Паскаль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388" y="6215082"/>
            <a:ext cx="2495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Галилео  Галилей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5074" y="2928934"/>
            <a:ext cx="1485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Пифагор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2085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какие 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 группы делятся</a:t>
            </a:r>
          </a:p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еометрические фигуры?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71472" y="2714620"/>
            <a:ext cx="1571636" cy="1357322"/>
          </a:xfrm>
          <a:custGeom>
            <a:avLst/>
            <a:gdLst>
              <a:gd name="T0" fmla="*/ 0 w 21600"/>
              <a:gd name="T1" fmla="*/ 962246 h 21893"/>
              <a:gd name="T2" fmla="*/ 936625 w 21600"/>
              <a:gd name="T3" fmla="*/ 962246 h 21893"/>
              <a:gd name="T4" fmla="*/ 936625 w 21600"/>
              <a:gd name="T5" fmla="*/ 1924405 h 21893"/>
              <a:gd name="T6" fmla="*/ 936625 w 21600"/>
              <a:gd name="T7" fmla="*/ 975080 h 21893"/>
              <a:gd name="T8" fmla="*/ 1873250 w 21600"/>
              <a:gd name="T9" fmla="*/ 962246 h 21893"/>
              <a:gd name="T10" fmla="*/ 936625 w 21600"/>
              <a:gd name="T11" fmla="*/ 962246 h 21893"/>
              <a:gd name="T12" fmla="*/ 936625 w 21600"/>
              <a:gd name="T13" fmla="*/ 0 h 21893"/>
              <a:gd name="T14" fmla="*/ 936625 w 21600"/>
              <a:gd name="T15" fmla="*/ 949325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6" name="Picture 8" descr="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214950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928926" y="2643182"/>
            <a:ext cx="1528748" cy="1443035"/>
          </a:xfrm>
          <a:prstGeom prst="ellips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9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5214950"/>
            <a:ext cx="12969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714876" y="2714620"/>
            <a:ext cx="1817672" cy="1308091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11" descr="пирами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5143512"/>
            <a:ext cx="20891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7"/>
          <p:cNvSpPr>
            <a:spLocks noChangeArrowheads="1"/>
          </p:cNvSpPr>
          <p:nvPr/>
        </p:nvSpPr>
        <p:spPr bwMode="auto">
          <a:xfrm rot="5400000">
            <a:off x="7227906" y="2487606"/>
            <a:ext cx="1158870" cy="1898650"/>
          </a:xfrm>
          <a:custGeom>
            <a:avLst/>
            <a:gdLst>
              <a:gd name="T0" fmla="*/ 0 w 21600"/>
              <a:gd name="T1" fmla="*/ 962246 h 21893"/>
              <a:gd name="T2" fmla="*/ 936625 w 21600"/>
              <a:gd name="T3" fmla="*/ 962246 h 21893"/>
              <a:gd name="T4" fmla="*/ 936625 w 21600"/>
              <a:gd name="T5" fmla="*/ 1924405 h 21893"/>
              <a:gd name="T6" fmla="*/ 936625 w 21600"/>
              <a:gd name="T7" fmla="*/ 975080 h 21893"/>
              <a:gd name="T8" fmla="*/ 1873250 w 21600"/>
              <a:gd name="T9" fmla="*/ 962246 h 21893"/>
              <a:gd name="T10" fmla="*/ 936625 w 21600"/>
              <a:gd name="T11" fmla="*/ 962246 h 21893"/>
              <a:gd name="T12" fmla="*/ 936625 w 21600"/>
              <a:gd name="T13" fmla="*/ 0 h 21893"/>
              <a:gd name="T14" fmla="*/ 936625 w 21600"/>
              <a:gd name="T15" fmla="*/ 949325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102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5072074"/>
            <a:ext cx="1273955" cy="152874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143240" y="1714488"/>
            <a:ext cx="2722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Плоские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4143380"/>
            <a:ext cx="3464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Объёмные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9" grpId="0" animBg="1"/>
      <p:bldP spid="11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7209" y="285728"/>
            <a:ext cx="1847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857364"/>
            <a:ext cx="1285884" cy="12858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819930">
            <a:off x="3909709" y="4968483"/>
            <a:ext cx="2143140" cy="107011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5" name="Трапеция 4"/>
          <p:cNvSpPr/>
          <p:nvPr/>
        </p:nvSpPr>
        <p:spPr>
          <a:xfrm rot="20428055">
            <a:off x="6717729" y="2585433"/>
            <a:ext cx="2000264" cy="1214446"/>
          </a:xfrm>
          <a:prstGeom prst="trapezoid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Правильный пятиугольник 5"/>
          <p:cNvSpPr/>
          <p:nvPr/>
        </p:nvSpPr>
        <p:spPr>
          <a:xfrm rot="20215122">
            <a:off x="221611" y="5184551"/>
            <a:ext cx="1500198" cy="1436895"/>
          </a:xfrm>
          <a:prstGeom prst="pentagon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6858016" y="5000636"/>
            <a:ext cx="1632208" cy="1343028"/>
          </a:xfrm>
          <a:prstGeom prst="hexagon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>
            <a:off x="1643042" y="3429000"/>
            <a:ext cx="1500198" cy="192882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Куб 8"/>
          <p:cNvSpPr/>
          <p:nvPr/>
        </p:nvSpPr>
        <p:spPr>
          <a:xfrm>
            <a:off x="4357686" y="2214554"/>
            <a:ext cx="1716218" cy="1571636"/>
          </a:xfrm>
          <a:prstGeom prst="cub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3"/>
          <p:cNvSpPr>
            <a:spLocks noChangeArrowheads="1"/>
          </p:cNvSpPr>
          <p:nvPr/>
        </p:nvSpPr>
        <p:spPr bwMode="auto">
          <a:xfrm>
            <a:off x="3886200" y="2209800"/>
            <a:ext cx="1371600" cy="1295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BD5B"/>
              </a:gs>
            </a:gsLst>
            <a:path path="rect">
              <a:fillToRect t="100000" r="100000"/>
            </a:path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Freeform 7"/>
          <p:cNvSpPr>
            <a:spLocks/>
          </p:cNvSpPr>
          <p:nvPr/>
        </p:nvSpPr>
        <p:spPr bwMode="auto">
          <a:xfrm>
            <a:off x="914400" y="3200400"/>
            <a:ext cx="1035050" cy="965200"/>
          </a:xfrm>
          <a:custGeom>
            <a:avLst/>
            <a:gdLst>
              <a:gd name="T0" fmla="*/ 2 w 652"/>
              <a:gd name="T1" fmla="*/ 0 h 608"/>
              <a:gd name="T2" fmla="*/ 650 w 652"/>
              <a:gd name="T3" fmla="*/ 6 h 608"/>
              <a:gd name="T4" fmla="*/ 652 w 652"/>
              <a:gd name="T5" fmla="*/ 608 h 608"/>
              <a:gd name="T6" fmla="*/ 0 w 652"/>
              <a:gd name="T7" fmla="*/ 604 h 608"/>
              <a:gd name="T8" fmla="*/ 2 w 652"/>
              <a:gd name="T9" fmla="*/ 0 h 6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2"/>
              <a:gd name="T16" fmla="*/ 0 h 608"/>
              <a:gd name="T17" fmla="*/ 652 w 652"/>
              <a:gd name="T18" fmla="*/ 608 h 6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2" h="608">
                <a:moveTo>
                  <a:pt x="2" y="0"/>
                </a:moveTo>
                <a:lnTo>
                  <a:pt x="650" y="6"/>
                </a:lnTo>
                <a:lnTo>
                  <a:pt x="652" y="608"/>
                </a:lnTo>
                <a:lnTo>
                  <a:pt x="0" y="604"/>
                </a:ln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066800" y="1371600"/>
          <a:ext cx="701675" cy="461963"/>
        </p:xfrm>
        <a:graphic>
          <a:graphicData uri="http://schemas.openxmlformats.org/presentationml/2006/ole">
            <p:oleObj spid="_x0000_s4098" name="Формула" r:id="rId3" imgW="266400" imgH="177480" progId="Equation.3">
              <p:embed/>
            </p:oleObj>
          </a:graphicData>
        </a:graphic>
      </p:graphicFrame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914400" y="1828800"/>
            <a:ext cx="990600" cy="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1066800" y="2590800"/>
          <a:ext cx="835025" cy="527050"/>
        </p:xfrm>
        <a:graphic>
          <a:graphicData uri="http://schemas.openxmlformats.org/presentationml/2006/ole">
            <p:oleObj spid="_x0000_s4099" name="Формула" r:id="rId4" imgW="317160" imgH="203040" progId="Equation.3">
              <p:embed/>
            </p:oleObj>
          </a:graphicData>
        </a:graphic>
      </p:graphicFrame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4286248" y="1428736"/>
          <a:ext cx="801688" cy="527050"/>
        </p:xfrm>
        <a:graphic>
          <a:graphicData uri="http://schemas.openxmlformats.org/presentationml/2006/ole">
            <p:oleObj spid="_x0000_s4100" name="Формула" r:id="rId5" imgW="304560" imgH="203040" progId="Equation.3">
              <p:embed/>
            </p:oleObj>
          </a:graphicData>
        </a:graphic>
      </p:graphicFrame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1905000" y="304800"/>
            <a:ext cx="54864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>
                <a:solidFill>
                  <a:srgbClr val="FF0000"/>
                </a:solidFill>
                <a:latin typeface="Comic Sans MS" pitchFamily="66" charset="0"/>
              </a:rPr>
              <a:t>Кубический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сантиметр</a:t>
            </a:r>
          </a:p>
          <a:p>
            <a:pPr algn="ctr">
              <a:spcBef>
                <a:spcPts val="60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(куб.см)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029" name="Object 15"/>
          <p:cNvGraphicFramePr>
            <a:graphicFrameLocks noChangeAspect="1"/>
          </p:cNvGraphicFramePr>
          <p:nvPr/>
        </p:nvGraphicFramePr>
        <p:xfrm>
          <a:off x="4114800" y="3505200"/>
          <a:ext cx="685800" cy="450850"/>
        </p:xfrm>
        <a:graphic>
          <a:graphicData uri="http://schemas.openxmlformats.org/presentationml/2006/ole">
            <p:oleObj spid="_x0000_s4101" name="Формула" r:id="rId6" imgW="266400" imgH="177480" progId="Equation.3">
              <p:embed/>
            </p:oleObj>
          </a:graphicData>
        </a:graphic>
      </p:graphicFrame>
      <p:graphicFrame>
        <p:nvGraphicFramePr>
          <p:cNvPr id="1030" name="Object 19"/>
          <p:cNvGraphicFramePr>
            <a:graphicFrameLocks noChangeAspect="1"/>
          </p:cNvGraphicFramePr>
          <p:nvPr/>
        </p:nvGraphicFramePr>
        <p:xfrm>
          <a:off x="5334000" y="2590800"/>
          <a:ext cx="685800" cy="450850"/>
        </p:xfrm>
        <a:graphic>
          <a:graphicData uri="http://schemas.openxmlformats.org/presentationml/2006/ole">
            <p:oleObj spid="_x0000_s4102" name="Формула" r:id="rId7" imgW="266400" imgH="177480" progId="Equation.3">
              <p:embed/>
            </p:oleObj>
          </a:graphicData>
        </a:graphic>
      </p:graphicFrame>
      <p:sp>
        <p:nvSpPr>
          <p:cNvPr id="1037" name="Line 21"/>
          <p:cNvSpPr>
            <a:spLocks noChangeShapeType="1"/>
          </p:cNvSpPr>
          <p:nvPr/>
        </p:nvSpPr>
        <p:spPr bwMode="auto">
          <a:xfrm>
            <a:off x="3886200" y="350520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Freeform 23"/>
          <p:cNvSpPr>
            <a:spLocks/>
          </p:cNvSpPr>
          <p:nvPr/>
        </p:nvSpPr>
        <p:spPr bwMode="auto">
          <a:xfrm>
            <a:off x="4940300" y="2533650"/>
            <a:ext cx="1588" cy="958850"/>
          </a:xfrm>
          <a:custGeom>
            <a:avLst/>
            <a:gdLst>
              <a:gd name="T0" fmla="*/ 0 w 1"/>
              <a:gd name="T1" fmla="*/ 0 h 604"/>
              <a:gd name="T2" fmla="*/ 0 w 1"/>
              <a:gd name="T3" fmla="*/ 604 h 604"/>
              <a:gd name="T4" fmla="*/ 0 60000 65536"/>
              <a:gd name="T5" fmla="*/ 0 60000 65536"/>
              <a:gd name="T6" fmla="*/ 0 w 1"/>
              <a:gd name="T7" fmla="*/ 0 h 604"/>
              <a:gd name="T8" fmla="*/ 1 w 1"/>
              <a:gd name="T9" fmla="*/ 604 h 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04">
                <a:moveTo>
                  <a:pt x="0" y="0"/>
                </a:moveTo>
                <a:cubicBezTo>
                  <a:pt x="0" y="201"/>
                  <a:pt x="0" y="403"/>
                  <a:pt x="0" y="604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9" name="Line 26"/>
          <p:cNvSpPr>
            <a:spLocks noChangeShapeType="1"/>
          </p:cNvSpPr>
          <p:nvPr/>
        </p:nvSpPr>
        <p:spPr bwMode="auto">
          <a:xfrm flipH="1">
            <a:off x="4953000" y="3200400"/>
            <a:ext cx="3048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31" name="Object 18"/>
          <p:cNvGraphicFramePr>
            <a:graphicFrameLocks noChangeAspect="1"/>
          </p:cNvGraphicFramePr>
          <p:nvPr/>
        </p:nvGraphicFramePr>
        <p:xfrm>
          <a:off x="5029200" y="3352800"/>
          <a:ext cx="685800" cy="450850"/>
        </p:xfrm>
        <a:graphic>
          <a:graphicData uri="http://schemas.openxmlformats.org/presentationml/2006/ole">
            <p:oleObj spid="_x0000_s4103" name="Формула" r:id="rId8" imgW="2664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3"/>
          <p:cNvSpPr>
            <a:spLocks noChangeArrowheads="1"/>
          </p:cNvSpPr>
          <p:nvPr/>
        </p:nvSpPr>
        <p:spPr bwMode="auto">
          <a:xfrm>
            <a:off x="3857620" y="2143116"/>
            <a:ext cx="4143404" cy="385765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BD5B"/>
              </a:gs>
            </a:gsLst>
            <a:path path="rect">
              <a:fillToRect t="100000" r="100000"/>
            </a:path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Freeform 7"/>
          <p:cNvSpPr>
            <a:spLocks/>
          </p:cNvSpPr>
          <p:nvPr/>
        </p:nvSpPr>
        <p:spPr bwMode="auto">
          <a:xfrm>
            <a:off x="428596" y="3071810"/>
            <a:ext cx="3214710" cy="2928958"/>
          </a:xfrm>
          <a:custGeom>
            <a:avLst/>
            <a:gdLst>
              <a:gd name="T0" fmla="*/ 2 w 652"/>
              <a:gd name="T1" fmla="*/ 0 h 608"/>
              <a:gd name="T2" fmla="*/ 650 w 652"/>
              <a:gd name="T3" fmla="*/ 6 h 608"/>
              <a:gd name="T4" fmla="*/ 652 w 652"/>
              <a:gd name="T5" fmla="*/ 608 h 608"/>
              <a:gd name="T6" fmla="*/ 0 w 652"/>
              <a:gd name="T7" fmla="*/ 604 h 608"/>
              <a:gd name="T8" fmla="*/ 2 w 652"/>
              <a:gd name="T9" fmla="*/ 0 h 6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2"/>
              <a:gd name="T16" fmla="*/ 0 h 608"/>
              <a:gd name="T17" fmla="*/ 652 w 652"/>
              <a:gd name="T18" fmla="*/ 608 h 6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2" h="608">
                <a:moveTo>
                  <a:pt x="2" y="0"/>
                </a:moveTo>
                <a:lnTo>
                  <a:pt x="650" y="6"/>
                </a:lnTo>
                <a:lnTo>
                  <a:pt x="652" y="608"/>
                </a:lnTo>
                <a:lnTo>
                  <a:pt x="0" y="604"/>
                </a:ln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950913" y="1371600"/>
          <a:ext cx="935037" cy="461963"/>
        </p:xfrm>
        <a:graphic>
          <a:graphicData uri="http://schemas.openxmlformats.org/presentationml/2006/ole">
            <p:oleObj spid="_x0000_s5122" name="Формула" r:id="rId4" imgW="355320" imgH="177480" progId="Equation.3">
              <p:embed/>
            </p:oleObj>
          </a:graphicData>
        </a:graphic>
      </p:graphicFrame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500034" y="1928802"/>
            <a:ext cx="2928958" cy="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715963" y="4071938"/>
          <a:ext cx="2438400" cy="527050"/>
        </p:xfrm>
        <a:graphic>
          <a:graphicData uri="http://schemas.openxmlformats.org/presentationml/2006/ole">
            <p:oleObj spid="_x0000_s5123" name="Формула" r:id="rId5" imgW="927000" imgH="203040" progId="Equation.3">
              <p:embed/>
            </p:oleObj>
          </a:graphicData>
        </a:graphic>
      </p:graphicFrame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4616450" y="1500188"/>
          <a:ext cx="2605088" cy="527050"/>
        </p:xfrm>
        <a:graphic>
          <a:graphicData uri="http://schemas.openxmlformats.org/presentationml/2006/ole">
            <p:oleObj spid="_x0000_s5124" name="Формула" r:id="rId6" imgW="990360" imgH="203040" progId="Equation.3">
              <p:embed/>
            </p:oleObj>
          </a:graphicData>
        </a:graphic>
      </p:graphicFrame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1905000" y="304800"/>
            <a:ext cx="54864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>
                <a:solidFill>
                  <a:srgbClr val="FF0000"/>
                </a:solidFill>
                <a:latin typeface="Comic Sans MS" pitchFamily="66" charset="0"/>
              </a:rPr>
              <a:t>Кубический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дециметр</a:t>
            </a:r>
          </a:p>
          <a:p>
            <a:pPr algn="ctr">
              <a:spcBef>
                <a:spcPts val="60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(куб.дм)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029" name="Object 15"/>
          <p:cNvGraphicFramePr>
            <a:graphicFrameLocks noChangeAspect="1"/>
          </p:cNvGraphicFramePr>
          <p:nvPr/>
        </p:nvGraphicFramePr>
        <p:xfrm>
          <a:off x="5429256" y="6070007"/>
          <a:ext cx="685800" cy="450850"/>
        </p:xfrm>
        <a:graphic>
          <a:graphicData uri="http://schemas.openxmlformats.org/presentationml/2006/ole">
            <p:oleObj spid="_x0000_s5125" name="Формула" r:id="rId7" imgW="266400" imgH="177480" progId="Equation.3">
              <p:embed/>
            </p:oleObj>
          </a:graphicData>
        </a:graphic>
      </p:graphicFrame>
      <p:graphicFrame>
        <p:nvGraphicFramePr>
          <p:cNvPr id="1030" name="Object 19"/>
          <p:cNvGraphicFramePr>
            <a:graphicFrameLocks noChangeAspect="1"/>
          </p:cNvGraphicFramePr>
          <p:nvPr/>
        </p:nvGraphicFramePr>
        <p:xfrm>
          <a:off x="7500958" y="5500702"/>
          <a:ext cx="685800" cy="450850"/>
        </p:xfrm>
        <a:graphic>
          <a:graphicData uri="http://schemas.openxmlformats.org/presentationml/2006/ole">
            <p:oleObj spid="_x0000_s5126" name="Формула" r:id="rId8" imgW="266400" imgH="177480" progId="Equation.3">
              <p:embed/>
            </p:oleObj>
          </a:graphicData>
        </a:graphic>
      </p:graphicFrame>
      <p:sp>
        <p:nvSpPr>
          <p:cNvPr id="1037" name="Line 21"/>
          <p:cNvSpPr>
            <a:spLocks noChangeShapeType="1"/>
          </p:cNvSpPr>
          <p:nvPr/>
        </p:nvSpPr>
        <p:spPr bwMode="auto">
          <a:xfrm>
            <a:off x="3929058" y="6000768"/>
            <a:ext cx="314327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Freeform 23"/>
          <p:cNvSpPr>
            <a:spLocks/>
          </p:cNvSpPr>
          <p:nvPr/>
        </p:nvSpPr>
        <p:spPr bwMode="auto">
          <a:xfrm flipH="1">
            <a:off x="6572264" y="3143248"/>
            <a:ext cx="428628" cy="2857520"/>
          </a:xfrm>
          <a:custGeom>
            <a:avLst/>
            <a:gdLst>
              <a:gd name="T0" fmla="*/ 0 w 1"/>
              <a:gd name="T1" fmla="*/ 0 h 604"/>
              <a:gd name="T2" fmla="*/ 0 w 1"/>
              <a:gd name="T3" fmla="*/ 604 h 604"/>
              <a:gd name="T4" fmla="*/ 0 60000 65536"/>
              <a:gd name="T5" fmla="*/ 0 60000 65536"/>
              <a:gd name="T6" fmla="*/ 0 w 1"/>
              <a:gd name="T7" fmla="*/ 0 h 604"/>
              <a:gd name="T8" fmla="*/ 1 w 1"/>
              <a:gd name="T9" fmla="*/ 604 h 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04">
                <a:moveTo>
                  <a:pt x="0" y="0"/>
                </a:moveTo>
                <a:cubicBezTo>
                  <a:pt x="0" y="201"/>
                  <a:pt x="0" y="403"/>
                  <a:pt x="0" y="604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9" name="Line 26"/>
          <p:cNvSpPr>
            <a:spLocks noChangeShapeType="1"/>
          </p:cNvSpPr>
          <p:nvPr/>
        </p:nvSpPr>
        <p:spPr bwMode="auto">
          <a:xfrm flipH="1">
            <a:off x="7072330" y="5000636"/>
            <a:ext cx="1000132" cy="10001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31" name="Object 18"/>
          <p:cNvGraphicFramePr>
            <a:graphicFrameLocks noChangeAspect="1"/>
          </p:cNvGraphicFramePr>
          <p:nvPr/>
        </p:nvGraphicFramePr>
        <p:xfrm>
          <a:off x="8001024" y="3357562"/>
          <a:ext cx="685800" cy="450850"/>
        </p:xfrm>
        <a:graphic>
          <a:graphicData uri="http://schemas.openxmlformats.org/presentationml/2006/ole">
            <p:oleObj spid="_x0000_s5127" name="Формула" r:id="rId9" imgW="2664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3" grpId="0" animBg="1"/>
      <p:bldP spid="1035" grpId="0" animBg="1"/>
      <p:bldP spid="1036" grpId="0"/>
      <p:bldP spid="1037" grpId="0" animBg="1"/>
      <p:bldP spid="1038" grpId="0" animBg="1"/>
      <p:bldP spid="10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Доказательство 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6319" y="642918"/>
            <a:ext cx="84978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 куб. дм 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10 см 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10 см  10 см =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1000 куб. см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1214422"/>
            <a:ext cx="12144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43900" y="4500570"/>
            <a:ext cx="742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00562" y="428604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29124" y="4500570"/>
            <a:ext cx="12144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43636" y="4500570"/>
            <a:ext cx="742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15206" y="4500570"/>
            <a:ext cx="742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0439" y="4429132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44422" y="485776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72198" y="428604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Самостоятельная работа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Учебник с. 94, №320.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 вариант – 1 столбик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 вариант – 2 столбик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Проверьте друг друга в парах.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7620" y="500042"/>
            <a:ext cx="1415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№ 320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28736"/>
            <a:ext cx="3659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 куб.дм + 500куб.см =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1428736"/>
            <a:ext cx="5896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1000куб.см+500куб.см = </a:t>
            </a:r>
            <a:r>
              <a:rPr lang="ru-RU" sz="2800" b="1" dirty="0" smtClean="0"/>
              <a:t>1500</a:t>
            </a:r>
            <a:r>
              <a:rPr lang="ru-RU" sz="2800" dirty="0" smtClean="0"/>
              <a:t> куб.см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429000"/>
            <a:ext cx="3640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10 куб.дм + 1 куб.см =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071678"/>
            <a:ext cx="3722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 куб.дм + 10 куб.см = 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2071678"/>
            <a:ext cx="5876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1000 куб.см + 10куб.см = </a:t>
            </a:r>
            <a:r>
              <a:rPr lang="ru-RU" sz="2800" b="1" dirty="0" smtClean="0"/>
              <a:t>1010</a:t>
            </a:r>
            <a:r>
              <a:rPr lang="ru-RU" sz="2800" dirty="0" smtClean="0"/>
              <a:t> куб.см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786058"/>
            <a:ext cx="3457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 куб.дм + 3 куб.см = 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86306" y="2786058"/>
            <a:ext cx="5857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3000 куб.см + 3 куб.см = </a:t>
            </a:r>
            <a:r>
              <a:rPr lang="ru-RU" sz="2800" b="1" dirty="0" smtClean="0"/>
              <a:t>3003</a:t>
            </a:r>
            <a:r>
              <a:rPr lang="ru-RU" sz="2800" dirty="0" smtClean="0"/>
              <a:t> куб. см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392906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7554" y="3429000"/>
            <a:ext cx="6141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10000 куб.см + 1 куб.см =</a:t>
            </a:r>
            <a:r>
              <a:rPr lang="ru-RU" sz="2800" b="1" dirty="0" smtClean="0"/>
              <a:t>10001</a:t>
            </a:r>
            <a:r>
              <a:rPr lang="ru-RU" sz="2800" dirty="0" smtClean="0"/>
              <a:t>куб.см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Трава">
  <a:themeElements>
    <a:clrScheme name="Трава 1">
      <a:dk1>
        <a:srgbClr val="FF9900"/>
      </a:dk1>
      <a:lt1>
        <a:srgbClr val="FFFFFF"/>
      </a:lt1>
      <a:dk2>
        <a:srgbClr val="FFCC66"/>
      </a:dk2>
      <a:lt2>
        <a:srgbClr val="CC6600"/>
      </a:lt2>
      <a:accent1>
        <a:srgbClr val="F05000"/>
      </a:accent1>
      <a:accent2>
        <a:srgbClr val="B28300"/>
      </a:accent2>
      <a:accent3>
        <a:srgbClr val="FFE2B8"/>
      </a:accent3>
      <a:accent4>
        <a:srgbClr val="DADADA"/>
      </a:accent4>
      <a:accent5>
        <a:srgbClr val="F6B3AA"/>
      </a:accent5>
      <a:accent6>
        <a:srgbClr val="A17600"/>
      </a:accent6>
      <a:hlink>
        <a:srgbClr val="99CC00"/>
      </a:hlink>
      <a:folHlink>
        <a:srgbClr val="008000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Занавес">
  <a:themeElements>
    <a:clrScheme name="Занавес 6">
      <a:dk1>
        <a:srgbClr val="0A6866"/>
      </a:dk1>
      <a:lt1>
        <a:srgbClr val="FFFFFF"/>
      </a:lt1>
      <a:dk2>
        <a:srgbClr val="0D8784"/>
      </a:dk2>
      <a:lt2>
        <a:srgbClr val="B8DEC6"/>
      </a:lt2>
      <a:accent1>
        <a:srgbClr val="3C7652"/>
      </a:accent1>
      <a:accent2>
        <a:srgbClr val="005250"/>
      </a:accent2>
      <a:accent3>
        <a:srgbClr val="AAC3C2"/>
      </a:accent3>
      <a:accent4>
        <a:srgbClr val="DADADA"/>
      </a:accent4>
      <a:accent5>
        <a:srgbClr val="AFBDB3"/>
      </a:accent5>
      <a:accent6>
        <a:srgbClr val="004948"/>
      </a:accent6>
      <a:hlink>
        <a:srgbClr val="00E0A5"/>
      </a:hlink>
      <a:folHlink>
        <a:srgbClr val="00CCFF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81d856af070bc891648f8b25542e7e09</Template>
  <TotalTime>512</TotalTime>
  <Words>135</Words>
  <Application>Microsoft Office PowerPoint</Application>
  <PresentationFormat>Экран (4:3)</PresentationFormat>
  <Paragraphs>44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Трава</vt:lpstr>
      <vt:lpstr>Шары</vt:lpstr>
      <vt:lpstr>Занавес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Доказательство </vt:lpstr>
      <vt:lpstr>Слайд 7</vt:lpstr>
      <vt:lpstr>Самостоятельная работа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Тоня</dc:creator>
  <cp:lastModifiedBy>Тоня</cp:lastModifiedBy>
  <cp:revision>51</cp:revision>
  <dcterms:created xsi:type="dcterms:W3CDTF">2014-11-11T14:35:39Z</dcterms:created>
  <dcterms:modified xsi:type="dcterms:W3CDTF">2014-11-17T20:43:36Z</dcterms:modified>
</cp:coreProperties>
</file>