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4" r:id="rId3"/>
    <p:sldId id="260" r:id="rId4"/>
    <p:sldId id="256" r:id="rId5"/>
    <p:sldId id="262" r:id="rId6"/>
    <p:sldId id="263" r:id="rId7"/>
    <p:sldId id="265" r:id="rId8"/>
    <p:sldId id="266" r:id="rId9"/>
    <p:sldId id="257" r:id="rId10"/>
    <p:sldId id="258" r:id="rId11"/>
    <p:sldId id="259" r:id="rId12"/>
    <p:sldId id="261"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15.01.2014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15.01.2014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15.01.2014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15.01.2014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15.01.2014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15.01.2014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15.01.2014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15.01.2014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15.01.2014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15.01.2014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15.01.2014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15.01.2014</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sz="quarter" idx="13"/>
          </p:nvPr>
        </p:nvSpPr>
        <p:spPr>
          <a:xfrm>
            <a:off x="899592" y="548680"/>
            <a:ext cx="7416824" cy="5184576"/>
          </a:xfrm>
        </p:spPr>
        <p:txBody>
          <a:bodyPr>
            <a:noAutofit/>
          </a:bodyPr>
          <a:lstStyle/>
          <a:p>
            <a:pPr marL="45720" indent="0">
              <a:buNone/>
            </a:pPr>
            <a:r>
              <a:rPr lang="ru-RU" sz="2800" dirty="0"/>
              <a:t>"Семья и школа – это берег и море</a:t>
            </a:r>
            <a:r>
              <a:rPr lang="ru-RU" sz="2800" dirty="0" smtClean="0"/>
              <a:t>.</a:t>
            </a:r>
            <a:endParaRPr lang="ru-RU" sz="2800" dirty="0"/>
          </a:p>
          <a:p>
            <a:pPr marL="365760" lvl="1" indent="0">
              <a:buNone/>
            </a:pPr>
            <a:r>
              <a:rPr lang="ru-RU" sz="2600" dirty="0"/>
              <a:t>На берегу, ребёнок делает свои первые шаги, а потом перед ним открывается необозримое море знаний, и курс в этом море прокладывает школа….</a:t>
            </a:r>
          </a:p>
          <a:p>
            <a:pPr marL="45720" indent="0" algn="r">
              <a:buNone/>
            </a:pPr>
            <a:r>
              <a:rPr lang="ru-RU" sz="2800" dirty="0" smtClean="0"/>
              <a:t>Но </a:t>
            </a:r>
            <a:r>
              <a:rPr lang="ru-RU" sz="2800" dirty="0"/>
              <a:t>это не значит, что он должен совсем оторваться от берега”…. </a:t>
            </a:r>
            <a:r>
              <a:rPr lang="ru-RU" sz="2800" dirty="0" err="1"/>
              <a:t>Л.Кассиль</a:t>
            </a:r>
            <a:r>
              <a:rPr lang="ru-RU" sz="2800" dirty="0"/>
              <a:t>.</a:t>
            </a:r>
          </a:p>
        </p:txBody>
      </p:sp>
    </p:spTree>
    <p:extLst>
      <p:ext uri="{BB962C8B-B14F-4D97-AF65-F5344CB8AC3E}">
        <p14:creationId xmlns:p14="http://schemas.microsoft.com/office/powerpoint/2010/main" val="932460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a:xfrm>
            <a:off x="1143000" y="731520"/>
            <a:ext cx="7317432" cy="5505792"/>
          </a:xfrm>
        </p:spPr>
        <p:txBody>
          <a:bodyPr>
            <a:normAutofit fontScale="92500" lnSpcReduction="10000"/>
          </a:bodyPr>
          <a:lstStyle/>
          <a:p>
            <a:pPr marL="45720" indent="0">
              <a:buNone/>
            </a:pPr>
            <a:r>
              <a:rPr lang="ru-RU" dirty="0" smtClean="0"/>
              <a:t>Попробуйте </a:t>
            </a:r>
            <a:r>
              <a:rPr lang="ru-RU" dirty="0"/>
              <a:t>предложить делать домашнее задание с кем-нибудь из друзей. Но не стоит приглашать в гости более успевающего товарища, чтобы совместное творчество не оказалось обыкновенным списыванием.</a:t>
            </a:r>
          </a:p>
          <a:p>
            <a:endParaRPr lang="ru-RU" dirty="0"/>
          </a:p>
          <a:p>
            <a:pPr marL="45720" indent="0">
              <a:buNone/>
            </a:pPr>
            <a:r>
              <a:rPr lang="ru-RU" dirty="0"/>
              <a:t>Пусть дети по очереди попробуют себя в роли учителя. Объясняя и помогая другому, легче понять и запомнить это самому.</a:t>
            </a:r>
          </a:p>
          <a:p>
            <a:endParaRPr lang="ru-RU" dirty="0"/>
          </a:p>
          <a:p>
            <a:pPr marL="45720" indent="0">
              <a:buNone/>
            </a:pPr>
            <a:r>
              <a:rPr lang="ru-RU" dirty="0"/>
              <a:t>Объясняя что-то ребёнку, не позволяйте себе ироничных высказываний в его адрес. Самое безобидное, на ваш взгляд, сравнение может вызвать сильную обиду. Если постоянно называть ребёнка «глупым, ленивым, тупым, бестолковым», в конце концов, он поверит в это. Иногда роль репетиторов больше удаётся старшим братьям и сёстрам: они хорошо помнят программу, у них больше терпения и им легче понять проблемы младшего.</a:t>
            </a:r>
          </a:p>
        </p:txBody>
      </p:sp>
    </p:spTree>
    <p:extLst>
      <p:ext uri="{BB962C8B-B14F-4D97-AF65-F5344CB8AC3E}">
        <p14:creationId xmlns:p14="http://schemas.microsoft.com/office/powerpoint/2010/main" val="3130596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2" end="2"/>
                                            </p:txEl>
                                          </p:spTgt>
                                        </p:tgtEl>
                                      </p:cBhvr>
                                    </p:animEffect>
                                    <p:animScale>
                                      <p:cBhvr>
                                        <p:cTn id="12" dur="250" autoRev="1" fill="hold"/>
                                        <p:tgtEl>
                                          <p:spTgt spid="3">
                                            <p:txEl>
                                              <p:pRg st="2" end="2"/>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3">
                                            <p:txEl>
                                              <p:pRg st="4" end="4"/>
                                            </p:txEl>
                                          </p:spTgt>
                                        </p:tgtEl>
                                      </p:cBhvr>
                                    </p:animEffect>
                                    <p:animScale>
                                      <p:cBhvr>
                                        <p:cTn id="1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a:xfrm>
            <a:off x="611560" y="731520"/>
            <a:ext cx="7992888" cy="5649808"/>
          </a:xfrm>
        </p:spPr>
        <p:txBody>
          <a:bodyPr>
            <a:normAutofit lnSpcReduction="10000"/>
          </a:bodyPr>
          <a:lstStyle/>
          <a:p>
            <a:pPr marL="45720" indent="0">
              <a:buNone/>
            </a:pPr>
            <a:r>
              <a:rPr lang="ru-RU" dirty="0"/>
              <a:t>Не бойтесь опережать школьную программу, если какой-то вопрос интересен ребёнку (например: определение времени, сложение и вычитание в пределах 10 - 20, почему ночью нет солнца…). Это не только развитие познавательных процессов, но и развитие уверенности в своих силах (т.к. ребёнок будет чувствовать себя на равных с более подготовленными детьми). Самостоятельный ребёнок – отлично, но родительский контроль должен быть ежедневным. Именно контроль, а не работа за ребёнка. Поддержите ребёнка в его желании стать школьником и добиться успеха. Будьте искренне заинтересованы в его школьных делах и заботах. В любом деле находите то, за что можно похвалить и морально поддержать. Дайте ребёнку почувствовать значимость своей деятельности (это способствует повышению самооценки, развивает уверенность в себе). Научите ребёнка делиться своими радостями и проблемами.</a:t>
            </a:r>
          </a:p>
        </p:txBody>
      </p:sp>
    </p:spTree>
    <p:extLst>
      <p:ext uri="{BB962C8B-B14F-4D97-AF65-F5344CB8AC3E}">
        <p14:creationId xmlns:p14="http://schemas.microsoft.com/office/powerpoint/2010/main" val="991410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grpId="0" nodeType="clickEffect">
                                  <p:stCondLst>
                                    <p:cond delay="0"/>
                                  </p:stCondLst>
                                  <p:childTnLst>
                                    <p:animClr clrSpc="rgb" dir="cw">
                                      <p:cBhvr>
                                        <p:cTn id="6" dur="2000" fill="hold"/>
                                        <p:tgtEl>
                                          <p:spTgt spid="3">
                                            <p:txEl>
                                              <p:pRg st="0" end="0"/>
                                            </p:txEl>
                                          </p:spTgt>
                                        </p:tgtEl>
                                        <p:attrNameLst>
                                          <p:attrName>fillcolor</p:attrName>
                                        </p:attrNameLst>
                                      </p:cBhvr>
                                      <p:to>
                                        <a:schemeClr val="accent2"/>
                                      </p:to>
                                    </p:animClr>
                                    <p:set>
                                      <p:cBhvr>
                                        <p:cTn id="7" dur="2000" fill="hold"/>
                                        <p:tgtEl>
                                          <p:spTgt spid="3">
                                            <p:txEl>
                                              <p:pRg st="0" end="0"/>
                                            </p:txEl>
                                          </p:spTgt>
                                        </p:tgtEl>
                                        <p:attrNameLst>
                                          <p:attrName>fill.type</p:attrName>
                                        </p:attrNameLst>
                                      </p:cBhvr>
                                      <p:to>
                                        <p:strVal val="solid"/>
                                      </p:to>
                                    </p:set>
                                    <p:set>
                                      <p:cBhvr>
                                        <p:cTn id="8" dur="2000" fill="hold"/>
                                        <p:tgtEl>
                                          <p:spTgt spid="3">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548680"/>
            <a:ext cx="7992888" cy="4966488"/>
          </a:xfrm>
        </p:spPr>
        <p:txBody>
          <a:bodyPr/>
          <a:lstStyle/>
          <a:p>
            <a:pPr marL="0" indent="0" algn="l">
              <a:buNone/>
            </a:pPr>
            <a:r>
              <a:rPr lang="ru-RU" dirty="0"/>
              <a:t>Желаю родителям терпения</a:t>
            </a:r>
            <a:r>
              <a:rPr lang="ru-RU" dirty="0" smtClean="0"/>
              <a:t>,</a:t>
            </a:r>
            <a:br>
              <a:rPr lang="ru-RU" dirty="0" smtClean="0"/>
            </a:br>
            <a:r>
              <a:rPr lang="ru-RU" dirty="0" smtClean="0"/>
              <a:t>сил </a:t>
            </a:r>
            <a:r>
              <a:rPr lang="ru-RU" dirty="0"/>
              <a:t>и радостных минут гордости за успехи достижения своих детей!</a:t>
            </a:r>
          </a:p>
        </p:txBody>
      </p:sp>
      <p:sp>
        <p:nvSpPr>
          <p:cNvPr id="3" name="Объект 2"/>
          <p:cNvSpPr>
            <a:spLocks noGrp="1"/>
          </p:cNvSpPr>
          <p:nvPr>
            <p:ph sz="quarter" idx="13"/>
          </p:nvPr>
        </p:nvSpPr>
        <p:spPr>
          <a:xfrm flipV="1">
            <a:off x="323528" y="4206240"/>
            <a:ext cx="7220272" cy="1599024"/>
          </a:xfrm>
        </p:spPr>
        <p:txBody>
          <a:bodyPr/>
          <a:lstStyle/>
          <a:p>
            <a:endParaRPr lang="ru-RU" dirty="0"/>
          </a:p>
        </p:txBody>
      </p:sp>
    </p:spTree>
    <p:extLst>
      <p:ext uri="{BB962C8B-B14F-4D97-AF65-F5344CB8AC3E}">
        <p14:creationId xmlns:p14="http://schemas.microsoft.com/office/powerpoint/2010/main" val="87067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7" y="1484784"/>
            <a:ext cx="7910264" cy="4030384"/>
          </a:xfrm>
        </p:spPr>
        <p:txBody>
          <a:bodyPr/>
          <a:lstStyle/>
          <a:p>
            <a:pPr marL="0" indent="0">
              <a:buNone/>
            </a:pPr>
            <a:r>
              <a:rPr lang="ru-RU" dirty="0"/>
              <a:t>Родительское </a:t>
            </a:r>
            <a:r>
              <a:rPr lang="ru-RU" dirty="0" smtClean="0"/>
              <a:t>собрание. </a:t>
            </a:r>
            <a:r>
              <a:rPr lang="ru-RU" dirty="0"/>
              <a:t>Домашнее задание. </a:t>
            </a:r>
            <a:r>
              <a:rPr lang="ru-RU" dirty="0" smtClean="0"/>
              <a:t/>
            </a:r>
            <a:br>
              <a:rPr lang="ru-RU" dirty="0" smtClean="0"/>
            </a:br>
            <a:r>
              <a:rPr lang="ru-RU" dirty="0" smtClean="0"/>
              <a:t>Как </a:t>
            </a:r>
            <a:r>
              <a:rPr lang="ru-RU" dirty="0"/>
              <a:t>научить ребёнка стать </a:t>
            </a:r>
            <a:r>
              <a:rPr lang="ru-RU" dirty="0" smtClean="0"/>
              <a:t>самостоятельным. </a:t>
            </a:r>
            <a:endParaRPr lang="ru-RU" dirty="0"/>
          </a:p>
        </p:txBody>
      </p:sp>
      <p:sp>
        <p:nvSpPr>
          <p:cNvPr id="3" name="Объект 2"/>
          <p:cNvSpPr>
            <a:spLocks noGrp="1"/>
          </p:cNvSpPr>
          <p:nvPr>
            <p:ph sz="quarter" idx="13"/>
          </p:nvPr>
        </p:nvSpPr>
        <p:spPr>
          <a:xfrm>
            <a:off x="611560" y="4797152"/>
            <a:ext cx="6400800" cy="3474720"/>
          </a:xfrm>
        </p:spPr>
        <p:txBody>
          <a:bodyPr/>
          <a:lstStyle/>
          <a:p>
            <a:endParaRPr lang="ru-RU" dirty="0"/>
          </a:p>
        </p:txBody>
      </p:sp>
    </p:spTree>
    <p:extLst>
      <p:ext uri="{BB962C8B-B14F-4D97-AF65-F5344CB8AC3E}">
        <p14:creationId xmlns:p14="http://schemas.microsoft.com/office/powerpoint/2010/main" val="2685733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35696" y="260648"/>
            <a:ext cx="5720423" cy="1359024"/>
          </a:xfrm>
        </p:spPr>
        <p:txBody>
          <a:bodyPr/>
          <a:lstStyle/>
          <a:p>
            <a:pPr marL="0" indent="0" algn="l">
              <a:buNone/>
            </a:pPr>
            <a:r>
              <a:rPr lang="ru-RU" sz="2800" dirty="0"/>
              <a:t>Родителям следует запомнить </a:t>
            </a:r>
            <a:r>
              <a:rPr lang="ru-RU" sz="2800" dirty="0" smtClean="0"/>
              <a:t/>
            </a:r>
            <a:br>
              <a:rPr lang="ru-RU" sz="2800" dirty="0" smtClean="0"/>
            </a:br>
            <a:r>
              <a:rPr lang="ru-RU" sz="2800" dirty="0" smtClean="0"/>
              <a:t>несколько </a:t>
            </a:r>
            <a:r>
              <a:rPr lang="ru-RU" sz="2800" dirty="0"/>
              <a:t>правил:</a:t>
            </a:r>
          </a:p>
        </p:txBody>
      </p:sp>
      <p:sp>
        <p:nvSpPr>
          <p:cNvPr id="3" name="Объект 2"/>
          <p:cNvSpPr>
            <a:spLocks noGrp="1"/>
          </p:cNvSpPr>
          <p:nvPr>
            <p:ph sz="quarter" idx="13"/>
          </p:nvPr>
        </p:nvSpPr>
        <p:spPr>
          <a:xfrm>
            <a:off x="971600" y="1340768"/>
            <a:ext cx="7704856" cy="5517232"/>
          </a:xfrm>
        </p:spPr>
        <p:txBody>
          <a:bodyPr>
            <a:normAutofit fontScale="92500" lnSpcReduction="20000"/>
          </a:bodyPr>
          <a:lstStyle/>
          <a:p>
            <a:pPr marL="45720" indent="0">
              <a:buNone/>
            </a:pPr>
            <a:r>
              <a:rPr lang="ru-RU" dirty="0"/>
              <a:t> 1. Не </a:t>
            </a:r>
            <a:r>
              <a:rPr lang="ru-RU" dirty="0" err="1"/>
              <a:t>требуёте</a:t>
            </a:r>
            <a:r>
              <a:rPr lang="ru-RU" dirty="0"/>
              <a:t> многократного переписывания заданий с черновика на чистовик. Лучше выполнить задание один раз, но качественно.</a:t>
            </a:r>
          </a:p>
          <a:p>
            <a:pPr marL="45720" indent="0">
              <a:buNone/>
            </a:pPr>
            <a:r>
              <a:rPr lang="ru-RU" dirty="0" smtClean="0"/>
              <a:t>2</a:t>
            </a:r>
            <a:r>
              <a:rPr lang="ru-RU" dirty="0"/>
              <a:t>. Для сохранения работоспособности ребёнку через каждые 20 минут (30 - 40 минут для 3 - 4 класса) занятий нужны 10 - 15 минут перерыва (восстанавливается внимание, отдаляется утомление).</a:t>
            </a:r>
          </a:p>
          <a:p>
            <a:pPr marL="45720" indent="0">
              <a:buNone/>
            </a:pPr>
            <a:r>
              <a:rPr lang="ru-RU" dirty="0" smtClean="0"/>
              <a:t>3</a:t>
            </a:r>
            <a:r>
              <a:rPr lang="ru-RU" dirty="0"/>
              <a:t>. Оптимальным для приготовления домашнего задания является время с 16 до 18 часов. Если же школьник садится делать уроки «когда мама с работы пришла», - то такая работа малоэффективна. Если же ребёнок учится во 2 смену, то вечером домашнее задание просматривается, разбираются вопросы сложные для ребёнка, а работа выполняется в первую половину дня с 10 до 12 часов.</a:t>
            </a:r>
          </a:p>
          <a:p>
            <a:pPr marL="45720" indent="0">
              <a:buNone/>
            </a:pPr>
            <a:r>
              <a:rPr lang="ru-RU" dirty="0" smtClean="0"/>
              <a:t>4</a:t>
            </a:r>
            <a:r>
              <a:rPr lang="ru-RU" dirty="0"/>
              <a:t>.  Во время письма следует делать перерыв, выполняя </a:t>
            </a:r>
            <a:r>
              <a:rPr lang="ru-RU" dirty="0" err="1"/>
              <a:t>физминутки</a:t>
            </a:r>
            <a:r>
              <a:rPr lang="ru-RU" dirty="0"/>
              <a:t>, гимнастику для кистей рук (сжимание, разжимание пальчиков, массаж), упражнения для глаз (приложение).</a:t>
            </a:r>
          </a:p>
          <a:p>
            <a:pPr marL="45720" indent="0">
              <a:buNone/>
            </a:pPr>
            <a:r>
              <a:rPr lang="ru-RU" dirty="0" smtClean="0"/>
              <a:t>5</a:t>
            </a:r>
            <a:r>
              <a:rPr lang="ru-RU" dirty="0"/>
              <a:t>. Логично сначала прочитать правило, данное на странице учебника, а затем перейти к выполнению упражнения.</a:t>
            </a:r>
          </a:p>
          <a:p>
            <a:endParaRPr lang="ru-RU" dirty="0"/>
          </a:p>
        </p:txBody>
      </p:sp>
    </p:spTree>
    <p:extLst>
      <p:ext uri="{BB962C8B-B14F-4D97-AF65-F5344CB8AC3E}">
        <p14:creationId xmlns:p14="http://schemas.microsoft.com/office/powerpoint/2010/main" val="2696782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7544" y="548680"/>
            <a:ext cx="8208912" cy="5904656"/>
          </a:xfrm>
        </p:spPr>
        <p:txBody>
          <a:bodyPr>
            <a:normAutofit fontScale="70000" lnSpcReduction="20000"/>
          </a:bodyPr>
          <a:lstStyle/>
          <a:p>
            <a:r>
              <a:rPr lang="ru-RU" dirty="0"/>
              <a:t> 7. О чтении. Один раз ребёнок читает сам. Потом вы, предположим, готовите у плиты, а он рассказывает вам прочитанное. Если есть неточности или какое-то важное место из текста упущено, пусть читает ещё.</a:t>
            </a:r>
          </a:p>
          <a:p>
            <a:endParaRPr lang="ru-RU" dirty="0"/>
          </a:p>
          <a:p>
            <a:r>
              <a:rPr lang="ru-RU" dirty="0"/>
              <a:t>Обязательно читайте на ночь с ребёнком книжки вслух, по очереди. Рассматривайте иллюстрации. Замечайте точность или невнимательность художника, возвращайтесь по ходу к тексту. Если есть отрывки, которые можно читать по ролям, используйте эту возможность. А «просто так» несколько раз не перечитывайте.</a:t>
            </a:r>
          </a:p>
          <a:p>
            <a:endParaRPr lang="ru-RU" dirty="0"/>
          </a:p>
          <a:p>
            <a:r>
              <a:rPr lang="ru-RU" dirty="0"/>
              <a:t>8. Важно следить за тем, чтобы дети сохраняли правильную рабочую позу, а в комнате, где занимается ребенок, было достаточная освещённость. Несоблюдение элементарных гигиенических требований может привести к ухудшению осанки, нарушению зрения.</a:t>
            </a:r>
          </a:p>
          <a:p>
            <a:endParaRPr lang="ru-RU" dirty="0"/>
          </a:p>
          <a:p>
            <a:r>
              <a:rPr lang="ru-RU" dirty="0"/>
              <a:t>9. Если ребёнок ослаблен, часто болеет, имеет слабую нервную систему, то для него лучшим отдыхом будет 1,5-часовой дневной сон.</a:t>
            </a:r>
          </a:p>
          <a:p>
            <a:endParaRPr lang="ru-RU" dirty="0"/>
          </a:p>
          <a:p>
            <a:r>
              <a:rPr lang="ru-RU" dirty="0"/>
              <a:t>Желательно, чтобы ребёнок, вернувшись из школы, не сразу садился за уроки, а провёл какое-то время на свежем воздухе, принимая участие в активных играх. По гигиеническим нормам  время для прогулки для школьников младших классов  - 3,0 – 3,5 ч.</a:t>
            </a:r>
          </a:p>
          <a:p>
            <a:endParaRPr lang="ru-RU" dirty="0"/>
          </a:p>
          <a:p>
            <a:r>
              <a:rPr lang="ru-RU" dirty="0"/>
              <a:t>10. В ходе выполнения домашнего задания не отвечайте ни на один вопрос, пока задание не будет выполнено до конца, посмотрите, есть ли оплошности, предложите поискать их самому. Не высмеивайте ошибки своих детей. Старайтесь избегать само слово «ошибка».</a:t>
            </a:r>
          </a:p>
        </p:txBody>
      </p:sp>
      <p:sp>
        <p:nvSpPr>
          <p:cNvPr id="2" name="Заголовок 1"/>
          <p:cNvSpPr>
            <a:spLocks noGrp="1"/>
          </p:cNvSpPr>
          <p:nvPr>
            <p:ph type="ctrTitle"/>
          </p:nvPr>
        </p:nvSpPr>
        <p:spPr>
          <a:xfrm>
            <a:off x="467545" y="260649"/>
            <a:ext cx="7488831" cy="1368152"/>
          </a:xfrm>
        </p:spPr>
        <p:txBody>
          <a:bodyPr/>
          <a:lstStyle/>
          <a:p>
            <a:endParaRPr lang="ru-RU" dirty="0"/>
          </a:p>
        </p:txBody>
      </p:sp>
    </p:spTree>
    <p:extLst>
      <p:ext uri="{BB962C8B-B14F-4D97-AF65-F5344CB8AC3E}">
        <p14:creationId xmlns:p14="http://schemas.microsoft.com/office/powerpoint/2010/main" val="1227963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p:cTn id="39"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p:cTn id="47"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7992888" cy="1359024"/>
          </a:xfrm>
        </p:spPr>
        <p:txBody>
          <a:bodyPr/>
          <a:lstStyle/>
          <a:p>
            <a:pPr marL="0" indent="0" algn="l">
              <a:buNone/>
            </a:pPr>
            <a:r>
              <a:rPr lang="ru-RU" dirty="0"/>
              <a:t> Памятка для </a:t>
            </a:r>
            <a:r>
              <a:rPr lang="ru-RU" dirty="0" smtClean="0"/>
              <a:t>родителей</a:t>
            </a:r>
            <a:r>
              <a:rPr lang="ru-RU" dirty="0"/>
              <a:t>.</a:t>
            </a:r>
          </a:p>
        </p:txBody>
      </p:sp>
      <p:sp>
        <p:nvSpPr>
          <p:cNvPr id="3" name="Объект 2"/>
          <p:cNvSpPr>
            <a:spLocks noGrp="1"/>
          </p:cNvSpPr>
          <p:nvPr>
            <p:ph sz="quarter" idx="13"/>
          </p:nvPr>
        </p:nvSpPr>
        <p:spPr>
          <a:xfrm>
            <a:off x="611560" y="1340768"/>
            <a:ext cx="7920880" cy="4968552"/>
          </a:xfrm>
        </p:spPr>
        <p:txBody>
          <a:bodyPr>
            <a:normAutofit fontScale="77500" lnSpcReduction="20000"/>
          </a:bodyPr>
          <a:lstStyle/>
          <a:p>
            <a:r>
              <a:rPr lang="ru-RU" dirty="0"/>
              <a:t> 1.     Приучите выполнять домашние задания в одно и то же время.</a:t>
            </a:r>
          </a:p>
          <a:p>
            <a:endParaRPr lang="ru-RU" dirty="0"/>
          </a:p>
          <a:p>
            <a:r>
              <a:rPr lang="ru-RU" dirty="0"/>
              <a:t>2.     Спросите у ребенка, какое задание на дом он получил, как собирается его выполнять. Можно вместе обсудить, как лучше выполнить это задание.</a:t>
            </a:r>
          </a:p>
          <a:p>
            <a:endParaRPr lang="ru-RU" dirty="0"/>
          </a:p>
          <a:p>
            <a:r>
              <a:rPr lang="ru-RU" dirty="0"/>
              <a:t>3.     Если ребенок забыл, что задано на дом, спокойно помогите ему вспомнить, что было задано (только в крайнем случае можно прибегнуть к чужой помощи, т. е. узнать о задании у одноклассника). Всем своим поведением старайтесь внушить ребенку, что это прежде всего необходимо ему самому.</a:t>
            </a:r>
          </a:p>
          <a:p>
            <a:endParaRPr lang="ru-RU" dirty="0"/>
          </a:p>
          <a:p>
            <a:r>
              <a:rPr lang="ru-RU" dirty="0"/>
              <a:t>4.     Обратите внимание, сколько времени ребенок затрачивает на выполнение домашнего задания по одному предмету (по всем предметам).</a:t>
            </a:r>
          </a:p>
          <a:p>
            <a:endParaRPr lang="ru-RU" dirty="0"/>
          </a:p>
          <a:p>
            <a:r>
              <a:rPr lang="ru-RU" dirty="0"/>
              <a:t>5.     Не торопитесь помогать ребенку. В случае затруднения будет правильнее сказать: «Посиди, подумай, обратись к правилу, а если не выполнишь, могу помочь. Но все-таки лучше тебе обратиться завтра к учителю».</a:t>
            </a:r>
          </a:p>
        </p:txBody>
      </p:sp>
    </p:spTree>
    <p:extLst>
      <p:ext uri="{BB962C8B-B14F-4D97-AF65-F5344CB8AC3E}">
        <p14:creationId xmlns:p14="http://schemas.microsoft.com/office/powerpoint/2010/main" val="414323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2"/>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a:xfrm>
            <a:off x="611560" y="731520"/>
            <a:ext cx="7992888" cy="5721816"/>
          </a:xfrm>
        </p:spPr>
        <p:txBody>
          <a:bodyPr>
            <a:normAutofit fontScale="77500" lnSpcReduction="20000"/>
          </a:bodyPr>
          <a:lstStyle/>
          <a:p>
            <a:r>
              <a:rPr lang="ru-RU" dirty="0"/>
              <a:t> 6.     Ребенок часто обращается к вам с вопросом: как правильно писать то или иное слово? Чтобы получить ответ на этот вопрос, отсылайте ребенка к учебнику, правилу, памятке, словарю.</a:t>
            </a:r>
          </a:p>
          <a:p>
            <a:endParaRPr lang="ru-RU" dirty="0"/>
          </a:p>
          <a:p>
            <a:r>
              <a:rPr lang="ru-RU" dirty="0"/>
              <a:t>7.     Законченную письменную работу ребенок должен обязательно проверить сам. Главная задача просмотра письменного задания со стороны родителей – оценить усилия ребенка, отметить его старательное отношение к работе или высказать порицание.</a:t>
            </a:r>
          </a:p>
          <a:p>
            <a:endParaRPr lang="ru-RU" dirty="0"/>
          </a:p>
          <a:p>
            <a:r>
              <a:rPr lang="ru-RU" dirty="0"/>
              <a:t>8.     Вы заметили ошибку. Как быть? Неверно записанное ребенок одной чертой аккуратно зачеркивает простым карандашом. А сверху пишет правильно. Другие способы исправления ошибок недопустимы. Распоряжение переделать работу заново – очень серьезная мера наказания. Только при полной согласованности действий учителя и родителей можно, изредка используя эту меру, получить от неё серьезный воспитательный эффект.</a:t>
            </a:r>
          </a:p>
          <a:p>
            <a:endParaRPr lang="ru-RU" dirty="0"/>
          </a:p>
          <a:p>
            <a:r>
              <a:rPr lang="ru-RU" dirty="0"/>
              <a:t>9.     Устное задание (рассказать правило, запомнить правописание слов из словаря и т.  д.) не всегда удается проверить у каждого ребенка в классе. Поэтому старайтесь уделять больше внимания контролю за качеством выполнения устной части задания.</a:t>
            </a:r>
          </a:p>
        </p:txBody>
      </p:sp>
    </p:spTree>
    <p:extLst>
      <p:ext uri="{BB962C8B-B14F-4D97-AF65-F5344CB8AC3E}">
        <p14:creationId xmlns:p14="http://schemas.microsoft.com/office/powerpoint/2010/main" val="1988819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404664"/>
            <a:ext cx="6512511" cy="1143000"/>
          </a:xfrm>
        </p:spPr>
        <p:txBody>
          <a:bodyPr/>
          <a:lstStyle/>
          <a:p>
            <a:pPr marL="0" indent="0">
              <a:buNone/>
            </a:pPr>
            <a:r>
              <a:rPr lang="ru-RU" dirty="0" smtClean="0"/>
              <a:t>Заучивание стихов</a:t>
            </a:r>
            <a:endParaRPr lang="ru-RU" dirty="0"/>
          </a:p>
        </p:txBody>
      </p:sp>
      <p:sp>
        <p:nvSpPr>
          <p:cNvPr id="3" name="Объект 2"/>
          <p:cNvSpPr>
            <a:spLocks noGrp="1"/>
          </p:cNvSpPr>
          <p:nvPr>
            <p:ph sz="quarter" idx="13"/>
          </p:nvPr>
        </p:nvSpPr>
        <p:spPr>
          <a:xfrm>
            <a:off x="611560" y="1268760"/>
            <a:ext cx="8064896" cy="5328592"/>
          </a:xfrm>
        </p:spPr>
        <p:txBody>
          <a:bodyPr>
            <a:normAutofit fontScale="25000" lnSpcReduction="20000"/>
          </a:bodyPr>
          <a:lstStyle/>
          <a:p>
            <a:r>
              <a:rPr lang="ru-RU" sz="8000" dirty="0" smtClean="0"/>
              <a:t>1</a:t>
            </a:r>
            <a:r>
              <a:rPr lang="ru-RU" sz="8000" dirty="0"/>
              <a:t>.     Приготовление уроков начинай с работы над стихотворением</a:t>
            </a:r>
            <a:r>
              <a:rPr lang="ru-RU" sz="8000" dirty="0" smtClean="0"/>
              <a:t>.</a:t>
            </a:r>
            <a:endParaRPr lang="ru-RU" sz="8000" dirty="0"/>
          </a:p>
          <a:p>
            <a:r>
              <a:rPr lang="ru-RU" sz="8000" dirty="0"/>
              <a:t>2.     Тихо прочитай стихотворение вслух. Помни, что читаешь стихотворение для того, чтобы запомнить. Выясни все непонятные слова и выражения</a:t>
            </a:r>
            <a:r>
              <a:rPr lang="ru-RU" sz="8000" dirty="0" smtClean="0"/>
              <a:t>.</a:t>
            </a:r>
            <a:endParaRPr lang="ru-RU" sz="8000" dirty="0"/>
          </a:p>
          <a:p>
            <a:r>
              <a:rPr lang="ru-RU" sz="8000" dirty="0"/>
              <a:t>3.     Громко прочитай стихотворение. При чтении попытайся уловить мелодию, ритм</a:t>
            </a:r>
            <a:r>
              <a:rPr lang="ru-RU" sz="8000" dirty="0" smtClean="0"/>
              <a:t>.</a:t>
            </a:r>
            <a:endParaRPr lang="ru-RU" sz="8000" dirty="0"/>
          </a:p>
          <a:p>
            <a:r>
              <a:rPr lang="ru-RU" sz="8000" dirty="0"/>
              <a:t>4.     Прочитай стихотворение в третий раз громко и выразительно</a:t>
            </a:r>
            <a:r>
              <a:rPr lang="ru-RU" sz="8000" dirty="0" smtClean="0"/>
              <a:t>.</a:t>
            </a:r>
            <a:endParaRPr lang="ru-RU" sz="8000" dirty="0"/>
          </a:p>
          <a:p>
            <a:r>
              <a:rPr lang="ru-RU" sz="8000" dirty="0"/>
              <a:t>5.     Через две минуты повтори стихотворение 2-3 раза по памяти при необходимости заглядывая в текст. Попытайся представить себе описываемые в стихотворении события или его настроение</a:t>
            </a:r>
            <a:r>
              <a:rPr lang="ru-RU" sz="8000" dirty="0" smtClean="0"/>
              <a:t>.</a:t>
            </a:r>
            <a:endParaRPr lang="ru-RU" sz="8000" dirty="0"/>
          </a:p>
          <a:p>
            <a:r>
              <a:rPr lang="ru-RU" sz="8000" dirty="0"/>
              <a:t>6.     Через 3 часа повтори стихотворение 2-3 раза, не заглядывая в текст</a:t>
            </a:r>
            <a:r>
              <a:rPr lang="ru-RU" sz="8000" dirty="0" smtClean="0"/>
              <a:t>.</a:t>
            </a:r>
            <a:endParaRPr lang="ru-RU" sz="8000" dirty="0"/>
          </a:p>
          <a:p>
            <a:r>
              <a:rPr lang="ru-RU" sz="8000" dirty="0"/>
              <a:t>7.     Перед сном еще раз повтори стихи</a:t>
            </a:r>
            <a:r>
              <a:rPr lang="ru-RU" sz="8000" dirty="0" smtClean="0"/>
              <a:t>.</a:t>
            </a:r>
            <a:endParaRPr lang="ru-RU" sz="8000" dirty="0"/>
          </a:p>
          <a:p>
            <a:r>
              <a:rPr lang="ru-RU" sz="8000" dirty="0"/>
              <a:t>8.     Утром следующего дня сначала прочитай, а потом расскажи стихотворение по памяти.</a:t>
            </a:r>
          </a:p>
          <a:p>
            <a:endParaRPr lang="ru-RU" dirty="0"/>
          </a:p>
          <a:p>
            <a:pPr marL="45720" indent="0">
              <a:buNone/>
            </a:pPr>
            <a:r>
              <a:rPr lang="ru-RU" dirty="0" smtClean="0"/>
              <a:t>.</a:t>
            </a:r>
            <a:endParaRPr lang="ru-RU" dirty="0"/>
          </a:p>
        </p:txBody>
      </p:sp>
    </p:spTree>
    <p:extLst>
      <p:ext uri="{BB962C8B-B14F-4D97-AF65-F5344CB8AC3E}">
        <p14:creationId xmlns:p14="http://schemas.microsoft.com/office/powerpoint/2010/main" val="228842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548680"/>
            <a:ext cx="7632848" cy="1143000"/>
          </a:xfrm>
        </p:spPr>
        <p:txBody>
          <a:bodyPr/>
          <a:lstStyle/>
          <a:p>
            <a:pPr marL="0" indent="0" algn="l">
              <a:buNone/>
            </a:pPr>
            <a:r>
              <a:rPr lang="ru-RU" sz="3600" dirty="0"/>
              <a:t>Заучивание большого текста</a:t>
            </a:r>
            <a:r>
              <a:rPr lang="ru-RU" dirty="0"/>
              <a:t/>
            </a:r>
            <a:br>
              <a:rPr lang="ru-RU" dirty="0"/>
            </a:br>
            <a:endParaRPr lang="ru-RU" dirty="0"/>
          </a:p>
        </p:txBody>
      </p:sp>
      <p:sp>
        <p:nvSpPr>
          <p:cNvPr id="3" name="Объект 2"/>
          <p:cNvSpPr>
            <a:spLocks noGrp="1"/>
          </p:cNvSpPr>
          <p:nvPr>
            <p:ph sz="quarter" idx="13"/>
          </p:nvPr>
        </p:nvSpPr>
        <p:spPr>
          <a:xfrm>
            <a:off x="971600" y="1412776"/>
            <a:ext cx="7344816" cy="4824536"/>
          </a:xfrm>
        </p:spPr>
        <p:txBody>
          <a:bodyPr>
            <a:normAutofit fontScale="70000" lnSpcReduction="20000"/>
          </a:bodyPr>
          <a:lstStyle/>
          <a:p>
            <a:endParaRPr lang="ru-RU" dirty="0"/>
          </a:p>
          <a:p>
            <a:r>
              <a:rPr lang="ru-RU" sz="2900" dirty="0"/>
              <a:t>1.Раздели стихотворение, которое тебе надо выучить, по четверостишьям, по смысловым отрывкам.</a:t>
            </a:r>
          </a:p>
          <a:p>
            <a:endParaRPr lang="ru-RU" sz="2900" dirty="0"/>
          </a:p>
          <a:p>
            <a:r>
              <a:rPr lang="ru-RU" sz="2900" dirty="0"/>
              <a:t>2.Выучи первый отрывок.</a:t>
            </a:r>
          </a:p>
          <a:p>
            <a:endParaRPr lang="ru-RU" sz="2900" dirty="0"/>
          </a:p>
          <a:p>
            <a:r>
              <a:rPr lang="ru-RU" sz="2900" dirty="0"/>
              <a:t>3.Выучи второй отрывок.</a:t>
            </a:r>
          </a:p>
          <a:p>
            <a:endParaRPr lang="ru-RU" sz="2900" dirty="0"/>
          </a:p>
          <a:p>
            <a:r>
              <a:rPr lang="ru-RU" sz="2900" dirty="0"/>
              <a:t>4. Повтори первый и второй отрывки </a:t>
            </a:r>
            <a:r>
              <a:rPr lang="ru-RU" sz="2900" dirty="0" smtClean="0"/>
              <a:t>вместе.</a:t>
            </a:r>
            <a:endParaRPr lang="ru-RU" sz="2900" dirty="0"/>
          </a:p>
          <a:p>
            <a:endParaRPr lang="ru-RU" sz="2900" dirty="0"/>
          </a:p>
          <a:p>
            <a:r>
              <a:rPr lang="ru-RU" sz="2900" dirty="0"/>
              <a:t>5.Выучи третий отрывок.</a:t>
            </a:r>
          </a:p>
          <a:p>
            <a:endParaRPr lang="ru-RU" sz="2900" dirty="0"/>
          </a:p>
          <a:p>
            <a:r>
              <a:rPr lang="ru-RU" sz="2900" dirty="0"/>
              <a:t>6. Расскажи по памяти все стихотворение.</a:t>
            </a:r>
          </a:p>
        </p:txBody>
      </p:sp>
    </p:spTree>
    <p:extLst>
      <p:ext uri="{BB962C8B-B14F-4D97-AF65-F5344CB8AC3E}">
        <p14:creationId xmlns:p14="http://schemas.microsoft.com/office/powerpoint/2010/main" val="3460472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5" y="404664"/>
            <a:ext cx="7478216" cy="5110504"/>
          </a:xfrm>
        </p:spPr>
        <p:txBody>
          <a:bodyPr/>
          <a:lstStyle/>
          <a:p>
            <a:pPr marL="0" indent="0" algn="just">
              <a:buNone/>
            </a:pPr>
            <a:r>
              <a:rPr lang="ru-RU" sz="2800" dirty="0"/>
              <a:t>Если ребёнку с трудом даётся учёба и выполнение домашнего задания, то первоначально за учёбу придётся засесть и родителям. Не пытайтесь решить этот сложный вопрос криком и  нотациями. Запаситесь терпением, усаживаясь вместе с ребёнком за уроки. «Спокойствие, мой друг, только спокойствие!» - эти слова </a:t>
            </a:r>
            <a:r>
              <a:rPr lang="ru-RU" sz="2800" dirty="0" err="1"/>
              <a:t>Карлсона</a:t>
            </a:r>
            <a:r>
              <a:rPr lang="ru-RU" sz="2800" dirty="0"/>
              <a:t> нужно сделать своим девизом, когда вы подсаживаетесь к ребёнку, чтобы вместе взяться за уроки.</a:t>
            </a:r>
          </a:p>
        </p:txBody>
      </p:sp>
      <p:sp>
        <p:nvSpPr>
          <p:cNvPr id="3" name="Объект 2"/>
          <p:cNvSpPr>
            <a:spLocks noGrp="1"/>
          </p:cNvSpPr>
          <p:nvPr>
            <p:ph sz="quarter" idx="13"/>
          </p:nvPr>
        </p:nvSpPr>
        <p:spPr/>
        <p:txBody>
          <a:bodyPr/>
          <a:lstStyle/>
          <a:p>
            <a:endParaRPr lang="ru-RU" dirty="0"/>
          </a:p>
        </p:txBody>
      </p:sp>
    </p:spTree>
    <p:extLst>
      <p:ext uri="{BB962C8B-B14F-4D97-AF65-F5344CB8AC3E}">
        <p14:creationId xmlns:p14="http://schemas.microsoft.com/office/powerpoint/2010/main" val="1903898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2"/>
                                        </p:tgtEl>
                                        <p:attrNameLst>
                                          <p:attrName>style.color</p:attrName>
                                        </p:attrNameLst>
                                      </p:cBhvr>
                                      <p:to>
                                        <p:clrVal>
                                          <a:schemeClr val="accent2"/>
                                        </p:clrVal>
                                      </p:to>
                                    </p:set>
                                    <p:set>
                                      <p:cBhvr>
                                        <p:cTn id="7" dur="500" fill="hold"/>
                                        <p:tgtEl>
                                          <p:spTgt spid="2"/>
                                        </p:tgtEl>
                                        <p:attrNameLst>
                                          <p:attrName>fillcolor</p:attrName>
                                        </p:attrNameLst>
                                      </p:cBhvr>
                                      <p:to>
                                        <p:clrVal>
                                          <a:schemeClr val="accent2"/>
                                        </p:clrVal>
                                      </p:to>
                                    </p:set>
                                    <p:set>
                                      <p:cBhvr>
                                        <p:cTn id="8"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42</TotalTime>
  <Words>1332</Words>
  <Application>Microsoft Office PowerPoint</Application>
  <PresentationFormat>Экран (4:3)</PresentationFormat>
  <Paragraphs>70</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Воздушный поток</vt:lpstr>
      <vt:lpstr>Презентация PowerPoint</vt:lpstr>
      <vt:lpstr>Родительское собрание. Домашнее задание.  Как научить ребёнка стать самостоятельным. </vt:lpstr>
      <vt:lpstr>Родителям следует запомнить  несколько правил:</vt:lpstr>
      <vt:lpstr>Презентация PowerPoint</vt:lpstr>
      <vt:lpstr> Памятка для родителей.</vt:lpstr>
      <vt:lpstr>Презентация PowerPoint</vt:lpstr>
      <vt:lpstr>Заучивание стихов</vt:lpstr>
      <vt:lpstr>Заучивание большого текста </vt:lpstr>
      <vt:lpstr>Если ребёнку с трудом даётся учёба и выполнение домашнего задания, то первоначально за учёбу придётся засесть и родителям. Не пытайтесь решить этот сложный вопрос криком и  нотациями. Запаситесь терпением, усаживаясь вместе с ребёнком за уроки. «Спокойствие, мой друг, только спокойствие!» - эти слова Карлсона нужно сделать своим девизом, когда вы подсаживаетесь к ребёнку, чтобы вместе взяться за уроки.</vt:lpstr>
      <vt:lpstr>Презентация PowerPoint</vt:lpstr>
      <vt:lpstr>Презентация PowerPoint</vt:lpstr>
      <vt:lpstr>Желаю родителям терпения, сил и радостных минут гордости за успехи достижения своих детей!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Родителям следует запомнить несколько правил:</dc:title>
  <dc:creator>Димусьен Девалон</dc:creator>
  <cp:lastModifiedBy>Димусьен Девалон</cp:lastModifiedBy>
  <cp:revision>8</cp:revision>
  <dcterms:created xsi:type="dcterms:W3CDTF">2014-01-15T10:49:13Z</dcterms:created>
  <dcterms:modified xsi:type="dcterms:W3CDTF">2014-01-15T11:44:11Z</dcterms:modified>
</cp:coreProperties>
</file>