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15" r:id="rId2"/>
    <p:sldId id="316" r:id="rId3"/>
    <p:sldId id="257" r:id="rId4"/>
    <p:sldId id="25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2" r:id="rId13"/>
    <p:sldId id="285" r:id="rId14"/>
    <p:sldId id="272" r:id="rId15"/>
    <p:sldId id="265" r:id="rId16"/>
    <p:sldId id="317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  <a:srgbClr val="CC3300"/>
    <a:srgbClr val="336600"/>
    <a:srgbClr val="003366"/>
    <a:srgbClr val="993300"/>
    <a:srgbClr val="003300"/>
    <a:srgbClr val="F3FD99"/>
    <a:srgbClr val="DBFB3B"/>
    <a:srgbClr val="8A0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46AE6-507F-4B67-9ACD-F948B8EFF9ED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9193-13DD-41B1-BCF4-2536B4853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1CC1A2-E193-432C-AE18-3A55E598F633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618BAC-E3B0-497D-A38E-7A2803C65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820472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Специфические ошибки в письменной речи  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учащихся младших классов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3016"/>
            <a:ext cx="8075240" cy="2900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МБОУ «СОШ № 7»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Теребило Татьяна Владимировна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пия (4) img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7467600" cy="1220013"/>
          </a:xfrm>
          <a:prstGeom prst="rect">
            <a:avLst/>
          </a:prstGeom>
        </p:spPr>
      </p:pic>
      <p:pic>
        <p:nvPicPr>
          <p:cNvPr id="8" name="Содержимое 4" descr="Копия (4) img03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8138693" cy="121444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89926" cy="602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420"/>
                <a:gridCol w="4110506"/>
              </a:tblGrid>
              <a:tr h="8996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Ошибки угрожающе – коррекционного характера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относятся</a:t>
                      </a:r>
                      <a:r>
                        <a:rPr kumimoji="0" lang="ru-RU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специфическим ошибкам: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541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Специфические ошибки,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являющиеся сигналом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диагностике правильного формирования навыков письма у школьников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Смешение согласных в слабой позиции </a:t>
                      </a:r>
                    </a:p>
                    <a:p>
                      <a:pPr algn="l"/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Орфография не нарушена, т.к. в русском языке в основе письма - фонетический принцип.</a:t>
                      </a:r>
                    </a:p>
                    <a:p>
                      <a:pPr algn="ctr"/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Например: ду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</a:t>
                      </a:r>
                      <a:r>
                        <a:rPr kumimoji="0" lang="ru-RU" sz="2200" b="1" i="1" u="dbl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endParaRPr kumimoji="0" lang="ru-RU" sz="22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варе</a:t>
                      </a:r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</a:t>
                      </a: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ка=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варе</a:t>
                      </a:r>
                      <a:r>
                        <a:rPr kumimoji="0" lang="ru-RU" sz="2200" b="1" i="1" u="dbl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</a:t>
                      </a:r>
                      <a:r>
                        <a:rPr kumimoji="0" lang="ru-RU" sz="2200" b="1" i="1" u="dbl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</a:t>
                      </a: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Пропуски целых слов 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чаще относится к ошибкам внимания, а не специфическим ошибкам письма.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kumimoji="0"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Ошибки на незнание правил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не умнее их применять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ошибки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связанные с применением орфографических правил;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ошибки носят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стойкий систематический характер;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повторяются;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возникновение специфических ошибок не связано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нарушением интеллектуального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сенсорного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ошибки не связанные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нерегулярностью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школьного обучения.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21429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Специфические ошибки - 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57216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1880" y="4509120"/>
            <a:ext cx="2808312" cy="1656184"/>
          </a:xfrm>
          <a:prstGeom prst="roundRect">
            <a:avLst/>
          </a:prstGeom>
          <a:solidFill>
            <a:srgbClr val="F3FD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Нарушение зрительного и слухового восприятия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484784"/>
            <a:ext cx="2880320" cy="1800200"/>
          </a:xfrm>
          <a:prstGeom prst="roundRect">
            <a:avLst/>
          </a:prstGeom>
          <a:solidFill>
            <a:srgbClr val="F3FD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Несформирован-ность</a:t>
            </a:r>
            <a:r>
              <a:rPr lang="ru-RU" sz="2000" b="1" dirty="0" smtClean="0">
                <a:solidFill>
                  <a:schemeClr val="tx1"/>
                </a:solidFill>
              </a:rPr>
              <a:t> фонематического слуха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232" y="1700808"/>
            <a:ext cx="2027054" cy="1428760"/>
          </a:xfrm>
          <a:prstGeom prst="roundRect">
            <a:avLst/>
          </a:prstGeom>
          <a:solidFill>
            <a:srgbClr val="F3FD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Отставание в </a:t>
            </a:r>
            <a:r>
              <a:rPr lang="ru-RU" sz="2000" b="1" dirty="0" err="1" smtClean="0">
                <a:solidFill>
                  <a:schemeClr val="tx1"/>
                </a:solidFill>
              </a:rPr>
              <a:t>общерече-вом</a:t>
            </a:r>
            <a:r>
              <a:rPr lang="ru-RU" sz="2000" b="1" dirty="0" smtClean="0">
                <a:solidFill>
                  <a:schemeClr val="tx1"/>
                </a:solidFill>
              </a:rPr>
              <a:t> развитии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915816" y="1340768"/>
            <a:ext cx="3744416" cy="1872208"/>
          </a:xfrm>
          <a:prstGeom prst="leftRightArrowCallout">
            <a:avLst>
              <a:gd name="adj1" fmla="val 11119"/>
              <a:gd name="adj2" fmla="val 25000"/>
              <a:gd name="adj3" fmla="val 25000"/>
              <a:gd name="adj4" fmla="val 481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Причины нарушения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письмен-ной</a:t>
            </a:r>
            <a:r>
              <a:rPr lang="ru-RU" sz="2000" b="1" dirty="0" smtClean="0">
                <a:solidFill>
                  <a:schemeClr val="tx1"/>
                </a:solidFill>
              </a:rPr>
              <a:t> речи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644008" y="3212976"/>
            <a:ext cx="484632" cy="12858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707904" y="260648"/>
            <a:ext cx="2216858" cy="107271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Частота встречаемости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различных видов специфических ошибок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072494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Смешанная форма специфических ошибок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54 %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Специфические ошибки, связанные: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фонематическими нарушениями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нарушением фонематического анализа звукового состава слова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11%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кинетической и кинестетической апраксией пишущей  руки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8%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нарушением дифференциальных признаков графических образов букв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Чтобы помочь детям преодолеть перечисленные трудности,  взрослые должны своевременно оказать им помощь, а для этого нужны  терпение и еще раз терпение, а также систематические занятия. </a:t>
            </a:r>
            <a:endParaRPr lang="ru-RU" sz="2800" b="1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Список используемой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467600" cy="559383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Волоскова</a:t>
            </a:r>
            <a:r>
              <a:rPr lang="ru-RU" dirty="0" smtClean="0"/>
              <a:t> Н.А. «Трудности формирования навыка письма у учащихся начальных классов», М., </a:t>
            </a:r>
            <a:r>
              <a:rPr lang="ru-RU" dirty="0" smtClean="0"/>
              <a:t>1996.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Левина Р.Е. «Недостатки чтения и письма у детей» – М.: </a:t>
            </a:r>
            <a:r>
              <a:rPr lang="ru-RU" dirty="0" err="1" smtClean="0"/>
              <a:t>Учпедгиз</a:t>
            </a:r>
            <a:r>
              <a:rPr lang="ru-RU" dirty="0" smtClean="0"/>
              <a:t>, 1940, 72 с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Ефименкова</a:t>
            </a:r>
            <a:r>
              <a:rPr lang="ru-RU" dirty="0" smtClean="0"/>
              <a:t> Л.Н. «Коррекция устной и письменной речи у учащихся начальных классов» – «</a:t>
            </a:r>
            <a:r>
              <a:rPr lang="ru-RU" dirty="0" err="1" smtClean="0"/>
              <a:t>Владос</a:t>
            </a:r>
            <a:r>
              <a:rPr lang="ru-RU" dirty="0" smtClean="0"/>
              <a:t>», 2004.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196752"/>
            <a:ext cx="6715172" cy="252028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Хороший,  ясный выговор</a:t>
            </a:r>
            <a:r>
              <a:rPr lang="ru-RU" sz="27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такой,                                            чтобы каждый из звуков был слышен,                                                        и чуткое ухо в различении этих звуков—                                                      вот главное основание   правописания.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К.Д. Ушинский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068960"/>
            <a:ext cx="7092280" cy="1503048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chemeClr val="tx1"/>
              </a:soli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2592288" cy="32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54632" cy="119675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8A0C33"/>
                </a:solidFill>
                <a:latin typeface="Times New Roman" pitchFamily="18" charset="0"/>
                <a:cs typeface="Times New Roman" pitchFamily="18" charset="0"/>
              </a:rPr>
              <a:t>«Письмо развивает искусство владения словом»</a:t>
            </a:r>
            <a:br>
              <a:rPr lang="ru-RU" sz="2400" b="1" i="1" dirty="0" smtClean="0">
                <a:solidFill>
                  <a:srgbClr val="8A0C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8A0C33"/>
                </a:solidFill>
                <a:latin typeface="Times New Roman" pitchFamily="18" charset="0"/>
                <a:cs typeface="Times New Roman" pitchFamily="18" charset="0"/>
              </a:rPr>
              <a:t>Марк Туллий Цицерон</a:t>
            </a:r>
            <a:endParaRPr lang="ru-RU" sz="2400" b="1" i="1" dirty="0">
              <a:solidFill>
                <a:srgbClr val="8A0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286808" cy="55007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опытом работы по устранению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специфических ошибок у учащихся младших классов.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характер специфических ошибок, отличительные особенности специфических и неспецифических ошибок.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.Познакомить с приемами работы  по устранению специфических ошибок.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методической копилки учителей в области работы по профилактике и коррекции специфических ошибок у учащихся младших классов.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50019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нарушений письменной речи </a:t>
            </a:r>
          </a:p>
          <a:p>
            <a:pPr lvl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школьников, является одной из наиболее актуальных проблем, возникающих при обучении, т.к. её следствием может являться школьная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Картинки разные\0_8e96f_5ce5cd6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57562"/>
            <a:ext cx="4286280" cy="26887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967335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4"/>
            <a:ext cx="72152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Копия Копия img033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467600" cy="1604752"/>
          </a:xfrm>
        </p:spPr>
      </p:pic>
      <p:pic>
        <p:nvPicPr>
          <p:cNvPr id="9" name="Рисунок 8" descr="Копия Копия 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14818"/>
            <a:ext cx="7500990" cy="158976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ошибки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Копия (2) Копия img033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7786742" cy="881786"/>
          </a:xfrm>
          <a:prstGeom prst="rect">
            <a:avLst/>
          </a:prstGeom>
        </p:spPr>
      </p:pic>
      <p:pic>
        <p:nvPicPr>
          <p:cNvPr id="6" name="Содержимое 6" descr="Копия (2) Копия 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00570"/>
            <a:ext cx="7239000" cy="7915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4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9" descr="Копия (3) Копия img033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467600" cy="1665269"/>
          </a:xfrm>
          <a:prstGeom prst="rect">
            <a:avLst/>
          </a:prstGeom>
        </p:spPr>
      </p:pic>
      <p:pic>
        <p:nvPicPr>
          <p:cNvPr id="5" name="Рисунок 4" descr="Копия (3) Копия 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7643866" cy="174534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пия img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49597"/>
            <a:ext cx="7467600" cy="574831"/>
          </a:xfrm>
          <a:prstGeom prst="rect">
            <a:avLst/>
          </a:prstGeom>
        </p:spPr>
      </p:pic>
      <p:pic>
        <p:nvPicPr>
          <p:cNvPr id="5" name="Содержимое 8" descr="Копия img03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7929618" cy="40951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4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2" descr="Копия (3) img034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7467600" cy="1014041"/>
          </a:xfrm>
        </p:spPr>
      </p:pic>
      <p:pic>
        <p:nvPicPr>
          <p:cNvPr id="6" name="Рисунок 5" descr="Копия (2) img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43314"/>
            <a:ext cx="7496151" cy="121444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871</TotalTime>
  <Words>357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Специфические ошибки в письменной речи   учащихся младших классов</vt:lpstr>
      <vt:lpstr>   Хороший,  ясный выговор,  такой,                                            чтобы каждый из звуков был слышен,                                                        и чуткое ухо в различении этих звуков—                                                      вот главное основание   правописания. К.Д. Ушинский                   </vt:lpstr>
      <vt:lpstr>«Письмо развивает искусство владения словом» Марк Туллий Цицерон</vt:lpstr>
      <vt:lpstr>  </vt:lpstr>
      <vt:lpstr>Слайд 5</vt:lpstr>
      <vt:lpstr>Исправьте ошибки </vt:lpstr>
      <vt:lpstr>Исправьте ошибки</vt:lpstr>
      <vt:lpstr>Исправьте ошибки</vt:lpstr>
      <vt:lpstr>Исправьте ошибки</vt:lpstr>
      <vt:lpstr>Исправьте ошибки</vt:lpstr>
      <vt:lpstr>Слайд 11</vt:lpstr>
      <vt:lpstr> </vt:lpstr>
      <vt:lpstr>.     </vt:lpstr>
      <vt:lpstr>Частота встречаемости  различных видов специфических ошибок</vt:lpstr>
      <vt:lpstr>Слайд 15</vt:lpstr>
      <vt:lpstr>Слайд 16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Подводные камни процесса формирования письменной речи  (семинар-практикум для родителей  учащихся 1-х классов) </dc:title>
  <dc:creator>Admin</dc:creator>
  <cp:lastModifiedBy>AvGUSt</cp:lastModifiedBy>
  <cp:revision>104</cp:revision>
  <dcterms:created xsi:type="dcterms:W3CDTF">2011-01-24T15:15:32Z</dcterms:created>
  <dcterms:modified xsi:type="dcterms:W3CDTF">2013-06-09T13:08:43Z</dcterms:modified>
</cp:coreProperties>
</file>