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3A07-F7EB-4869-9306-E77E9E1579F5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F304-9A4D-481C-A67B-7EDE8EFDF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2974-EB58-4C9A-AA2D-7BF0D53119E7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08C2-12F2-41F5-AA9C-81AE5BF48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A97-B650-410B-AF65-432983C3CD0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B66A-88EC-44E4-A0A3-4EF608192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3EF-8FB0-4017-BAC8-5697AB70E933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C4E7-3EDA-410F-BCBB-968E7CCD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09D1-5A19-4E7D-8FA2-5B6C134AC7D4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7C45-0DEC-4D0D-A04D-9F4BE45FB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EF83-9607-4D4D-B7D2-4A83E295C04F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821A-1888-46F5-8B7F-504DBCE62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7DB7-012C-499B-A617-AAF99DB0C4FA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C4CD-20B9-47F7-BDE1-3D43AF244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22B7-5B21-49D3-A8AB-E43D776B409B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8E27-43F8-487F-A79B-F68CBE6D6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D257-BC69-4406-9F78-417FB7870DB4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D7A3-CD96-4100-BED2-2D7CAC3B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BD2C-966E-43AD-A32E-006CD655D044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88C1-B025-473E-9C7C-DF0B1C19B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B8EB-A5F7-4CF1-97DB-656BCB8A1A5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A68D-396F-46B3-9373-1DFE0E04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CDF10B-1C56-4E71-930D-4640F201F505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2032E-D8D9-4209-9217-882CBC227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900113" y="476250"/>
            <a:ext cx="7772400" cy="14668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  <a:latin typeface="Arial" charset="0"/>
              </a:rPr>
              <a:t>ЗАДАЧА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1476375" y="1773238"/>
            <a:ext cx="6400800" cy="4248150"/>
          </a:xfrm>
        </p:spPr>
        <p:txBody>
          <a:bodyPr/>
          <a:lstStyle/>
          <a:p>
            <a:pPr algn="r" eaLnBrk="1" hangingPunct="1"/>
            <a:endParaRPr lang="ru-RU" sz="2000" smtClean="0">
              <a:solidFill>
                <a:srgbClr val="009900"/>
              </a:solidFill>
              <a:latin typeface="Arial" charset="0"/>
            </a:endParaRPr>
          </a:p>
          <a:p>
            <a:pPr algn="r" eaLnBrk="1" hangingPunct="1"/>
            <a:r>
              <a:rPr lang="ru-RU" sz="2000" smtClean="0">
                <a:solidFill>
                  <a:srgbClr val="009900"/>
                </a:solidFill>
                <a:latin typeface="Arial" charset="0"/>
              </a:rPr>
              <a:t>Урок математики в 1 классе.</a:t>
            </a:r>
          </a:p>
          <a:p>
            <a:pPr algn="r" eaLnBrk="1" hangingPunct="1"/>
            <a:r>
              <a:rPr lang="ru-RU" sz="2000" smtClean="0">
                <a:solidFill>
                  <a:srgbClr val="009900"/>
                </a:solidFill>
                <a:latin typeface="Arial" charset="0"/>
              </a:rPr>
              <a:t>УМК «Школа России».</a:t>
            </a:r>
          </a:p>
          <a:p>
            <a:pPr algn="r" eaLnBrk="1" hangingPunct="1"/>
            <a:r>
              <a:rPr lang="ru-RU" sz="2000" smtClean="0">
                <a:solidFill>
                  <a:srgbClr val="009900"/>
                </a:solidFill>
                <a:latin typeface="Arial" charset="0"/>
              </a:rPr>
              <a:t>Учебник М.И. Моро.</a:t>
            </a:r>
          </a:p>
          <a:p>
            <a:pPr algn="r" eaLnBrk="1" hangingPunct="1"/>
            <a:endParaRPr lang="ru-RU" sz="2000" smtClean="0">
              <a:solidFill>
                <a:srgbClr val="009900"/>
              </a:solidFill>
              <a:latin typeface="Arial" charset="0"/>
            </a:endParaRPr>
          </a:p>
          <a:p>
            <a:pPr algn="r" eaLnBrk="1" hangingPunct="1"/>
            <a:endParaRPr lang="ru-RU" sz="2000" smtClean="0">
              <a:solidFill>
                <a:srgbClr val="009900"/>
              </a:solidFill>
              <a:latin typeface="Arial" charset="0"/>
            </a:endParaRPr>
          </a:p>
          <a:p>
            <a:pPr algn="r" eaLnBrk="1" hangingPunct="1"/>
            <a:endParaRPr lang="ru-RU" sz="2000" smtClean="0">
              <a:solidFill>
                <a:srgbClr val="009900"/>
              </a:solidFill>
              <a:latin typeface="Arial" charset="0"/>
            </a:endParaRPr>
          </a:p>
          <a:p>
            <a:pPr algn="r" eaLnBrk="1" hangingPunct="1"/>
            <a:r>
              <a:rPr lang="ru-RU" smtClean="0">
                <a:solidFill>
                  <a:schemeClr val="tx1"/>
                </a:solidFill>
                <a:latin typeface="Arial" charset="0"/>
              </a:rPr>
              <a:t>Учитель Биткова Елена Владимировна.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1331913" y="1349375"/>
            <a:ext cx="66246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ru-RU" b="1">
                <a:solidFill>
                  <a:srgbClr val="009900"/>
                </a:solidFill>
              </a:rPr>
              <a:t>Литература:</a:t>
            </a:r>
            <a:endParaRPr lang="ru-RU">
              <a:solidFill>
                <a:srgbClr val="009900"/>
              </a:solidFill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/>
              <a:t>М.И.Моро, С.И. Волкова, С.В. Степанова. Математика. 1 класс. Учебник, часть 1. М:Просвещение, 2013.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/>
              <a:t>М.И.Моро, С.И. Волкова. Математика. 1 класс. Рабочая тетрадь,    часть 1. М:Просвещение, 2014.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/>
              <a:t>Математика. Контрольно-измерительные материалы. 1 класс. Составитель Т.Н. Ситникова. М:ВАКО, 2014.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/>
              <a:t>Т.Н. Ситникова, И.Ф. Яценко. Поурочные разработки по математике к УМК М.И. Моро. 1 класс. М:ВАКО, 2013.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ru-RU" b="1">
                <a:solidFill>
                  <a:srgbClr val="009900"/>
                </a:solidFill>
              </a:rPr>
              <a:t>Электронные образовательные ресурсы:</a:t>
            </a:r>
            <a:endParaRPr lang="ru-RU">
              <a:solidFill>
                <a:srgbClr val="009900"/>
              </a:solidFill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/>
              <a:t>Авторская программа урока для интерактивной доски.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/>
              <a:t>http: ns portal.ru</a:t>
            </a:r>
            <a:endParaRPr lang="ru-RU"/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/>
              <a:t>http: pro </a:t>
            </a:r>
            <a:r>
              <a:rPr lang="ru-RU"/>
              <a:t>Ш</a:t>
            </a:r>
            <a:r>
              <a:rPr lang="en-US"/>
              <a:t>kolu.ru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5678496" cy="452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632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Определи, как зовут каждого мальчика-рыбака, если 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удочка у Саши длиннее, чем у Толи, но короче, чем у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Димы.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4357694"/>
            <a:ext cx="1357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8-1-1=</a:t>
            </a:r>
            <a:r>
              <a:rPr lang="ru-RU" b="1" dirty="0" smtClean="0">
                <a:solidFill>
                  <a:srgbClr val="009900"/>
                </a:solidFill>
              </a:rPr>
              <a:t>…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7+1+1=…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1+1+1=…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6+0=...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5-5=…</a:t>
            </a:r>
            <a:endParaRPr lang="ru-RU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65817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05251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25538"/>
            <a:ext cx="13382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836613"/>
            <a:ext cx="2171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205038"/>
            <a:ext cx="352742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924175"/>
            <a:ext cx="25193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221163"/>
            <a:ext cx="1781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4076700"/>
            <a:ext cx="1847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60350"/>
            <a:ext cx="4391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25" y="1142984"/>
            <a:ext cx="60864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1456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Условие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79388" y="2852738"/>
            <a:ext cx="1323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Вопрос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79388" y="4797425"/>
            <a:ext cx="152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Решение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84213" y="58293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9900"/>
                </a:solidFill>
              </a:rPr>
              <a:t>Ответ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175522" cy="56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71546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smtClean="0"/>
              <a:t>Составим другую задачу: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/>
              <a:t>В коробке было 6 карандашей. Вынули 2 карандаша.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/>
              <a:t>Сколько карандашей осталось в коробке?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102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72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3714752"/>
            <a:ext cx="670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5</a:t>
            </a:r>
            <a:r>
              <a:rPr lang="ru-RU" sz="2400" b="1" dirty="0" smtClean="0">
                <a:solidFill>
                  <a:schemeClr val="accent1"/>
                </a:solidFill>
              </a:rPr>
              <a:t>. </a:t>
            </a:r>
            <a:r>
              <a:rPr lang="ru-RU" sz="2400" b="1" dirty="0" smtClean="0"/>
              <a:t>8-1 … 7	7+2…9	6-2…5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   </a:t>
            </a:r>
            <a:r>
              <a:rPr lang="ru-RU" sz="2400" b="1" dirty="0" smtClean="0"/>
              <a:t>8-1 … 6	7+2…8	4+1…6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8766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298494" cy="267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199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ЗАДАЧА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</dc:title>
  <cp:lastModifiedBy>Admin</cp:lastModifiedBy>
  <cp:revision>14</cp:revision>
  <dcterms:modified xsi:type="dcterms:W3CDTF">2014-11-21T14:11:20Z</dcterms:modified>
</cp:coreProperties>
</file>