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35" r:id="rId2"/>
  </p:sldMasterIdLst>
  <p:notesMasterIdLst>
    <p:notesMasterId r:id="rId25"/>
  </p:notesMasterIdLst>
  <p:sldIdLst>
    <p:sldId id="256" r:id="rId3"/>
    <p:sldId id="300" r:id="rId4"/>
    <p:sldId id="291" r:id="rId5"/>
    <p:sldId id="292" r:id="rId6"/>
    <p:sldId id="293" r:id="rId7"/>
    <p:sldId id="294" r:id="rId8"/>
    <p:sldId id="296" r:id="rId9"/>
    <p:sldId id="290" r:id="rId10"/>
    <p:sldId id="286" r:id="rId11"/>
    <p:sldId id="283" r:id="rId12"/>
    <p:sldId id="295" r:id="rId13"/>
    <p:sldId id="288" r:id="rId14"/>
    <p:sldId id="298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9" r:id="rId23"/>
    <p:sldId id="26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FE48CA"/>
    <a:srgbClr val="66FF66"/>
    <a:srgbClr val="00FF00"/>
    <a:srgbClr val="FFFF00"/>
    <a:srgbClr val="00376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516" y="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813011-9996-416E-AF97-AAFFDAE91364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91C698-A6A4-4A1D-8F78-473846FF92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77427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B4BE7-8CFB-4852-84B7-56200FE2A62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9670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DF752-7BDC-4FC1-A80F-2F3B4EFF3F7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5913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5E215-6535-4458-AD90-8FE9C8733D1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6493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161C2FD-3E91-45A6-ADBE-562B7FC528D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7900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BEB04F-A7D2-44A7-AC2C-C6183028E7B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3577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F095B-DFAC-41BC-84CD-EC9AB412E65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9248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5E1DF0-8A55-4713-8EE4-4B19F9581CB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91089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C0A69F-9924-4F95-865B-DFA910757D4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0503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4F4D3C-4520-4E63-A26B-AD2173FE9D6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93534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5AD1B-3444-4303-B50D-CE8C3F7645B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33642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0217C2-A1DA-43CB-9857-84011FCDD00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392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24728-05E7-4402-93E6-E8E5326FFE8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02740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5587ED-CFAC-477D-986E-CB7C9B87B5B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9712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F4A2C7-D982-4449-B614-D7F33C52D02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05430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513463-F68D-4EC3-8156-D9B96ADB1BE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1651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95284-0F42-496D-AA78-35E6DDA15A7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2929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69A0A-30A1-43A1-8EB0-3E8233B3CB2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3685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127E6-7840-4FDB-95A6-36EFFDC0127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9517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16ABE-F461-4BE3-8561-143795A4590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5717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0AEFC-7E22-478C-BC6D-57D3C8412D3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325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FA5E6-FB2F-440E-9E4A-3829E120D6F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3453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724B8-F725-494B-B860-8698C3541A1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6326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hlink"/>
            </a:gs>
            <a:gs pos="50000">
              <a:schemeClr val="bg1"/>
            </a:gs>
            <a:gs pos="100000">
              <a:schemeClr val="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3F6BA7-554E-4F04-88AC-F080D96FE54C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0124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56E0DF2-887E-4547-91AF-62F989F8602D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0467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wav"/><Relationship Id="rId4" Type="http://schemas.openxmlformats.org/officeDocument/2006/relationships/image" Target="../media/image7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14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836712"/>
            <a:ext cx="7810778" cy="2235098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CC00CC"/>
                </a:solidFill>
              </a:rPr>
              <a:t>Решение задач на увеличение (уменьшение) числа на несколько единиц. </a:t>
            </a:r>
            <a:r>
              <a:rPr lang="ru-RU" dirty="0" smtClean="0">
                <a:solidFill>
                  <a:srgbClr val="CC00CC"/>
                </a:solidFill>
              </a:rPr>
              <a:t/>
            </a:r>
            <a:br>
              <a:rPr lang="ru-RU" dirty="0" smtClean="0">
                <a:solidFill>
                  <a:srgbClr val="CC00CC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5963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85794"/>
            <a:ext cx="9144000" cy="1304919"/>
          </a:xfrm>
        </p:spPr>
        <p:txBody>
          <a:bodyPr/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Задача.</a:t>
            </a:r>
            <a:br>
              <a:rPr lang="ru-RU" sz="4000" b="1" dirty="0" smtClean="0">
                <a:solidFill>
                  <a:srgbClr val="7030A0"/>
                </a:solidFill>
              </a:rPr>
            </a:br>
            <a:r>
              <a:rPr lang="ru-RU" sz="4000" b="1" dirty="0" smtClean="0">
                <a:solidFill>
                  <a:srgbClr val="7030A0"/>
                </a:solidFill>
              </a:rPr>
              <a:t> Квадратов 5, а кругов на 2 больше. Сколько кругов? </a:t>
            </a:r>
            <a:br>
              <a:rPr lang="ru-RU" sz="4000" b="1" dirty="0" smtClean="0">
                <a:solidFill>
                  <a:srgbClr val="7030A0"/>
                </a:solidFill>
              </a:rPr>
            </a:br>
            <a:r>
              <a:rPr lang="ru-RU" sz="4000" b="1" dirty="0" smtClean="0">
                <a:solidFill>
                  <a:srgbClr val="7030A0"/>
                </a:solidFill>
              </a:rPr>
              <a:t> 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2000240"/>
            <a:ext cx="8572528" cy="642942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ru-RU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691680" y="4221088"/>
            <a:ext cx="18473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800" b="1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3071810"/>
            <a:ext cx="857250" cy="928687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785918" y="3071810"/>
            <a:ext cx="857250" cy="928687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071802" y="3071810"/>
            <a:ext cx="857250" cy="928687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286248" y="3071810"/>
            <a:ext cx="857250" cy="928687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500694" y="3071810"/>
            <a:ext cx="857250" cy="928687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85720" y="4214818"/>
            <a:ext cx="928687" cy="1000125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714480" y="4214818"/>
            <a:ext cx="928687" cy="1000125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071802" y="4286256"/>
            <a:ext cx="928687" cy="1000125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286248" y="4214818"/>
            <a:ext cx="928687" cy="1000125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500694" y="4214818"/>
            <a:ext cx="928687" cy="1000125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858016" y="4214818"/>
            <a:ext cx="928687" cy="1000125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7929586" y="4214818"/>
            <a:ext cx="928687" cy="1000125"/>
          </a:xfrm>
          <a:prstGeom prst="ellipse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105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Решение.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6000" b="1" dirty="0" smtClean="0">
                <a:solidFill>
                  <a:srgbClr val="FF0000"/>
                </a:solidFill>
              </a:rPr>
              <a:t>       5 + 2 = 7 (к.)</a:t>
            </a:r>
          </a:p>
          <a:p>
            <a:pPr>
              <a:buNone/>
            </a:pPr>
            <a:r>
              <a:rPr lang="ru-RU" sz="6000" b="1" dirty="0" smtClean="0">
                <a:solidFill>
                  <a:srgbClr val="7030A0"/>
                </a:solidFill>
              </a:rPr>
              <a:t>Ответ: </a:t>
            </a:r>
            <a:r>
              <a:rPr lang="ru-RU" sz="6000" b="1" dirty="0" smtClean="0">
                <a:solidFill>
                  <a:srgbClr val="FF0000"/>
                </a:solidFill>
              </a:rPr>
              <a:t>7 кругов.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узел 1"/>
          <p:cNvSpPr/>
          <p:nvPr/>
        </p:nvSpPr>
        <p:spPr>
          <a:xfrm>
            <a:off x="1071538" y="1357298"/>
            <a:ext cx="864096" cy="864096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142844" y="2714620"/>
            <a:ext cx="904056" cy="79208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142844" y="1357298"/>
            <a:ext cx="864096" cy="864096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2000232" y="1357298"/>
            <a:ext cx="864096" cy="864096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2928926" y="1357298"/>
            <a:ext cx="864096" cy="864096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3857620" y="1428736"/>
            <a:ext cx="864096" cy="864096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4786314" y="1428736"/>
            <a:ext cx="864096" cy="864096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5715008" y="1428736"/>
            <a:ext cx="864096" cy="864096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6643702" y="1500174"/>
            <a:ext cx="864096" cy="864096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1071538" y="2714620"/>
            <a:ext cx="913287" cy="79208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2071670" y="2714620"/>
            <a:ext cx="913287" cy="79208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3000364" y="2714620"/>
            <a:ext cx="913287" cy="79208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3929058" y="2714620"/>
            <a:ext cx="913287" cy="79208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2714620"/>
            <a:ext cx="938213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446" y="2714620"/>
            <a:ext cx="938213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40" y="2714620"/>
            <a:ext cx="938213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-214346" y="0"/>
            <a:ext cx="91440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 На столе лежало 8 столовых ложек, а чайных    </a:t>
            </a:r>
          </a:p>
          <a:p>
            <a:r>
              <a:rPr lang="ru-RU" sz="2800" b="1" dirty="0" smtClean="0"/>
              <a:t>  </a:t>
            </a:r>
            <a:r>
              <a:rPr lang="ru-RU" sz="2800" b="1" u="sng" dirty="0" smtClean="0"/>
              <a:t>на 3 меньше</a:t>
            </a:r>
            <a:r>
              <a:rPr lang="ru-RU" sz="2800" b="1" dirty="0" smtClean="0"/>
              <a:t>. Сколько чайных ложек лежало      </a:t>
            </a:r>
          </a:p>
          <a:p>
            <a:r>
              <a:rPr lang="ru-RU" sz="2800" b="1" dirty="0" smtClean="0"/>
              <a:t>  на столе?</a:t>
            </a:r>
            <a:endParaRPr lang="ru-RU" sz="2800" b="1" dirty="0"/>
          </a:p>
        </p:txBody>
      </p:sp>
      <p:sp>
        <p:nvSpPr>
          <p:cNvPr id="32" name="WordArt 43"/>
          <p:cNvSpPr>
            <a:spLocks noChangeArrowheads="1" noChangeShapeType="1" noTextEdit="1"/>
          </p:cNvSpPr>
          <p:nvPr/>
        </p:nvSpPr>
        <p:spPr bwMode="auto">
          <a:xfrm rot="1963458">
            <a:off x="7128600" y="2103510"/>
            <a:ext cx="45719" cy="244192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'</a:t>
            </a:r>
          </a:p>
        </p:txBody>
      </p:sp>
      <p:sp>
        <p:nvSpPr>
          <p:cNvPr id="33" name="WordArt 43"/>
          <p:cNvSpPr>
            <a:spLocks noChangeArrowheads="1" noChangeShapeType="1" noTextEdit="1"/>
          </p:cNvSpPr>
          <p:nvPr/>
        </p:nvSpPr>
        <p:spPr bwMode="auto">
          <a:xfrm rot="1963458">
            <a:off x="6139319" y="2147935"/>
            <a:ext cx="45719" cy="23032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'</a:t>
            </a:r>
          </a:p>
        </p:txBody>
      </p:sp>
      <p:sp>
        <p:nvSpPr>
          <p:cNvPr id="34" name="WordArt 43"/>
          <p:cNvSpPr>
            <a:spLocks noChangeArrowheads="1" noChangeShapeType="1" noTextEdit="1"/>
          </p:cNvSpPr>
          <p:nvPr/>
        </p:nvSpPr>
        <p:spPr bwMode="auto">
          <a:xfrm rot="1963458">
            <a:off x="5199725" y="2092759"/>
            <a:ext cx="45719" cy="2279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'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214414" y="4929198"/>
            <a:ext cx="48892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Решение: 8 – 3 =5(л.)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14414" y="6215082"/>
            <a:ext cx="6056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C00CC"/>
                </a:solidFill>
              </a:rPr>
              <a:t>Ответ: 5 чайных ложек.</a:t>
            </a:r>
            <a:endParaRPr lang="ru-RU" sz="3600" b="1" dirty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005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32" grpId="0"/>
      <p:bldP spid="33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52736"/>
            <a:ext cx="8586758" cy="2090512"/>
          </a:xfrm>
        </p:spPr>
        <p:txBody>
          <a:bodyPr/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На … больше « + »</a:t>
            </a:r>
            <a:br>
              <a:rPr lang="ru-RU" sz="6600" b="1" dirty="0" smtClean="0">
                <a:solidFill>
                  <a:srgbClr val="FF0000"/>
                </a:solidFill>
              </a:rPr>
            </a:br>
            <a:r>
              <a:rPr lang="ru-RU" sz="6600" b="1" dirty="0" smtClean="0">
                <a:solidFill>
                  <a:srgbClr val="FF0000"/>
                </a:solidFill>
              </a:rPr>
              <a:t/>
            </a:r>
            <a:br>
              <a:rPr lang="ru-RU" sz="6600" b="1" dirty="0" smtClean="0">
                <a:solidFill>
                  <a:srgbClr val="FF0000"/>
                </a:solidFill>
              </a:rPr>
            </a:br>
            <a:r>
              <a:rPr lang="ru-RU" sz="6600" b="1" dirty="0" smtClean="0">
                <a:solidFill>
                  <a:srgbClr val="FF0000"/>
                </a:solidFill>
              </a:rPr>
              <a:t>На … меньше « - »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клоу2299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клоунада.wav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58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857356" y="500042"/>
            <a:ext cx="6072230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Танцуют все!</a:t>
            </a:r>
          </a:p>
        </p:txBody>
      </p:sp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0" y="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ru-RU"/>
              <a:t>  </a:t>
            </a:r>
          </a:p>
        </p:txBody>
      </p:sp>
      <p:pic>
        <p:nvPicPr>
          <p:cNvPr id="12" name="Рисунок 11" descr="009b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188" y="2286000"/>
            <a:ext cx="3643312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62480843"/>
      </p:ext>
    </p:extLst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1"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5"/>
          <p:cNvSpPr txBox="1">
            <a:spLocks noChangeArrowheads="1"/>
          </p:cNvSpPr>
          <p:nvPr/>
        </p:nvSpPr>
        <p:spPr bwMode="auto">
          <a:xfrm>
            <a:off x="1357313" y="285750"/>
            <a:ext cx="6886575" cy="10779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200" b="1" dirty="0">
                <a:solidFill>
                  <a:srgbClr val="C00000"/>
                </a:solidFill>
              </a:rPr>
              <a:t>Руки согнуты в локтях, </a:t>
            </a:r>
          </a:p>
          <a:p>
            <a:pPr algn="ctr" eaLnBrk="1" hangingPunct="1"/>
            <a:r>
              <a:rPr lang="ru-RU" sz="3200" b="1" dirty="0">
                <a:solidFill>
                  <a:srgbClr val="C00000"/>
                </a:solidFill>
              </a:rPr>
              <a:t>качаем головой и двигаем телом</a:t>
            </a:r>
          </a:p>
        </p:txBody>
      </p:sp>
      <p:pic>
        <p:nvPicPr>
          <p:cNvPr id="3092" name="Picture 20" descr="D:\рисунки и анимашки\разные анимашки\c05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25" y="1571625"/>
            <a:ext cx="428625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18013056"/>
      </p:ext>
    </p:extLst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photo156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546" y="1214438"/>
            <a:ext cx="2500313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 descr="photo10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50" y="1571625"/>
            <a:ext cx="1123950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 descr="photo14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438" y="2571750"/>
            <a:ext cx="2100262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 descr="DUCK3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3857625"/>
            <a:ext cx="1357313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9" descr="DUCK3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0" y="3786188"/>
            <a:ext cx="1500188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 descr="photo10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2375" y="1643063"/>
            <a:ext cx="1071563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21" descr="star02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6563" y="3500438"/>
            <a:ext cx="1866900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22" descr="rabbit24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563" y="4643438"/>
            <a:ext cx="142875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Рисунок 23" descr="rabbit24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3" y="4643438"/>
            <a:ext cx="142875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357158" y="285728"/>
            <a:ext cx="8204938" cy="9233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solidFill>
                  <a:srgbClr val="FFFF00"/>
                </a:solidFill>
              </a:rPr>
              <a:t>Возьми соседа за руки</a:t>
            </a:r>
          </a:p>
        </p:txBody>
      </p:sp>
    </p:spTree>
    <p:extLst>
      <p:ext uri="{BB962C8B-B14F-4D97-AF65-F5344CB8AC3E}">
        <p14:creationId xmlns="" xmlns:p14="http://schemas.microsoft.com/office/powerpoint/2010/main" val="2649149843"/>
      </p:ext>
    </p:extLst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D20650_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00BFAA"/>
              </a:clrFrom>
              <a:clrTo>
                <a:srgbClr val="00BFAA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75" y="1500188"/>
            <a:ext cx="62865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14480" y="500042"/>
            <a:ext cx="560005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solidFill>
                  <a:srgbClr val="FFFF00"/>
                </a:solidFill>
              </a:rPr>
              <a:t>Делай,  как мы!</a:t>
            </a:r>
          </a:p>
        </p:txBody>
      </p:sp>
    </p:spTree>
    <p:extLst>
      <p:ext uri="{BB962C8B-B14F-4D97-AF65-F5344CB8AC3E}">
        <p14:creationId xmlns="" xmlns:p14="http://schemas.microsoft.com/office/powerpoint/2010/main" val="2388109144"/>
      </p:ext>
    </p:extLst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G00396_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25" y="1857375"/>
            <a:ext cx="216217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 rot="-842082">
            <a:off x="26988" y="765175"/>
            <a:ext cx="642937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6000" b="1" dirty="0">
                <a:solidFill>
                  <a:srgbClr val="FFFF00"/>
                </a:solidFill>
              </a:rPr>
              <a:t>А теперь, как я!</a:t>
            </a:r>
          </a:p>
        </p:txBody>
      </p:sp>
    </p:spTree>
    <p:extLst>
      <p:ext uri="{BB962C8B-B14F-4D97-AF65-F5344CB8AC3E}">
        <p14:creationId xmlns="" xmlns:p14="http://schemas.microsoft.com/office/powerpoint/2010/main" val="387466387"/>
      </p:ext>
    </p:extLst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t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525" y="320722"/>
            <a:ext cx="180022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Новогодний подарок «Чумовая собака»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750" y="2786063"/>
            <a:ext cx="10096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Новогодний подарок «Чумовая собака»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000500" y="1571625"/>
            <a:ext cx="12255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Новогодний подарок «Чумовая собака»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715000" y="2786063"/>
            <a:ext cx="1147763" cy="190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2" name="Group 6"/>
          <p:cNvGrpSpPr>
            <a:grpSpLocks/>
          </p:cNvGrpSpPr>
          <p:nvPr/>
        </p:nvGrpSpPr>
        <p:grpSpPr bwMode="auto">
          <a:xfrm>
            <a:off x="-4608513" y="5229225"/>
            <a:ext cx="4608513" cy="757238"/>
            <a:chOff x="2381" y="3067"/>
            <a:chExt cx="2903" cy="477"/>
          </a:xfrm>
        </p:grpSpPr>
        <p:pic>
          <p:nvPicPr>
            <p:cNvPr id="9226" name="Picture 7" descr="Photo%2000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" y="3067"/>
              <a:ext cx="2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7" name="Text Box 8"/>
            <p:cNvSpPr txBox="1">
              <a:spLocks noChangeArrowheads="1"/>
            </p:cNvSpPr>
            <p:nvPr/>
          </p:nvSpPr>
          <p:spPr bwMode="auto">
            <a:xfrm>
              <a:off x="2381" y="3294"/>
              <a:ext cx="29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2000" b="1">
                  <a:solidFill>
                    <a:srgbClr val="660066"/>
                  </a:solidFill>
                </a:rPr>
                <a:t>Ребята, берегите здоровье!</a:t>
              </a:r>
            </a:p>
          </p:txBody>
        </p:sp>
      </p:grpSp>
      <p:pic>
        <p:nvPicPr>
          <p:cNvPr id="14" name="Picture 2" descr="dt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285750"/>
            <a:ext cx="180022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 descr="94003.gif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50" y="4429125"/>
            <a:ext cx="1214438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 descr="94003.gif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6625" y="4572000"/>
            <a:ext cx="1214438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1682486"/>
      </p:ext>
    </p:extLst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luzan.ucoz.ru/animes/zvonok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14712" y="1142984"/>
            <a:ext cx="542928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1214422"/>
            <a:ext cx="6858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« Вот звонок нам дал сигнал: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Поработать час настал.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Так что время не теряем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И работать начинаем»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1" y="3140968"/>
            <a:ext cx="2952328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Всё</a:t>
            </a:r>
            <a:r>
              <a:rPr lang="ru-RU" sz="6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ru-RU" sz="6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photo14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6706" y="1036544"/>
            <a:ext cx="2100262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photo14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3429000"/>
            <a:ext cx="2100262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514594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4000"/>
    </mc:Choice>
    <mc:Fallback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834829" cy="63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47664" y="1052735"/>
            <a:ext cx="6048672" cy="1008112"/>
          </a:xfrm>
          <a:prstGeom prst="rect">
            <a:avLst/>
          </a:prstGeom>
          <a:solidFill>
            <a:srgbClr val="66FF66"/>
          </a:solidFill>
        </p:spPr>
        <p:txBody>
          <a:bodyPr wrap="square" rtlCol="0">
            <a:spAutoFit/>
          </a:bodyPr>
          <a:lstStyle/>
          <a:p>
            <a:endParaRPr lang="ru-RU" sz="54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916" y="874836"/>
            <a:ext cx="7688263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696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2743200"/>
            <a:ext cx="7772400" cy="1392774"/>
          </a:xfrm>
          <a:prstGeom prst="rect">
            <a:avLst/>
          </a:prstGeom>
          <a:noFill/>
          <a:scene3d>
            <a:camera prst="orthographicFront"/>
            <a:lightRig rig="threePt" dir="t"/>
          </a:scene3d>
        </p:spPr>
        <p:txBody>
          <a:bodyPr spcFirstLastPara="1">
            <a:prstTxWarp prst="textArchUp">
              <a:avLst>
                <a:gd name="adj" fmla="val 10905017"/>
              </a:avLst>
            </a:prstTxWarp>
            <a:spAutoFit/>
          </a:bodyPr>
          <a:lstStyle/>
          <a:p>
            <a:pPr algn="ctr">
              <a:defRPr/>
            </a:pPr>
            <a:r>
              <a:rPr lang="ru-RU" sz="11500" b="1" dirty="0">
                <a:ln w="635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Молодцы !</a:t>
            </a:r>
          </a:p>
        </p:txBody>
      </p:sp>
      <p:pic>
        <p:nvPicPr>
          <p:cNvPr id="3" name="Рисунок 4" descr="солнышко.gif"/>
          <p:cNvPicPr>
            <a:picLocks noChangeAspect="1"/>
          </p:cNvPicPr>
          <p:nvPr/>
        </p:nvPicPr>
        <p:blipFill>
          <a:blip r:embed="rId2" cstate="email">
            <a:lum bright="10000" contrast="3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11624" t="14706" r="11624" b="5882"/>
          <a:stretch>
            <a:fillRect/>
          </a:stretch>
        </p:blipFill>
        <p:spPr bwMode="auto">
          <a:xfrm rot="20522182" flipH="1">
            <a:off x="577850" y="568325"/>
            <a:ext cx="1447800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609235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71604" y="1"/>
            <a:ext cx="7358114" cy="192880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bg1"/>
                </a:solidFill>
              </a:rPr>
              <a:t>Назови все числа по порядку, начиная с наименьшего</a:t>
            </a:r>
            <a:br>
              <a:rPr lang="ru-RU" sz="3600" b="1" dirty="0" smtClean="0">
                <a:solidFill>
                  <a:schemeClr val="bg1"/>
                </a:solidFill>
              </a:rPr>
            </a:b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0243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286000" y="5643563"/>
            <a:ext cx="6172200" cy="73183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" name="5-конечная звезда 8"/>
          <p:cNvSpPr/>
          <p:nvPr/>
        </p:nvSpPr>
        <p:spPr>
          <a:xfrm>
            <a:off x="142844" y="2643182"/>
            <a:ext cx="1928826" cy="19288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10" name="5-конечная звезда 9"/>
          <p:cNvSpPr/>
          <p:nvPr/>
        </p:nvSpPr>
        <p:spPr>
          <a:xfrm>
            <a:off x="5572132" y="2714620"/>
            <a:ext cx="1714512" cy="164307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12" name="5-конечная звезда 11"/>
          <p:cNvSpPr/>
          <p:nvPr/>
        </p:nvSpPr>
        <p:spPr>
          <a:xfrm>
            <a:off x="4572000" y="1214422"/>
            <a:ext cx="1643074" cy="16287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3" name="5-конечная звезда 12"/>
          <p:cNvSpPr/>
          <p:nvPr/>
        </p:nvSpPr>
        <p:spPr>
          <a:xfrm>
            <a:off x="7500958" y="4000504"/>
            <a:ext cx="1643042" cy="164307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14" name="5-конечная звезда 13"/>
          <p:cNvSpPr/>
          <p:nvPr/>
        </p:nvSpPr>
        <p:spPr>
          <a:xfrm>
            <a:off x="1071538" y="4500570"/>
            <a:ext cx="1714512" cy="171451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5" name="5-конечная звезда 14"/>
          <p:cNvSpPr/>
          <p:nvPr/>
        </p:nvSpPr>
        <p:spPr>
          <a:xfrm>
            <a:off x="5857884" y="4714884"/>
            <a:ext cx="1643074" cy="157163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70C0"/>
                </a:solidFill>
              </a:rPr>
              <a:t>9</a:t>
            </a:r>
          </a:p>
        </p:txBody>
      </p:sp>
      <p:sp>
        <p:nvSpPr>
          <p:cNvPr id="16" name="5-конечная звезда 15"/>
          <p:cNvSpPr/>
          <p:nvPr/>
        </p:nvSpPr>
        <p:spPr>
          <a:xfrm>
            <a:off x="7072330" y="1285860"/>
            <a:ext cx="1557320" cy="17002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17" name="5-конечная звезда 16"/>
          <p:cNvSpPr/>
          <p:nvPr/>
        </p:nvSpPr>
        <p:spPr>
          <a:xfrm>
            <a:off x="3214678" y="4071942"/>
            <a:ext cx="1857388" cy="17859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18" name="5-конечная звезда 17"/>
          <p:cNvSpPr/>
          <p:nvPr/>
        </p:nvSpPr>
        <p:spPr>
          <a:xfrm>
            <a:off x="3000364" y="2071678"/>
            <a:ext cx="1785950" cy="171451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19" name="5-конечная звезда 18"/>
          <p:cNvSpPr/>
          <p:nvPr/>
        </p:nvSpPr>
        <p:spPr>
          <a:xfrm>
            <a:off x="1214414" y="714356"/>
            <a:ext cx="2214578" cy="19288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70C0"/>
                </a:solidFill>
              </a:rPr>
              <a:t>10</a:t>
            </a:r>
            <a:endParaRPr lang="ru-RU" sz="4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71604" y="1"/>
            <a:ext cx="7358114" cy="192880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bg1"/>
                </a:solidFill>
              </a:rPr>
              <a:t>Назови все числа по порядку, начиная с наименьшего</a:t>
            </a:r>
            <a:br>
              <a:rPr lang="ru-RU" sz="3600" b="1" dirty="0" smtClean="0">
                <a:solidFill>
                  <a:schemeClr val="bg1"/>
                </a:solidFill>
              </a:rPr>
            </a:b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0243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286000" y="5643563"/>
            <a:ext cx="6172200" cy="73183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" name="5-конечная звезда 8"/>
          <p:cNvSpPr/>
          <p:nvPr/>
        </p:nvSpPr>
        <p:spPr>
          <a:xfrm>
            <a:off x="142844" y="2643182"/>
            <a:ext cx="1928826" cy="19288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7030A0"/>
                </a:solidFill>
              </a:rPr>
              <a:t>11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10" name="5-конечная звезда 9"/>
          <p:cNvSpPr/>
          <p:nvPr/>
        </p:nvSpPr>
        <p:spPr>
          <a:xfrm>
            <a:off x="3357554" y="2428868"/>
            <a:ext cx="2071702" cy="164307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7030A0"/>
                </a:solidFill>
              </a:rPr>
              <a:t>17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12" name="5-конечная звезда 11"/>
          <p:cNvSpPr/>
          <p:nvPr/>
        </p:nvSpPr>
        <p:spPr>
          <a:xfrm>
            <a:off x="4572000" y="1214422"/>
            <a:ext cx="2000264" cy="16287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7030A0"/>
                </a:solidFill>
              </a:rPr>
              <a:t>12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13" name="5-конечная звезда 12"/>
          <p:cNvSpPr/>
          <p:nvPr/>
        </p:nvSpPr>
        <p:spPr>
          <a:xfrm>
            <a:off x="7072330" y="4714884"/>
            <a:ext cx="2285984" cy="164307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7030A0"/>
                </a:solidFill>
              </a:rPr>
              <a:t>13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14" name="5-конечная звезда 13"/>
          <p:cNvSpPr/>
          <p:nvPr/>
        </p:nvSpPr>
        <p:spPr>
          <a:xfrm>
            <a:off x="1071538" y="4500570"/>
            <a:ext cx="2071702" cy="171451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7030A0"/>
                </a:solidFill>
              </a:rPr>
              <a:t>16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15" name="5-конечная звезда 14"/>
          <p:cNvSpPr/>
          <p:nvPr/>
        </p:nvSpPr>
        <p:spPr>
          <a:xfrm>
            <a:off x="5143504" y="4572008"/>
            <a:ext cx="2071702" cy="157163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7030A0"/>
                </a:solidFill>
              </a:rPr>
              <a:t>19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16" name="5-конечная звезда 15"/>
          <p:cNvSpPr/>
          <p:nvPr/>
        </p:nvSpPr>
        <p:spPr>
          <a:xfrm>
            <a:off x="7072330" y="1285860"/>
            <a:ext cx="2071670" cy="17002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7030A0"/>
                </a:solidFill>
              </a:rPr>
              <a:t>14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17" name="5-конечная звезда 16"/>
          <p:cNvSpPr/>
          <p:nvPr/>
        </p:nvSpPr>
        <p:spPr>
          <a:xfrm>
            <a:off x="3214678" y="4071942"/>
            <a:ext cx="2000264" cy="178595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7030A0"/>
                </a:solidFill>
              </a:rPr>
              <a:t>15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18" name="5-конечная звезда 17"/>
          <p:cNvSpPr/>
          <p:nvPr/>
        </p:nvSpPr>
        <p:spPr>
          <a:xfrm>
            <a:off x="1214414" y="1071546"/>
            <a:ext cx="2000264" cy="171451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7030A0"/>
                </a:solidFill>
              </a:rPr>
              <a:t>18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20" name="5-конечная звезда 19"/>
          <p:cNvSpPr/>
          <p:nvPr/>
        </p:nvSpPr>
        <p:spPr>
          <a:xfrm>
            <a:off x="6286512" y="2857496"/>
            <a:ext cx="2071702" cy="157163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7030A0"/>
                </a:solidFill>
              </a:rPr>
              <a:t>20</a:t>
            </a:r>
            <a:endParaRPr lang="ru-RU" sz="4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22238"/>
            <a:ext cx="7467600" cy="868362"/>
          </a:xfrm>
        </p:spPr>
        <p:txBody>
          <a:bodyPr/>
          <a:lstStyle/>
          <a:p>
            <a:pPr eaLnBrk="1" hangingPunct="1"/>
            <a:r>
              <a:rPr lang="ru-RU" sz="4400" dirty="0" smtClean="0"/>
              <a:t>Игра «Прибавляем к 10»</a:t>
            </a:r>
          </a:p>
        </p:txBody>
      </p:sp>
      <p:sp>
        <p:nvSpPr>
          <p:cNvPr id="6147" name="Oval 35"/>
          <p:cNvSpPr>
            <a:spLocks noChangeArrowheads="1"/>
          </p:cNvSpPr>
          <p:nvPr/>
        </p:nvSpPr>
        <p:spPr bwMode="auto">
          <a:xfrm>
            <a:off x="3352800" y="2971800"/>
            <a:ext cx="1944688" cy="1584325"/>
          </a:xfrm>
          <a:prstGeom prst="ellipse">
            <a:avLst/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 smtClean="0"/>
              <a:t> 10+</a:t>
            </a:r>
            <a:endParaRPr lang="ru-RU" sz="4400" b="1" dirty="0"/>
          </a:p>
        </p:txBody>
      </p:sp>
      <p:sp>
        <p:nvSpPr>
          <p:cNvPr id="6148" name="Oval 36"/>
          <p:cNvSpPr>
            <a:spLocks noChangeArrowheads="1"/>
          </p:cNvSpPr>
          <p:nvPr/>
        </p:nvSpPr>
        <p:spPr bwMode="auto">
          <a:xfrm rot="3211621">
            <a:off x="5231606" y="2066132"/>
            <a:ext cx="1008063" cy="1581150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ru-RU"/>
          </a:p>
        </p:txBody>
      </p:sp>
      <p:sp>
        <p:nvSpPr>
          <p:cNvPr id="6149" name="Oval 37"/>
          <p:cNvSpPr>
            <a:spLocks noChangeArrowheads="1"/>
          </p:cNvSpPr>
          <p:nvPr/>
        </p:nvSpPr>
        <p:spPr bwMode="auto">
          <a:xfrm rot="6279958">
            <a:off x="5569743" y="3250407"/>
            <a:ext cx="1008063" cy="1581150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0" name="Oval 38"/>
          <p:cNvSpPr>
            <a:spLocks noChangeArrowheads="1"/>
          </p:cNvSpPr>
          <p:nvPr/>
        </p:nvSpPr>
        <p:spPr bwMode="auto">
          <a:xfrm rot="8989606">
            <a:off x="4824413" y="4260850"/>
            <a:ext cx="1008062" cy="1581150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1" name="Oval 39"/>
          <p:cNvSpPr>
            <a:spLocks noChangeArrowheads="1"/>
          </p:cNvSpPr>
          <p:nvPr/>
        </p:nvSpPr>
        <p:spPr bwMode="auto">
          <a:xfrm rot="330236">
            <a:off x="4111625" y="1492250"/>
            <a:ext cx="1008063" cy="1581150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2" name="Oval 40"/>
          <p:cNvSpPr>
            <a:spLocks noChangeArrowheads="1"/>
          </p:cNvSpPr>
          <p:nvPr/>
        </p:nvSpPr>
        <p:spPr bwMode="auto">
          <a:xfrm rot="-1911658">
            <a:off x="2841669" y="1647117"/>
            <a:ext cx="1008062" cy="1581150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3" name="Oval 41"/>
          <p:cNvSpPr>
            <a:spLocks noChangeArrowheads="1"/>
          </p:cNvSpPr>
          <p:nvPr/>
        </p:nvSpPr>
        <p:spPr bwMode="auto">
          <a:xfrm rot="-5037470">
            <a:off x="2088357" y="2690019"/>
            <a:ext cx="1008062" cy="1581150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4" name="Oval 42"/>
          <p:cNvSpPr>
            <a:spLocks noChangeArrowheads="1"/>
          </p:cNvSpPr>
          <p:nvPr/>
        </p:nvSpPr>
        <p:spPr bwMode="auto">
          <a:xfrm rot="-7809586">
            <a:off x="2383631" y="4018757"/>
            <a:ext cx="1008063" cy="1581150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5" name="Text Box 43"/>
          <p:cNvSpPr txBox="1">
            <a:spLocks noChangeArrowheads="1"/>
          </p:cNvSpPr>
          <p:nvPr/>
        </p:nvSpPr>
        <p:spPr bwMode="auto">
          <a:xfrm>
            <a:off x="5410200" y="2514600"/>
            <a:ext cx="29908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dirty="0" smtClean="0"/>
              <a:t>9</a:t>
            </a:r>
            <a:endParaRPr lang="ru-RU" sz="4400" b="1" dirty="0"/>
          </a:p>
        </p:txBody>
      </p:sp>
      <p:sp>
        <p:nvSpPr>
          <p:cNvPr id="6156" name="Text Box 44"/>
          <p:cNvSpPr txBox="1">
            <a:spLocks noChangeArrowheads="1"/>
          </p:cNvSpPr>
          <p:nvPr/>
        </p:nvSpPr>
        <p:spPr bwMode="auto">
          <a:xfrm>
            <a:off x="5715000" y="3657600"/>
            <a:ext cx="26876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/>
              <a:t>3</a:t>
            </a:r>
          </a:p>
        </p:txBody>
      </p:sp>
      <p:sp>
        <p:nvSpPr>
          <p:cNvPr id="6157" name="Text Box 45"/>
          <p:cNvSpPr txBox="1">
            <a:spLocks noChangeArrowheads="1"/>
          </p:cNvSpPr>
          <p:nvPr/>
        </p:nvSpPr>
        <p:spPr bwMode="auto">
          <a:xfrm>
            <a:off x="4724400" y="4800600"/>
            <a:ext cx="28844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dirty="0"/>
              <a:t>  </a:t>
            </a:r>
            <a:r>
              <a:rPr lang="ru-RU" sz="4400" b="1" dirty="0" smtClean="0"/>
              <a:t>4</a:t>
            </a:r>
            <a:endParaRPr lang="ru-RU" sz="4400" b="1" dirty="0"/>
          </a:p>
        </p:txBody>
      </p:sp>
      <p:sp>
        <p:nvSpPr>
          <p:cNvPr id="6158" name="Text Box 46"/>
          <p:cNvSpPr txBox="1">
            <a:spLocks noChangeArrowheads="1"/>
          </p:cNvSpPr>
          <p:nvPr/>
        </p:nvSpPr>
        <p:spPr bwMode="auto">
          <a:xfrm>
            <a:off x="2590800" y="4495800"/>
            <a:ext cx="34131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/>
              <a:t>5</a:t>
            </a:r>
          </a:p>
        </p:txBody>
      </p:sp>
      <p:sp>
        <p:nvSpPr>
          <p:cNvPr id="6159" name="Text Box 47"/>
          <p:cNvSpPr txBox="1">
            <a:spLocks noChangeArrowheads="1"/>
          </p:cNvSpPr>
          <p:nvPr/>
        </p:nvSpPr>
        <p:spPr bwMode="auto">
          <a:xfrm>
            <a:off x="2133600" y="3124200"/>
            <a:ext cx="35321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dirty="0"/>
              <a:t> </a:t>
            </a:r>
            <a:r>
              <a:rPr lang="ru-RU" sz="4400" b="1" dirty="0" smtClean="0"/>
              <a:t>8</a:t>
            </a:r>
            <a:endParaRPr lang="ru-RU" sz="4400" b="1" dirty="0"/>
          </a:p>
        </p:txBody>
      </p:sp>
      <p:sp>
        <p:nvSpPr>
          <p:cNvPr id="6160" name="Text Box 48"/>
          <p:cNvSpPr txBox="1">
            <a:spLocks noChangeArrowheads="1"/>
          </p:cNvSpPr>
          <p:nvPr/>
        </p:nvSpPr>
        <p:spPr bwMode="auto">
          <a:xfrm>
            <a:off x="3051175" y="2087563"/>
            <a:ext cx="312896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dirty="0" smtClean="0"/>
              <a:t>0</a:t>
            </a:r>
            <a:endParaRPr lang="ru-RU" sz="4400" b="1" dirty="0"/>
          </a:p>
        </p:txBody>
      </p:sp>
      <p:sp>
        <p:nvSpPr>
          <p:cNvPr id="6161" name="Text Box 49"/>
          <p:cNvSpPr txBox="1">
            <a:spLocks noChangeArrowheads="1"/>
          </p:cNvSpPr>
          <p:nvPr/>
        </p:nvSpPr>
        <p:spPr bwMode="auto">
          <a:xfrm>
            <a:off x="4191000" y="1828800"/>
            <a:ext cx="32480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dirty="0" smtClean="0"/>
              <a:t> 10</a:t>
            </a:r>
            <a:endParaRPr lang="ru-RU" sz="4400" b="1" dirty="0"/>
          </a:p>
        </p:txBody>
      </p:sp>
      <p:sp>
        <p:nvSpPr>
          <p:cNvPr id="6162" name="Oval 42"/>
          <p:cNvSpPr>
            <a:spLocks noChangeArrowheads="1"/>
          </p:cNvSpPr>
          <p:nvPr/>
        </p:nvSpPr>
        <p:spPr bwMode="auto">
          <a:xfrm rot="251238">
            <a:off x="3617913" y="4594225"/>
            <a:ext cx="1008062" cy="1581150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4400" b="1" dirty="0"/>
              <a:t> </a:t>
            </a:r>
            <a:r>
              <a:rPr lang="ru-RU" sz="4400" b="1" dirty="0" smtClean="0"/>
              <a:t>7</a:t>
            </a:r>
            <a:endParaRPr lang="ru-RU" sz="4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22238"/>
            <a:ext cx="7467600" cy="868362"/>
          </a:xfrm>
        </p:spPr>
        <p:txBody>
          <a:bodyPr/>
          <a:lstStyle/>
          <a:p>
            <a:pPr eaLnBrk="1" hangingPunct="1"/>
            <a:r>
              <a:rPr lang="ru-RU" sz="4400" dirty="0" smtClean="0"/>
              <a:t>Игра «</a:t>
            </a:r>
            <a:r>
              <a:rPr lang="ru-RU" dirty="0" smtClean="0"/>
              <a:t> Вычитаем из 10</a:t>
            </a:r>
            <a:r>
              <a:rPr lang="ru-RU" sz="4400" dirty="0" smtClean="0"/>
              <a:t>»</a:t>
            </a:r>
          </a:p>
        </p:txBody>
      </p:sp>
      <p:sp>
        <p:nvSpPr>
          <p:cNvPr id="6147" name="Oval 35"/>
          <p:cNvSpPr>
            <a:spLocks noChangeArrowheads="1"/>
          </p:cNvSpPr>
          <p:nvPr/>
        </p:nvSpPr>
        <p:spPr bwMode="auto">
          <a:xfrm>
            <a:off x="3352800" y="2971800"/>
            <a:ext cx="1944688" cy="1584325"/>
          </a:xfrm>
          <a:prstGeom prst="ellipse">
            <a:avLst/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 smtClean="0"/>
              <a:t> 10-</a:t>
            </a:r>
            <a:endParaRPr lang="ru-RU" sz="4400" b="1" dirty="0"/>
          </a:p>
        </p:txBody>
      </p:sp>
      <p:sp>
        <p:nvSpPr>
          <p:cNvPr id="6148" name="Oval 36"/>
          <p:cNvSpPr>
            <a:spLocks noChangeArrowheads="1"/>
          </p:cNvSpPr>
          <p:nvPr/>
        </p:nvSpPr>
        <p:spPr bwMode="auto">
          <a:xfrm rot="3211621">
            <a:off x="5231606" y="2066132"/>
            <a:ext cx="1008063" cy="1581150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ru-RU"/>
          </a:p>
        </p:txBody>
      </p:sp>
      <p:sp>
        <p:nvSpPr>
          <p:cNvPr id="6149" name="Oval 37"/>
          <p:cNvSpPr>
            <a:spLocks noChangeArrowheads="1"/>
          </p:cNvSpPr>
          <p:nvPr/>
        </p:nvSpPr>
        <p:spPr bwMode="auto">
          <a:xfrm rot="6279958">
            <a:off x="5569743" y="3250407"/>
            <a:ext cx="1008063" cy="1581150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0" name="Oval 38"/>
          <p:cNvSpPr>
            <a:spLocks noChangeArrowheads="1"/>
          </p:cNvSpPr>
          <p:nvPr/>
        </p:nvSpPr>
        <p:spPr bwMode="auto">
          <a:xfrm rot="8989606">
            <a:off x="4824413" y="4260850"/>
            <a:ext cx="1008062" cy="1581150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1" name="Oval 39"/>
          <p:cNvSpPr>
            <a:spLocks noChangeArrowheads="1"/>
          </p:cNvSpPr>
          <p:nvPr/>
        </p:nvSpPr>
        <p:spPr bwMode="auto">
          <a:xfrm rot="330236">
            <a:off x="4111625" y="1492250"/>
            <a:ext cx="1008063" cy="1581150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2" name="Oval 40"/>
          <p:cNvSpPr>
            <a:spLocks noChangeArrowheads="1"/>
          </p:cNvSpPr>
          <p:nvPr/>
        </p:nvSpPr>
        <p:spPr bwMode="auto">
          <a:xfrm rot="-1911658">
            <a:off x="2841669" y="1647117"/>
            <a:ext cx="1008062" cy="1581150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3" name="Oval 41"/>
          <p:cNvSpPr>
            <a:spLocks noChangeArrowheads="1"/>
          </p:cNvSpPr>
          <p:nvPr/>
        </p:nvSpPr>
        <p:spPr bwMode="auto">
          <a:xfrm rot="-5037470">
            <a:off x="2088357" y="2690019"/>
            <a:ext cx="1008062" cy="1581150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4" name="Oval 42"/>
          <p:cNvSpPr>
            <a:spLocks noChangeArrowheads="1"/>
          </p:cNvSpPr>
          <p:nvPr/>
        </p:nvSpPr>
        <p:spPr bwMode="auto">
          <a:xfrm rot="-7809586">
            <a:off x="2383631" y="4018757"/>
            <a:ext cx="1008063" cy="1581150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5" name="Text Box 43"/>
          <p:cNvSpPr txBox="1">
            <a:spLocks noChangeArrowheads="1"/>
          </p:cNvSpPr>
          <p:nvPr/>
        </p:nvSpPr>
        <p:spPr bwMode="auto">
          <a:xfrm>
            <a:off x="5410200" y="2514600"/>
            <a:ext cx="29908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dirty="0" smtClean="0"/>
              <a:t>2</a:t>
            </a:r>
            <a:endParaRPr lang="ru-RU" sz="4400" b="1" dirty="0"/>
          </a:p>
        </p:txBody>
      </p:sp>
      <p:sp>
        <p:nvSpPr>
          <p:cNvPr id="6156" name="Text Box 44"/>
          <p:cNvSpPr txBox="1">
            <a:spLocks noChangeArrowheads="1"/>
          </p:cNvSpPr>
          <p:nvPr/>
        </p:nvSpPr>
        <p:spPr bwMode="auto">
          <a:xfrm>
            <a:off x="5715000" y="3657600"/>
            <a:ext cx="26876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/>
              <a:t>3</a:t>
            </a:r>
          </a:p>
        </p:txBody>
      </p:sp>
      <p:sp>
        <p:nvSpPr>
          <p:cNvPr id="6157" name="Text Box 45"/>
          <p:cNvSpPr txBox="1">
            <a:spLocks noChangeArrowheads="1"/>
          </p:cNvSpPr>
          <p:nvPr/>
        </p:nvSpPr>
        <p:spPr bwMode="auto">
          <a:xfrm>
            <a:off x="4724400" y="4800600"/>
            <a:ext cx="28844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dirty="0"/>
              <a:t>  </a:t>
            </a:r>
            <a:r>
              <a:rPr lang="ru-RU" sz="4400" b="1" dirty="0" smtClean="0"/>
              <a:t>4</a:t>
            </a:r>
            <a:endParaRPr lang="ru-RU" sz="4400" b="1" dirty="0"/>
          </a:p>
        </p:txBody>
      </p:sp>
      <p:sp>
        <p:nvSpPr>
          <p:cNvPr id="6158" name="Text Box 46"/>
          <p:cNvSpPr txBox="1">
            <a:spLocks noChangeArrowheads="1"/>
          </p:cNvSpPr>
          <p:nvPr/>
        </p:nvSpPr>
        <p:spPr bwMode="auto">
          <a:xfrm>
            <a:off x="2590800" y="4495800"/>
            <a:ext cx="34131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/>
              <a:t>5</a:t>
            </a:r>
          </a:p>
        </p:txBody>
      </p:sp>
      <p:sp>
        <p:nvSpPr>
          <p:cNvPr id="6159" name="Text Box 47"/>
          <p:cNvSpPr txBox="1">
            <a:spLocks noChangeArrowheads="1"/>
          </p:cNvSpPr>
          <p:nvPr/>
        </p:nvSpPr>
        <p:spPr bwMode="auto">
          <a:xfrm>
            <a:off x="2133600" y="3124200"/>
            <a:ext cx="35321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dirty="0"/>
              <a:t> </a:t>
            </a:r>
            <a:r>
              <a:rPr lang="ru-RU" sz="4400" b="1" dirty="0" smtClean="0"/>
              <a:t>10</a:t>
            </a:r>
            <a:endParaRPr lang="ru-RU" sz="4400" b="1" dirty="0"/>
          </a:p>
        </p:txBody>
      </p:sp>
      <p:sp>
        <p:nvSpPr>
          <p:cNvPr id="6160" name="Text Box 48"/>
          <p:cNvSpPr txBox="1">
            <a:spLocks noChangeArrowheads="1"/>
          </p:cNvSpPr>
          <p:nvPr/>
        </p:nvSpPr>
        <p:spPr bwMode="auto">
          <a:xfrm>
            <a:off x="3051175" y="2087563"/>
            <a:ext cx="312896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dirty="0" smtClean="0"/>
              <a:t>0</a:t>
            </a:r>
            <a:endParaRPr lang="ru-RU" sz="4400" b="1" dirty="0"/>
          </a:p>
        </p:txBody>
      </p:sp>
      <p:sp>
        <p:nvSpPr>
          <p:cNvPr id="6161" name="Text Box 49"/>
          <p:cNvSpPr txBox="1">
            <a:spLocks noChangeArrowheads="1"/>
          </p:cNvSpPr>
          <p:nvPr/>
        </p:nvSpPr>
        <p:spPr bwMode="auto">
          <a:xfrm>
            <a:off x="4191000" y="1828800"/>
            <a:ext cx="32480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dirty="0" smtClean="0"/>
              <a:t> 1</a:t>
            </a:r>
            <a:endParaRPr lang="ru-RU" sz="4400" b="1" dirty="0"/>
          </a:p>
        </p:txBody>
      </p:sp>
      <p:sp>
        <p:nvSpPr>
          <p:cNvPr id="6162" name="Oval 42"/>
          <p:cNvSpPr>
            <a:spLocks noChangeArrowheads="1"/>
          </p:cNvSpPr>
          <p:nvPr/>
        </p:nvSpPr>
        <p:spPr bwMode="auto">
          <a:xfrm rot="251238">
            <a:off x="3617913" y="4594225"/>
            <a:ext cx="1008062" cy="1581150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4400" b="1" dirty="0"/>
              <a:t> </a:t>
            </a:r>
            <a:r>
              <a:rPr lang="ru-RU" sz="4400" b="1" dirty="0" smtClean="0"/>
              <a:t>9</a:t>
            </a:r>
            <a:endParaRPr lang="ru-RU" sz="4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116013" y="2060575"/>
            <a:ext cx="7729537" cy="4392613"/>
            <a:chOff x="703" y="1298"/>
            <a:chExt cx="4869" cy="2767"/>
          </a:xfrm>
        </p:grpSpPr>
        <p:sp>
          <p:nvSpPr>
            <p:cNvPr id="4100" name="Rectangle 4"/>
            <p:cNvSpPr>
              <a:spLocks noChangeArrowheads="1"/>
            </p:cNvSpPr>
            <p:nvPr/>
          </p:nvSpPr>
          <p:spPr bwMode="auto">
            <a:xfrm>
              <a:off x="4785" y="2024"/>
              <a:ext cx="656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ru-RU" sz="400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-2</a:t>
              </a:r>
              <a:r>
                <a:rPr lang="ru-RU" sz="320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</a:t>
              </a:r>
            </a:p>
          </p:txBody>
        </p:sp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4830" y="2840"/>
              <a:ext cx="702" cy="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ru-RU" sz="400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-1</a:t>
              </a:r>
              <a:r>
                <a:rPr lang="ru-RU" sz="320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</a:t>
              </a:r>
            </a:p>
          </p:txBody>
        </p:sp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>
              <a:off x="1078" y="1298"/>
              <a:ext cx="702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ru-RU" sz="4000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+</a:t>
              </a:r>
              <a:r>
                <a:rPr lang="ru-RU" sz="40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r>
                <a:rPr lang="ru-RU" sz="32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</a:t>
              </a:r>
            </a:p>
          </p:txBody>
        </p:sp>
        <p:sp>
          <p:nvSpPr>
            <p:cNvPr id="4103" name="Oval 7"/>
            <p:cNvSpPr>
              <a:spLocks noChangeArrowheads="1"/>
            </p:cNvSpPr>
            <p:nvPr/>
          </p:nvSpPr>
          <p:spPr bwMode="auto">
            <a:xfrm>
              <a:off x="703" y="1434"/>
              <a:ext cx="515" cy="49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sz="540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6</a:t>
              </a:r>
            </a:p>
          </p:txBody>
        </p:sp>
        <p:sp>
          <p:nvSpPr>
            <p:cNvPr id="4104" name="Oval 8"/>
            <p:cNvSpPr>
              <a:spLocks noChangeArrowheads="1"/>
            </p:cNvSpPr>
            <p:nvPr/>
          </p:nvSpPr>
          <p:spPr bwMode="auto">
            <a:xfrm>
              <a:off x="3934" y="1479"/>
              <a:ext cx="515" cy="5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36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05" name="Oval 9"/>
            <p:cNvSpPr>
              <a:spLocks noChangeArrowheads="1"/>
            </p:cNvSpPr>
            <p:nvPr/>
          </p:nvSpPr>
          <p:spPr bwMode="auto">
            <a:xfrm>
              <a:off x="1780" y="1434"/>
              <a:ext cx="515" cy="49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36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06" name="Oval 10"/>
            <p:cNvSpPr>
              <a:spLocks noChangeArrowheads="1"/>
            </p:cNvSpPr>
            <p:nvPr/>
          </p:nvSpPr>
          <p:spPr bwMode="auto">
            <a:xfrm>
              <a:off x="5057" y="3475"/>
              <a:ext cx="515" cy="49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36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07" name="Oval 11"/>
            <p:cNvSpPr>
              <a:spLocks noChangeArrowheads="1"/>
            </p:cNvSpPr>
            <p:nvPr/>
          </p:nvSpPr>
          <p:spPr bwMode="auto">
            <a:xfrm>
              <a:off x="4377" y="2478"/>
              <a:ext cx="515" cy="49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36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08" name="Oval 12"/>
            <p:cNvSpPr>
              <a:spLocks noChangeArrowheads="1"/>
            </p:cNvSpPr>
            <p:nvPr/>
          </p:nvSpPr>
          <p:spPr bwMode="auto">
            <a:xfrm>
              <a:off x="3969" y="3566"/>
              <a:ext cx="515" cy="49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36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09" name="Oval 13"/>
            <p:cNvSpPr>
              <a:spLocks noChangeArrowheads="1"/>
            </p:cNvSpPr>
            <p:nvPr/>
          </p:nvSpPr>
          <p:spPr bwMode="auto">
            <a:xfrm>
              <a:off x="2857" y="1434"/>
              <a:ext cx="515" cy="49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36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10" name="Oval 14"/>
            <p:cNvSpPr>
              <a:spLocks noChangeArrowheads="1"/>
            </p:cNvSpPr>
            <p:nvPr/>
          </p:nvSpPr>
          <p:spPr bwMode="auto">
            <a:xfrm>
              <a:off x="2880" y="3566"/>
              <a:ext cx="515" cy="49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ru-RU" sz="540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8</a:t>
              </a:r>
            </a:p>
          </p:txBody>
        </p:sp>
        <p:sp>
          <p:nvSpPr>
            <p:cNvPr id="4111" name="Oval 15"/>
            <p:cNvSpPr>
              <a:spLocks noChangeArrowheads="1"/>
            </p:cNvSpPr>
            <p:nvPr/>
          </p:nvSpPr>
          <p:spPr bwMode="auto">
            <a:xfrm>
              <a:off x="4964" y="1479"/>
              <a:ext cx="515" cy="5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36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112" name="Rectangle 16"/>
            <p:cNvSpPr>
              <a:spLocks noChangeArrowheads="1"/>
            </p:cNvSpPr>
            <p:nvPr/>
          </p:nvSpPr>
          <p:spPr bwMode="auto">
            <a:xfrm>
              <a:off x="4308" y="1298"/>
              <a:ext cx="703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ru-RU" sz="4000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-</a:t>
              </a:r>
              <a:r>
                <a:rPr lang="ru-RU" sz="40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r>
                <a:rPr lang="ru-RU" sz="32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</a:t>
              </a:r>
            </a:p>
          </p:txBody>
        </p:sp>
        <p:sp>
          <p:nvSpPr>
            <p:cNvPr id="4113" name="Rectangle 17"/>
            <p:cNvSpPr>
              <a:spLocks noChangeArrowheads="1"/>
            </p:cNvSpPr>
            <p:nvPr/>
          </p:nvSpPr>
          <p:spPr bwMode="auto">
            <a:xfrm>
              <a:off x="3232" y="1298"/>
              <a:ext cx="702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ru-RU" sz="4000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-</a:t>
              </a:r>
              <a:r>
                <a:rPr lang="ru-RU" sz="40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</a:t>
              </a:r>
              <a:r>
                <a:rPr lang="ru-RU" sz="32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</a:t>
              </a:r>
            </a:p>
          </p:txBody>
        </p:sp>
        <p:sp>
          <p:nvSpPr>
            <p:cNvPr id="4114" name="Line 18"/>
            <p:cNvSpPr>
              <a:spLocks noChangeShapeType="1"/>
            </p:cNvSpPr>
            <p:nvPr/>
          </p:nvSpPr>
          <p:spPr bwMode="auto">
            <a:xfrm>
              <a:off x="1218" y="1706"/>
              <a:ext cx="562" cy="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5" name="Line 19"/>
            <p:cNvSpPr>
              <a:spLocks noChangeShapeType="1"/>
            </p:cNvSpPr>
            <p:nvPr/>
          </p:nvSpPr>
          <p:spPr bwMode="auto">
            <a:xfrm>
              <a:off x="2295" y="1706"/>
              <a:ext cx="562" cy="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6" name="Rectangle 20"/>
            <p:cNvSpPr>
              <a:spLocks noChangeArrowheads="1"/>
            </p:cNvSpPr>
            <p:nvPr/>
          </p:nvSpPr>
          <p:spPr bwMode="auto">
            <a:xfrm>
              <a:off x="2155" y="1298"/>
              <a:ext cx="702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ru-RU" sz="4000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+</a:t>
              </a:r>
              <a:r>
                <a:rPr lang="ru-RU" sz="40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r>
                <a:rPr lang="ru-RU" sz="32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</a:t>
              </a:r>
            </a:p>
          </p:txBody>
        </p:sp>
        <p:sp>
          <p:nvSpPr>
            <p:cNvPr id="4117" name="Rectangle 21"/>
            <p:cNvSpPr>
              <a:spLocks noChangeArrowheads="1"/>
            </p:cNvSpPr>
            <p:nvPr/>
          </p:nvSpPr>
          <p:spPr bwMode="auto">
            <a:xfrm>
              <a:off x="3334" y="3339"/>
              <a:ext cx="703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ru-RU" sz="400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+2</a:t>
              </a:r>
              <a:r>
                <a:rPr lang="ru-RU" sz="320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</a:t>
              </a:r>
            </a:p>
          </p:txBody>
        </p:sp>
        <p:sp>
          <p:nvSpPr>
            <p:cNvPr id="4118" name="Line 22"/>
            <p:cNvSpPr>
              <a:spLocks noChangeShapeType="1"/>
            </p:cNvSpPr>
            <p:nvPr/>
          </p:nvSpPr>
          <p:spPr bwMode="auto">
            <a:xfrm>
              <a:off x="4740" y="2976"/>
              <a:ext cx="544" cy="499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19" name="Line 23"/>
            <p:cNvSpPr>
              <a:spLocks noChangeShapeType="1"/>
            </p:cNvSpPr>
            <p:nvPr/>
          </p:nvSpPr>
          <p:spPr bwMode="auto">
            <a:xfrm flipH="1">
              <a:off x="4694" y="1979"/>
              <a:ext cx="551" cy="499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0" name="Line 24"/>
            <p:cNvSpPr>
              <a:spLocks noChangeShapeType="1"/>
            </p:cNvSpPr>
            <p:nvPr/>
          </p:nvSpPr>
          <p:spPr bwMode="auto">
            <a:xfrm>
              <a:off x="4449" y="1706"/>
              <a:ext cx="515" cy="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1" name="Line 25"/>
            <p:cNvSpPr>
              <a:spLocks noChangeShapeType="1"/>
            </p:cNvSpPr>
            <p:nvPr/>
          </p:nvSpPr>
          <p:spPr bwMode="auto">
            <a:xfrm>
              <a:off x="3372" y="1706"/>
              <a:ext cx="562" cy="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2" name="Line 26"/>
            <p:cNvSpPr>
              <a:spLocks noChangeShapeType="1"/>
            </p:cNvSpPr>
            <p:nvPr/>
          </p:nvSpPr>
          <p:spPr bwMode="auto">
            <a:xfrm flipH="1">
              <a:off x="3379" y="3793"/>
              <a:ext cx="609" cy="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3" name="Line 27"/>
            <p:cNvSpPr>
              <a:spLocks noChangeShapeType="1"/>
            </p:cNvSpPr>
            <p:nvPr/>
          </p:nvSpPr>
          <p:spPr bwMode="auto">
            <a:xfrm flipH="1">
              <a:off x="4468" y="3748"/>
              <a:ext cx="562" cy="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4" name="Rectangle 28"/>
            <p:cNvSpPr>
              <a:spLocks noChangeArrowheads="1"/>
            </p:cNvSpPr>
            <p:nvPr/>
          </p:nvSpPr>
          <p:spPr bwMode="auto">
            <a:xfrm>
              <a:off x="4422" y="3339"/>
              <a:ext cx="703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ru-RU" sz="400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+2</a:t>
              </a:r>
              <a:r>
                <a:rPr lang="ru-RU" sz="3200">
                  <a:solidFill>
                    <a:srgbClr val="00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</a:t>
              </a:r>
            </a:p>
          </p:txBody>
        </p:sp>
      </p:grpSp>
      <p:sp>
        <p:nvSpPr>
          <p:cNvPr id="4125" name="Rectangle 29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8686800" cy="2057400"/>
          </a:xfrm>
        </p:spPr>
        <p:txBody>
          <a:bodyPr/>
          <a:lstStyle/>
          <a:p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 теперь </a:t>
            </a: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посчитаем!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127" name="Rectangle 31"/>
          <p:cNvSpPr>
            <a:spLocks noChangeArrowheads="1"/>
          </p:cNvSpPr>
          <p:nvPr/>
        </p:nvSpPr>
        <p:spPr bwMode="auto">
          <a:xfrm>
            <a:off x="2843213" y="2276475"/>
            <a:ext cx="863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8</a:t>
            </a:r>
            <a:endParaRPr lang="ru-RU" sz="480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28" name="Rectangle 32"/>
          <p:cNvSpPr>
            <a:spLocks noChangeArrowheads="1"/>
          </p:cNvSpPr>
          <p:nvPr/>
        </p:nvSpPr>
        <p:spPr bwMode="auto">
          <a:xfrm>
            <a:off x="4427538" y="2276475"/>
            <a:ext cx="863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48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</a:t>
            </a:r>
          </a:p>
        </p:txBody>
      </p:sp>
      <p:sp>
        <p:nvSpPr>
          <p:cNvPr id="4129" name="Rectangle 33"/>
          <p:cNvSpPr>
            <a:spLocks noChangeArrowheads="1"/>
          </p:cNvSpPr>
          <p:nvPr/>
        </p:nvSpPr>
        <p:spPr bwMode="auto">
          <a:xfrm>
            <a:off x="6227763" y="2276475"/>
            <a:ext cx="863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48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</a:t>
            </a:r>
          </a:p>
        </p:txBody>
      </p:sp>
      <p:sp>
        <p:nvSpPr>
          <p:cNvPr id="4130" name="Rectangle 34"/>
          <p:cNvSpPr>
            <a:spLocks noChangeArrowheads="1"/>
          </p:cNvSpPr>
          <p:nvPr/>
        </p:nvSpPr>
        <p:spPr bwMode="auto">
          <a:xfrm>
            <a:off x="7956550" y="2349500"/>
            <a:ext cx="863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48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</a:t>
            </a:r>
          </a:p>
        </p:txBody>
      </p:sp>
      <p:sp>
        <p:nvSpPr>
          <p:cNvPr id="4131" name="Rectangle 35"/>
          <p:cNvSpPr>
            <a:spLocks noChangeArrowheads="1"/>
          </p:cNvSpPr>
          <p:nvPr/>
        </p:nvSpPr>
        <p:spPr bwMode="auto">
          <a:xfrm>
            <a:off x="6948488" y="3933825"/>
            <a:ext cx="863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48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</a:p>
        </p:txBody>
      </p:sp>
      <p:sp>
        <p:nvSpPr>
          <p:cNvPr id="4132" name="Rectangle 36"/>
          <p:cNvSpPr>
            <a:spLocks noChangeArrowheads="1"/>
          </p:cNvSpPr>
          <p:nvPr/>
        </p:nvSpPr>
        <p:spPr bwMode="auto">
          <a:xfrm>
            <a:off x="7885113" y="5516563"/>
            <a:ext cx="9715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4</a:t>
            </a:r>
            <a:endParaRPr lang="ru-RU" sz="480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33" name="Rectangle 37"/>
          <p:cNvSpPr>
            <a:spLocks noChangeArrowheads="1"/>
          </p:cNvSpPr>
          <p:nvPr/>
        </p:nvSpPr>
        <p:spPr bwMode="auto">
          <a:xfrm>
            <a:off x="6300788" y="5661025"/>
            <a:ext cx="863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4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6</a:t>
            </a:r>
            <a:endParaRPr lang="ru-RU" sz="480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7" grpId="0"/>
      <p:bldP spid="4128" grpId="0"/>
      <p:bldP spid="4129" grpId="0"/>
      <p:bldP spid="4130" grpId="0"/>
      <p:bldP spid="4131" grpId="0"/>
      <p:bldP spid="4132" grpId="0"/>
      <p:bldP spid="41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69565" y="332656"/>
            <a:ext cx="2938065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prstClr val="black"/>
                </a:solidFill>
              </a:rPr>
              <a:t>Реши задачу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463154"/>
            <a:ext cx="6264696" cy="290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7020272" y="1607097"/>
            <a:ext cx="1814885" cy="14222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8124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100000">
                <a:srgbClr val="3399FF"/>
              </a:gs>
            </a:gsLst>
            <a:lin ang="2700000" scaled="1"/>
          </a:gra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u="sng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10" name="Oval 38"/>
          <p:cNvSpPr>
            <a:spLocks noChangeArrowheads="1"/>
          </p:cNvSpPr>
          <p:nvPr/>
        </p:nvSpPr>
        <p:spPr bwMode="auto">
          <a:xfrm>
            <a:off x="1187450" y="116632"/>
            <a:ext cx="6769100" cy="6624736"/>
          </a:xfrm>
          <a:prstGeom prst="ellipse">
            <a:avLst/>
          </a:prstGeom>
          <a:solidFill>
            <a:srgbClr val="E7F20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114" name="WordArt 42"/>
          <p:cNvSpPr>
            <a:spLocks noChangeArrowheads="1" noChangeShapeType="1" noTextEdit="1"/>
          </p:cNvSpPr>
          <p:nvPr/>
        </p:nvSpPr>
        <p:spPr bwMode="auto">
          <a:xfrm>
            <a:off x="1763713" y="2205038"/>
            <a:ext cx="2520950" cy="576262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УСЛОВИЕ</a:t>
            </a:r>
          </a:p>
        </p:txBody>
      </p:sp>
      <p:sp>
        <p:nvSpPr>
          <p:cNvPr id="3115" name="WordArt 43"/>
          <p:cNvSpPr>
            <a:spLocks noChangeArrowheads="1" noChangeShapeType="1" noTextEdit="1"/>
          </p:cNvSpPr>
          <p:nvPr/>
        </p:nvSpPr>
        <p:spPr bwMode="auto">
          <a:xfrm>
            <a:off x="4932363" y="2205038"/>
            <a:ext cx="2376487" cy="574675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ВОПРОС</a:t>
            </a:r>
          </a:p>
        </p:txBody>
      </p:sp>
      <p:sp>
        <p:nvSpPr>
          <p:cNvPr id="3116" name="WordArt 44"/>
          <p:cNvSpPr>
            <a:spLocks noChangeArrowheads="1" noChangeShapeType="1" noTextEdit="1"/>
          </p:cNvSpPr>
          <p:nvPr/>
        </p:nvSpPr>
        <p:spPr bwMode="auto">
          <a:xfrm>
            <a:off x="1692275" y="3933825"/>
            <a:ext cx="2663825" cy="647700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РЕШЕНИЕ</a:t>
            </a:r>
          </a:p>
        </p:txBody>
      </p:sp>
      <p:sp>
        <p:nvSpPr>
          <p:cNvPr id="3117" name="WordArt 45"/>
          <p:cNvSpPr>
            <a:spLocks noChangeArrowheads="1" noChangeShapeType="1" noTextEdit="1"/>
          </p:cNvSpPr>
          <p:nvPr/>
        </p:nvSpPr>
        <p:spPr bwMode="auto">
          <a:xfrm>
            <a:off x="5292725" y="3933825"/>
            <a:ext cx="1466850" cy="611188"/>
          </a:xfrm>
          <a:prstGeom prst="rect">
            <a:avLst/>
          </a:prstGeom>
          <a:extLst>
            <a:ext uri="{AF507438-7753-43E0-B8FC-AC1667EBCBE1}">
              <a14:hiddenEffects xmlns=""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ОТВЕТ</a:t>
            </a:r>
          </a:p>
        </p:txBody>
      </p:sp>
      <p:sp>
        <p:nvSpPr>
          <p:cNvPr id="3118" name="Line 46"/>
          <p:cNvSpPr>
            <a:spLocks noChangeShapeType="1"/>
          </p:cNvSpPr>
          <p:nvPr/>
        </p:nvSpPr>
        <p:spPr bwMode="auto">
          <a:xfrm>
            <a:off x="45720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119" name="Line 47"/>
          <p:cNvSpPr>
            <a:spLocks noChangeShapeType="1"/>
          </p:cNvSpPr>
          <p:nvPr/>
        </p:nvSpPr>
        <p:spPr bwMode="auto">
          <a:xfrm>
            <a:off x="45720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120" name="Line 48"/>
          <p:cNvSpPr>
            <a:spLocks noChangeShapeType="1"/>
          </p:cNvSpPr>
          <p:nvPr/>
        </p:nvSpPr>
        <p:spPr bwMode="auto">
          <a:xfrm>
            <a:off x="1187450" y="3429000"/>
            <a:ext cx="6769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367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0" grpId="0" animBg="1"/>
      <p:bldP spid="3114" grpId="0" animBg="1"/>
      <p:bldP spid="3115" grpId="0" animBg="1"/>
      <p:bldP spid="3116" grpId="0" animBg="1"/>
      <p:bldP spid="3117" grpId="0" animBg="1"/>
      <p:bldP spid="3118" grpId="0" animBg="1"/>
      <p:bldP spid="3119" grpId="0" animBg="1"/>
      <p:bldP spid="3120" grpId="0" animBg="1"/>
    </p:bldLst>
  </p:timing>
</p:sld>
</file>

<file path=ppt/theme/theme1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блака">
  <a:themeElements>
    <a:clrScheme name="Облака 8">
      <a:dk1>
        <a:srgbClr val="000000"/>
      </a:dk1>
      <a:lt1>
        <a:srgbClr val="B9B9B9"/>
      </a:lt1>
      <a:dk2>
        <a:srgbClr val="8A8472"/>
      </a:dk2>
      <a:lt2>
        <a:srgbClr val="4D4D4D"/>
      </a:lt2>
      <a:accent1>
        <a:srgbClr val="EDEEE2"/>
      </a:accent1>
      <a:accent2>
        <a:srgbClr val="7FAA7E"/>
      </a:accent2>
      <a:accent3>
        <a:srgbClr val="D9D9D9"/>
      </a:accent3>
      <a:accent4>
        <a:srgbClr val="000000"/>
      </a:accent4>
      <a:accent5>
        <a:srgbClr val="F4F5EE"/>
      </a:accent5>
      <a:accent6>
        <a:srgbClr val="729A72"/>
      </a:accent6>
      <a:hlink>
        <a:srgbClr val="008000"/>
      </a:hlink>
      <a:folHlink>
        <a:srgbClr val="989400"/>
      </a:folHlink>
    </a:clrScheme>
    <a:fontScheme name="Облака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230</Words>
  <Application>Microsoft Office PowerPoint</Application>
  <PresentationFormat>Экран (4:3)</PresentationFormat>
  <Paragraphs>90</Paragraphs>
  <Slides>22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1_Оформление по умолчанию</vt:lpstr>
      <vt:lpstr>1_Облака</vt:lpstr>
      <vt:lpstr>    Решение задач на увеличение (уменьшение) числа на несколько единиц.     </vt:lpstr>
      <vt:lpstr>Слайд 2</vt:lpstr>
      <vt:lpstr>Назови все числа по порядку, начиная с наименьшего </vt:lpstr>
      <vt:lpstr>Назови все числа по порядку, начиная с наименьшего </vt:lpstr>
      <vt:lpstr>Игра «Прибавляем к 10»</vt:lpstr>
      <vt:lpstr>Игра « Вычитаем из 10»</vt:lpstr>
      <vt:lpstr>А теперь посчитаем! </vt:lpstr>
      <vt:lpstr>Слайд 8</vt:lpstr>
      <vt:lpstr>Слайд 9</vt:lpstr>
      <vt:lpstr>Задача.  Квадратов 5, а кругов на 2 больше. Сколько кругов?   </vt:lpstr>
      <vt:lpstr>Решение.</vt:lpstr>
      <vt:lpstr>Слайд 12</vt:lpstr>
      <vt:lpstr>На … больше « + »  На … меньше « - »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Пользователь</cp:lastModifiedBy>
  <cp:revision>53</cp:revision>
  <cp:lastPrinted>2014-11-21T06:53:56Z</cp:lastPrinted>
  <dcterms:created xsi:type="dcterms:W3CDTF">2012-11-20T12:41:56Z</dcterms:created>
  <dcterms:modified xsi:type="dcterms:W3CDTF">2014-11-23T11:59:37Z</dcterms:modified>
</cp:coreProperties>
</file>