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66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70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99"/>
    <a:srgbClr val="FF0000"/>
    <a:srgbClr val="FF66CC"/>
    <a:srgbClr val="5050BC"/>
    <a:srgbClr val="66FF66"/>
    <a:srgbClr val="F0CCEB"/>
    <a:srgbClr val="66FFFF"/>
    <a:srgbClr val="FFFF66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1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0" y="829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4DF99-1590-42F6-888C-B59F38C7859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92E68A-BBE8-4C54-AC1E-4F8C859F100E}">
      <dgm:prSet custT="1"/>
      <dgm:spPr/>
      <dgm:t>
        <a:bodyPr/>
        <a:lstStyle/>
        <a:p>
          <a:pPr rtl="0"/>
          <a:r>
            <a:rPr lang="ru-RU" sz="1800" b="1" dirty="0" smtClean="0"/>
            <a:t>Найдите среди названий дней недели такие, которые начинаются с одной и той же буквы. </a:t>
          </a:r>
          <a:endParaRPr lang="ru-RU" sz="1800" b="1" dirty="0"/>
        </a:p>
      </dgm:t>
    </dgm:pt>
    <dgm:pt modelId="{E9AFAA2B-4E19-4222-BEEB-A1651D5B4FB8}" type="parTrans" cxnId="{4315EB99-D6AE-40C1-808E-09CDEAEF49FB}">
      <dgm:prSet/>
      <dgm:spPr/>
      <dgm:t>
        <a:bodyPr/>
        <a:lstStyle/>
        <a:p>
          <a:endParaRPr lang="ru-RU"/>
        </a:p>
      </dgm:t>
    </dgm:pt>
    <dgm:pt modelId="{F9F3CA8A-239E-40EB-A3F4-69BEF3FC6617}" type="sibTrans" cxnId="{4315EB99-D6AE-40C1-808E-09CDEAEF49FB}">
      <dgm:prSet/>
      <dgm:spPr/>
      <dgm:t>
        <a:bodyPr/>
        <a:lstStyle/>
        <a:p>
          <a:endParaRPr lang="ru-RU"/>
        </a:p>
      </dgm:t>
    </dgm:pt>
    <dgm:pt modelId="{EF9AFA58-9DBF-48C6-A25F-0D02A9A5666C}" type="pres">
      <dgm:prSet presAssocID="{2014DF99-1590-42F6-888C-B59F38C7859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F8ECA4-DD37-408E-BE46-18867D12C54A}" type="pres">
      <dgm:prSet presAssocID="{A392E68A-BBE8-4C54-AC1E-4F8C859F100E}" presName="horFlow" presStyleCnt="0"/>
      <dgm:spPr/>
    </dgm:pt>
    <dgm:pt modelId="{0DEF4B8D-F541-4AF0-A7F7-671F9364F06F}" type="pres">
      <dgm:prSet presAssocID="{A392E68A-BBE8-4C54-AC1E-4F8C859F100E}" presName="bigChev" presStyleLbl="node1" presStyleIdx="0" presStyleCnt="1" custScaleX="97561" custScaleY="45732"/>
      <dgm:spPr/>
      <dgm:t>
        <a:bodyPr/>
        <a:lstStyle/>
        <a:p>
          <a:endParaRPr lang="ru-RU"/>
        </a:p>
      </dgm:t>
    </dgm:pt>
  </dgm:ptLst>
  <dgm:cxnLst>
    <dgm:cxn modelId="{F389D73D-26AD-4938-B336-93991CB7D5F8}" type="presOf" srcId="{A392E68A-BBE8-4C54-AC1E-4F8C859F100E}" destId="{0DEF4B8D-F541-4AF0-A7F7-671F9364F06F}" srcOrd="0" destOrd="0" presId="urn:microsoft.com/office/officeart/2005/8/layout/lProcess3"/>
    <dgm:cxn modelId="{9EF129E6-7E0B-4D7F-983F-1DE36351DF23}" type="presOf" srcId="{2014DF99-1590-42F6-888C-B59F38C7859F}" destId="{EF9AFA58-9DBF-48C6-A25F-0D02A9A5666C}" srcOrd="0" destOrd="0" presId="urn:microsoft.com/office/officeart/2005/8/layout/lProcess3"/>
    <dgm:cxn modelId="{4315EB99-D6AE-40C1-808E-09CDEAEF49FB}" srcId="{2014DF99-1590-42F6-888C-B59F38C7859F}" destId="{A392E68A-BBE8-4C54-AC1E-4F8C859F100E}" srcOrd="0" destOrd="0" parTransId="{E9AFAA2B-4E19-4222-BEEB-A1651D5B4FB8}" sibTransId="{F9F3CA8A-239E-40EB-A3F4-69BEF3FC6617}"/>
    <dgm:cxn modelId="{4BDF0C89-A431-4B94-BD35-9DB88496C3C3}" type="presParOf" srcId="{EF9AFA58-9DBF-48C6-A25F-0D02A9A5666C}" destId="{FFF8ECA4-DD37-408E-BE46-18867D12C54A}" srcOrd="0" destOrd="0" presId="urn:microsoft.com/office/officeart/2005/8/layout/lProcess3"/>
    <dgm:cxn modelId="{44544482-3E8B-4E0D-B4F1-3425FFD9C37A}" type="presParOf" srcId="{FFF8ECA4-DD37-408E-BE46-18867D12C54A}" destId="{0DEF4B8D-F541-4AF0-A7F7-671F9364F06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EF4B8D-F541-4AF0-A7F7-671F9364F06F}">
      <dsp:nvSpPr>
        <dsp:cNvPr id="0" name=""/>
        <dsp:cNvSpPr/>
      </dsp:nvSpPr>
      <dsp:spPr>
        <a:xfrm>
          <a:off x="76199" y="190496"/>
          <a:ext cx="6096001" cy="11430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Найдите среди названий дней недели такие, которые начинаются с одной и той же буквы. </a:t>
          </a:r>
          <a:endParaRPr lang="ru-RU" sz="1800" b="1" kern="1200" dirty="0"/>
        </a:p>
      </dsp:txBody>
      <dsp:txXfrm>
        <a:off x="76199" y="190496"/>
        <a:ext cx="6096001" cy="1143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170DC-74A7-41E8-9E26-367946AB27A6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7174A-BFE1-4797-A9DC-5A62E3417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2ED48F-67F5-4A57-A223-FD2C7FC35FD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1CF5C-C802-4FF8-B374-4A1422F8A1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45844-F444-4301-BA1B-D194E21CCD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660B4-C9BD-46C5-A626-6CC31B0BBD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865A4-53AB-4ED5-A175-9B520F9FF5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DAB4E-4383-467F-9537-7C51818794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E8F6A-9B46-4F1C-881A-D3EB8386BA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3569D-60E3-4192-A0FE-B322C81289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DBE0E-FB1A-45CA-ACC6-E318955A41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4232A-ADF5-4B03-8691-C06C5639B6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3B2AD-84CD-4221-8D16-BC86A6104B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135DF1FC-BBD0-4747-9C39-3F599CB9C8B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52;&#1091;&#1079;&#1099;&#1082;&#1072;\&#1050;&#1083;&#1072;&#1089;&#1089;&#1080;&#1082;&#1072;\MP3\09%20Mozart%20-%20Allegro%20from%2040th%20symphony%20(Mauriat)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362200" y="285728"/>
            <a:ext cx="6781800" cy="192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tabLst/>
              <a:defRPr/>
            </a:pPr>
            <a:r>
              <a:rPr kumimoji="0" lang="ru-RU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no Pro Caption" pitchFamily="18" charset="0"/>
                <a:ea typeface="+mn-ea"/>
                <a:cs typeface="+mn-cs"/>
              </a:rPr>
              <a:t>Тема: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no Pro Caption" pitchFamily="18" charset="0"/>
                <a:ea typeface="+mn-ea"/>
                <a:cs typeface="Times New Roman"/>
              </a:rPr>
              <a:t>«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no Pro Caption" pitchFamily="18" charset="0"/>
                <a:ea typeface="+mn-ea"/>
                <a:cs typeface="+mn-cs"/>
              </a:rPr>
              <a:t>Звуко-буквенный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no Pro Caption" pitchFamily="18" charset="0"/>
                <a:ea typeface="+mn-ea"/>
                <a:cs typeface="+mn-cs"/>
              </a:rPr>
              <a:t> анализ слов.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tabLst/>
              <a:defRPr/>
            </a:pPr>
            <a:r>
              <a:rPr lang="ru-RU" sz="32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 Caption" pitchFamily="18" charset="0"/>
              </a:rPr>
              <a:t>Буквы Б - П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"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no Pro Caption" pitchFamily="18" charset="0"/>
                <a:ea typeface="+mn-ea"/>
                <a:cs typeface="Times New Roman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no Pro Caption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876800"/>
            <a:ext cx="4594781" cy="168507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u="sng" dirty="0" smtClean="0">
                <a:solidFill>
                  <a:srgbClr val="FFFF99"/>
                </a:solidFill>
                <a:latin typeface="Arno Pro Caption" pitchFamily="18" charset="0"/>
              </a:rPr>
              <a:t>Муниципальное казенное общеобразовательное учреждение </a:t>
            </a:r>
          </a:p>
          <a:p>
            <a:pPr algn="ctr">
              <a:lnSpc>
                <a:spcPct val="200000"/>
              </a:lnSpc>
            </a:pPr>
            <a:r>
              <a:rPr lang="ru-RU" u="sng" dirty="0" smtClean="0">
                <a:solidFill>
                  <a:srgbClr val="FFFF99"/>
                </a:solidFill>
                <a:latin typeface="Arno Pro Caption" pitchFamily="18" charset="0"/>
              </a:rPr>
              <a:t>«Средняя общеобразовательная школа № 4»</a:t>
            </a:r>
            <a:endParaRPr lang="ru-RU" u="sng" dirty="0">
              <a:solidFill>
                <a:srgbClr val="FFFF99"/>
              </a:solidFill>
              <a:latin typeface="Arno Pro Captio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-2160000">
            <a:off x="249125" y="677901"/>
            <a:ext cx="1828800" cy="9233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99"/>
                </a:solidFill>
                <a:latin typeface="Arno Pro" pitchFamily="18" charset="0"/>
              </a:rPr>
              <a:t>Конкурс компьютерных презентаций</a:t>
            </a:r>
            <a:endParaRPr lang="ru-RU" b="1" dirty="0">
              <a:solidFill>
                <a:srgbClr val="FFFF99"/>
              </a:solidFill>
              <a:latin typeface="Arno Pr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2667000"/>
            <a:ext cx="4724400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u="sng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 Caption" pitchFamily="18" charset="0"/>
                <a:cs typeface="Times New Roman"/>
              </a:rPr>
              <a:t>Учитель-логопед </a:t>
            </a:r>
            <a:r>
              <a:rPr lang="en-US" u="sng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 Caption" pitchFamily="18" charset="0"/>
                <a:cs typeface="Times New Roman"/>
              </a:rPr>
              <a:t> </a:t>
            </a:r>
            <a:endParaRPr lang="ru-RU" u="sng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no Pro Caption" pitchFamily="18" charset="0"/>
              <a:cs typeface="Times New Roman"/>
            </a:endParaRPr>
          </a:p>
          <a:p>
            <a:pPr marL="342900" lvl="0" indent="-342900" algn="ctr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u="sng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 Caption" pitchFamily="18" charset="0"/>
                <a:cs typeface="Times New Roman"/>
              </a:rPr>
              <a:t>II</a:t>
            </a:r>
            <a:r>
              <a:rPr lang="ru-RU" u="sng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 Caption" pitchFamily="18" charset="0"/>
                <a:cs typeface="Times New Roman"/>
              </a:rPr>
              <a:t> </a:t>
            </a:r>
            <a:r>
              <a:rPr lang="ru-RU" u="sng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 Caption" pitchFamily="18" charset="0"/>
                <a:cs typeface="Times New Roman"/>
              </a:rPr>
              <a:t>квалификационной категории:</a:t>
            </a:r>
          </a:p>
          <a:p>
            <a:pPr marL="342900" lvl="0" indent="-342900" algn="ctr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400" b="1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 Caption" pitchFamily="18" charset="0"/>
                <a:cs typeface="Times New Roman"/>
              </a:rPr>
              <a:t>Мирошникова Майя Сергеевна</a:t>
            </a:r>
          </a:p>
          <a:p>
            <a:endParaRPr lang="ru-RU" dirty="0"/>
          </a:p>
        </p:txBody>
      </p:sp>
      <p:pic>
        <p:nvPicPr>
          <p:cNvPr id="13" name="09 Mozart - Allegro from 40th symphony (Mauria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0" y="2438400"/>
            <a:ext cx="304800" cy="3048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b="50237"/>
          <a:stretch>
            <a:fillRect/>
          </a:stretch>
        </p:blipFill>
        <p:spPr bwMode="auto">
          <a:xfrm>
            <a:off x="4953000" y="1981200"/>
            <a:ext cx="4048125" cy="4495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2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17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3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2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3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57800"/>
            <a:ext cx="8229600" cy="9271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Помогите принцу преодолеть путь и спасти Белоснежку: составьте предложение из разбросанных </a:t>
            </a:r>
            <a:br>
              <a:rPr lang="ru-RU" sz="20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по дорожке букв.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85201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i="1" u="sng" dirty="0" smtClean="0"/>
              <a:t>Образец:</a:t>
            </a:r>
            <a:r>
              <a:rPr lang="ru-RU" sz="2400" i="1" dirty="0" smtClean="0"/>
              <a:t>   </a:t>
            </a:r>
            <a:r>
              <a:rPr lang="ru-RU" sz="2400" i="1" dirty="0" smtClean="0">
                <a:solidFill>
                  <a:srgbClr val="FF0000"/>
                </a:solidFill>
              </a:rPr>
              <a:t>Бабушка   писала	письмо     внуку.</a:t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                 1-1-0       1-0-0         1-0	      0-0.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4953000"/>
          </a:xfrm>
        </p:spPr>
        <p:txBody>
          <a:bodyPr/>
          <a:lstStyle/>
          <a:p>
            <a:pPr lvl="0"/>
            <a:r>
              <a:rPr lang="ru-RU" dirty="0" smtClean="0"/>
              <a:t>Почтальон   принес   письмо.</a:t>
            </a:r>
          </a:p>
          <a:p>
            <a:pPr lvl="0"/>
            <a:r>
              <a:rPr lang="ru-RU" dirty="0" smtClean="0"/>
              <a:t> 1–0–0          1–0        1-0.</a:t>
            </a:r>
          </a:p>
          <a:p>
            <a:pPr lvl="0"/>
            <a:r>
              <a:rPr lang="ru-RU" dirty="0" smtClean="0"/>
              <a:t>К   рябине   подлетел   снегирь.</a:t>
            </a:r>
          </a:p>
          <a:p>
            <a:pPr lvl="0"/>
            <a:r>
              <a:rPr lang="ru-RU" dirty="0" smtClean="0"/>
              <a:t>0   0–1–0      1–0–0        0-0.</a:t>
            </a:r>
          </a:p>
          <a:p>
            <a:pPr lvl="0"/>
            <a:r>
              <a:rPr lang="ru-RU" dirty="0" smtClean="0"/>
              <a:t>Папа и сын почистили  пескарей  и  окуней.</a:t>
            </a:r>
          </a:p>
          <a:p>
            <a:pPr lvl="0"/>
            <a:r>
              <a:rPr lang="ru-RU" dirty="0" smtClean="0"/>
              <a:t>1–1   0   0   1–0–0–0     1-0-0        0  0-0-0.</a:t>
            </a:r>
          </a:p>
          <a:p>
            <a:pPr lvl="0"/>
            <a:r>
              <a:rPr lang="ru-RU" dirty="0" smtClean="0"/>
              <a:t>Боря и Паша - большие друзья.</a:t>
            </a:r>
          </a:p>
          <a:p>
            <a:r>
              <a:rPr lang="ru-RU" dirty="0" smtClean="0"/>
              <a:t>1-0   0  1-0      1-0-0       0-0.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271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200" b="1" dirty="0">
                <a:solidFill>
                  <a:srgbClr val="FF0000"/>
                </a:solidFill>
                <a:latin typeface="Georgia" pitchFamily="18" charset="0"/>
              </a:rPr>
              <a:t>Помогите Белоснежке: исправьте ошибки в письме, </a:t>
            </a:r>
            <a:br>
              <a:rPr lang="ru-RU" sz="22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Georgia" pitchFamily="18" charset="0"/>
              </a:rPr>
              <a:t>которое написали ей гномы, и прочитайте его.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715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900" b="1" dirty="0">
                <a:latin typeface="Georgia" pitchFamily="18" charset="0"/>
              </a:rPr>
              <a:t>Дорогая </a:t>
            </a:r>
            <a:r>
              <a:rPr lang="ru-RU" sz="2900" b="1" dirty="0" smtClean="0">
                <a:latin typeface="Georgia" pitchFamily="18" charset="0"/>
              </a:rPr>
              <a:t>Белоснежка!</a:t>
            </a:r>
          </a:p>
          <a:p>
            <a:pPr indent="0" algn="just">
              <a:lnSpc>
                <a:spcPct val="90000"/>
              </a:lnSpc>
              <a:buFontTx/>
              <a:buNone/>
            </a:pPr>
            <a:r>
              <a:rPr lang="ru-RU" sz="2900" b="1" dirty="0" smtClean="0">
                <a:latin typeface="Georgia" pitchFamily="18" charset="0"/>
              </a:rPr>
              <a:t>Мы </a:t>
            </a:r>
            <a:r>
              <a:rPr lang="ru-RU" sz="2900" b="1" dirty="0">
                <a:latin typeface="Georgia" pitchFamily="18" charset="0"/>
              </a:rPr>
              <a:t>очень рады тому, что у тебя </a:t>
            </a:r>
            <a:r>
              <a:rPr lang="ru-RU" sz="2900" b="1" dirty="0" smtClean="0">
                <a:latin typeface="Georgia" pitchFamily="18" charset="0"/>
              </a:rPr>
              <a:t>все хорошо </a:t>
            </a:r>
            <a:r>
              <a:rPr lang="ru-RU" sz="2900" b="1" dirty="0">
                <a:latin typeface="Georgia" pitchFamily="18" charset="0"/>
              </a:rPr>
              <a:t>мы постараемся не грустить без тебя твой пес охраняет наш дом </a:t>
            </a:r>
            <a:r>
              <a:rPr lang="ru-RU" sz="2900" b="1" dirty="0" smtClean="0">
                <a:latin typeface="Georgia" pitchFamily="18" charset="0"/>
              </a:rPr>
              <a:t>понедельник </a:t>
            </a:r>
            <a:r>
              <a:rPr lang="ru-RU" sz="2900" b="1" dirty="0">
                <a:latin typeface="Georgia" pitchFamily="18" charset="0"/>
              </a:rPr>
              <a:t>убирает в комнатах вторник будит нас по утрам среда и четверг ухаживают за животными пятница готовит обед и ужин суббота собирает хворост для камина, а воскресенье следит за огородом у нас все хорошо приезжай к нам, когда сможешь мы с нетерпением ждем тебя</a:t>
            </a:r>
          </a:p>
          <a:p>
            <a:pPr algn="r">
              <a:lnSpc>
                <a:spcPct val="90000"/>
              </a:lnSpc>
            </a:pPr>
            <a:r>
              <a:rPr lang="ru-RU" sz="2900" b="1" dirty="0">
                <a:latin typeface="Georgia" pitchFamily="18" charset="0"/>
              </a:rPr>
              <a:t>Любящие гномы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523" r="7812" b="3337"/>
          <a:stretch>
            <a:fillRect/>
          </a:stretch>
        </p:blipFill>
        <p:spPr bwMode="auto">
          <a:xfrm>
            <a:off x="-2961" y="7257"/>
            <a:ext cx="9146961" cy="685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4800600" cy="313932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perspectiveHeroicExtremeRightFacing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" pitchFamily="18" charset="0"/>
              </a:rPr>
              <a:t>Вы молодцы, ребята!!!</a:t>
            </a: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" pitchFamily="18" charset="0"/>
              </a:rPr>
              <a:t>Спасибо Вам!</a:t>
            </a:r>
            <a:endParaRPr lang="ru-RU" sz="44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Список источников основного содержания:</a:t>
            </a:r>
            <a:endParaRPr lang="ru-RU" sz="2000" b="1" u="sng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lnSpc>
                <a:spcPct val="200000"/>
              </a:lnSpc>
            </a:pPr>
            <a:r>
              <a:rPr lang="ru-RU" sz="1800" dirty="0" smtClean="0">
                <a:latin typeface="Arno Pro" pitchFamily="18" charset="0"/>
              </a:rPr>
              <a:t>Мазанова Е. В. </a:t>
            </a:r>
            <a:r>
              <a:rPr lang="ru-RU" sz="1800" b="1" dirty="0" smtClean="0">
                <a:latin typeface="Arno Pro" pitchFamily="18" charset="0"/>
              </a:rPr>
              <a:t>Коррекция </a:t>
            </a:r>
            <a:r>
              <a:rPr lang="ru-RU" sz="1800" b="1" dirty="0" err="1" smtClean="0">
                <a:latin typeface="Arno Pro" pitchFamily="18" charset="0"/>
              </a:rPr>
              <a:t>дисграфии</a:t>
            </a:r>
            <a:r>
              <a:rPr lang="ru-RU" sz="1800" b="1" dirty="0" smtClean="0">
                <a:latin typeface="Arno Pro" pitchFamily="18" charset="0"/>
              </a:rPr>
              <a:t> на почве нарушения языкового анализа и синтеза. </a:t>
            </a:r>
            <a:r>
              <a:rPr lang="ru-RU" sz="1800" dirty="0" smtClean="0">
                <a:latin typeface="Arno Pro" pitchFamily="18" charset="0"/>
              </a:rPr>
              <a:t>Конспекты занятий для логопедов/ Е. В. Мазанова. – 2-е изд., </a:t>
            </a:r>
            <a:r>
              <a:rPr lang="ru-RU" sz="1800" dirty="0" err="1" smtClean="0">
                <a:latin typeface="Arno Pro" pitchFamily="18" charset="0"/>
              </a:rPr>
              <a:t>испр</a:t>
            </a:r>
            <a:r>
              <a:rPr lang="ru-RU" sz="1800" dirty="0" smtClean="0">
                <a:latin typeface="Arno Pro" pitchFamily="18" charset="0"/>
              </a:rPr>
              <a:t>. – М.: Издательство ГНОМ и Д, 2008. – 128 с.</a:t>
            </a:r>
          </a:p>
          <a:p>
            <a:pPr lvl="1" algn="just">
              <a:lnSpc>
                <a:spcPct val="200000"/>
              </a:lnSpc>
            </a:pPr>
            <a:r>
              <a:rPr lang="ru-RU" sz="1800" dirty="0" smtClean="0">
                <a:latin typeface="Arno Pro" pitchFamily="18" charset="0"/>
              </a:rPr>
              <a:t>Мазанова Е. В. </a:t>
            </a:r>
            <a:r>
              <a:rPr lang="ru-RU" sz="1800" b="1" dirty="0" smtClean="0">
                <a:latin typeface="Arno Pro" pitchFamily="18" charset="0"/>
              </a:rPr>
              <a:t>Учусь работать с текстом. </a:t>
            </a:r>
            <a:r>
              <a:rPr lang="ru-RU" sz="1800" dirty="0" smtClean="0">
                <a:latin typeface="Arno Pro" pitchFamily="18" charset="0"/>
              </a:rPr>
              <a:t>Альбом упражнений по коррекции </a:t>
            </a:r>
            <a:r>
              <a:rPr lang="ru-RU" sz="1800" dirty="0" err="1" smtClean="0">
                <a:latin typeface="Arno Pro" pitchFamily="18" charset="0"/>
              </a:rPr>
              <a:t>дисграфии</a:t>
            </a:r>
            <a:r>
              <a:rPr lang="ru-RU" sz="1800" dirty="0" smtClean="0">
                <a:latin typeface="Arno Pro" pitchFamily="18" charset="0"/>
              </a:rPr>
              <a:t> на почве нарушения языкового анализа и синтеза/ Е. В. Мазанова. – 2-е изд., </a:t>
            </a:r>
            <a:r>
              <a:rPr lang="ru-RU" sz="1800" dirty="0" err="1" smtClean="0">
                <a:latin typeface="Arno Pro" pitchFamily="18" charset="0"/>
              </a:rPr>
              <a:t>испр</a:t>
            </a:r>
            <a:r>
              <a:rPr lang="ru-RU" sz="1800" dirty="0" smtClean="0">
                <a:latin typeface="Arno Pro" pitchFamily="18" charset="0"/>
              </a:rPr>
              <a:t>. – М.: Издательство «ГНОМ и Д», 2008. – 48 с.</a:t>
            </a:r>
            <a:endParaRPr lang="ru-RU" sz="1800" b="1" dirty="0"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lnSpc>
                <a:spcPct val="200000"/>
              </a:lnSpc>
            </a:pPr>
            <a:r>
              <a:rPr lang="ru-RU" sz="1800" dirty="0" smtClean="0">
                <a:latin typeface="Arno Pro" pitchFamily="18" charset="0"/>
              </a:rPr>
              <a:t>Мазанова Е. В. </a:t>
            </a:r>
            <a:r>
              <a:rPr lang="ru-RU" sz="1800" b="1" dirty="0" smtClean="0">
                <a:latin typeface="Arno Pro" pitchFamily="18" charset="0"/>
              </a:rPr>
              <a:t>Учусь работать с текстом. </a:t>
            </a:r>
            <a:r>
              <a:rPr lang="ru-RU" sz="1800" dirty="0" smtClean="0">
                <a:latin typeface="Arno Pro" pitchFamily="18" charset="0"/>
              </a:rPr>
              <a:t>Альбом упражнений по коррекции </a:t>
            </a:r>
            <a:r>
              <a:rPr lang="ru-RU" sz="1800" dirty="0" err="1" smtClean="0">
                <a:latin typeface="Arno Pro" pitchFamily="18" charset="0"/>
              </a:rPr>
              <a:t>дисграфии</a:t>
            </a:r>
            <a:r>
              <a:rPr lang="ru-RU" sz="1800" dirty="0" smtClean="0">
                <a:latin typeface="Arno Pro" pitchFamily="18" charset="0"/>
              </a:rPr>
              <a:t> на почве нарушения языкового анализа и синтеза/ Е. В. Мазанова. – 2-е изд., </a:t>
            </a:r>
            <a:r>
              <a:rPr lang="ru-RU" sz="1800" dirty="0" err="1" smtClean="0">
                <a:latin typeface="Arno Pro" pitchFamily="18" charset="0"/>
              </a:rPr>
              <a:t>испр</a:t>
            </a:r>
            <a:r>
              <a:rPr lang="ru-RU" sz="1800" dirty="0" smtClean="0">
                <a:latin typeface="Arno Pro" pitchFamily="18" charset="0"/>
              </a:rPr>
              <a:t>. – М.: Издательство «ГНОМ и Д», 2008. – 48 с.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 smtClean="0">
                <a:latin typeface="Arno Pro" pitchFamily="18" charset="0"/>
              </a:rPr>
              <a:t>http</a:t>
            </a:r>
            <a:r>
              <a:rPr lang="en-US" sz="1800" dirty="0" smtClean="0">
                <a:latin typeface="Arno Pro" pitchFamily="18" charset="0"/>
              </a:rPr>
              <a:t>://ru.best-wallpaper.net/wallpaper/1680x1050/1105/Snow-White-and-the-Seven-Dwarfs_1680x1050.jpg</a:t>
            </a:r>
            <a:endParaRPr lang="ru-RU" sz="1800" dirty="0">
              <a:latin typeface="Arno Pro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1800" dirty="0" smtClean="0">
                <a:latin typeface="Arno Pro" pitchFamily="18" charset="0"/>
              </a:rPr>
              <a:t>http://s017.radikal.ru/i422/1110/d0/68292ed72277.jpg</a:t>
            </a:r>
            <a:endParaRPr lang="ru-RU" sz="1800" dirty="0" smtClean="0">
              <a:latin typeface="Arno Pro" pitchFamily="18" charset="0"/>
            </a:endParaRPr>
          </a:p>
          <a:p>
            <a:pPr lvl="1" algn="just">
              <a:lnSpc>
                <a:spcPct val="150000"/>
              </a:lnSpc>
            </a:pPr>
            <a:endParaRPr lang="ru-RU" sz="1800" dirty="0">
              <a:latin typeface="Arno Pro" pitchFamily="18" charset="0"/>
            </a:endParaRPr>
          </a:p>
          <a:p>
            <a:pPr lvl="1" algn="just">
              <a:lnSpc>
                <a:spcPct val="150000"/>
              </a:lnSpc>
              <a:buNone/>
            </a:pPr>
            <a:r>
              <a:rPr lang="ru-RU" sz="1800" dirty="0" smtClean="0">
                <a:latin typeface="Arno Pro" pitchFamily="18" charset="0"/>
              </a:rPr>
              <a:t>Практически все иллюстрации отсканированы  из перечисленной  литературы.</a:t>
            </a:r>
          </a:p>
          <a:p>
            <a:pPr lvl="1" algn="just">
              <a:lnSpc>
                <a:spcPct val="150000"/>
              </a:lnSpc>
            </a:pPr>
            <a:endParaRPr lang="ru-RU" sz="1800" b="1" dirty="0" smtClean="0">
              <a:latin typeface="Arno Pro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Список источников иллюстраций:</a:t>
            </a:r>
            <a:endParaRPr lang="ru-RU" sz="2000" b="1" u="sng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48600" cy="1447800"/>
          </a:xfrm>
        </p:spPr>
        <p:txBody>
          <a:bodyPr/>
          <a:lstStyle/>
          <a:p>
            <a:pPr algn="ctr"/>
            <a:r>
              <a:rPr lang="ru-RU" sz="2000" b="1" dirty="0">
                <a:latin typeface="Georgia" pitchFamily="18" charset="0"/>
              </a:rPr>
              <a:t>Прочитайте имена гномов и расставьте их по порядку.</a:t>
            </a:r>
            <a:br>
              <a:rPr lang="ru-RU" sz="2000" b="1" dirty="0">
                <a:latin typeface="Georgia" pitchFamily="18" charset="0"/>
              </a:rPr>
            </a:br>
            <a:r>
              <a:rPr lang="ru-RU" sz="2000" b="1" dirty="0">
                <a:latin typeface="Georgia" pitchFamily="18" charset="0"/>
              </a:rPr>
              <a:t>Подчеркните имена, в которых есть буквы Б – П.</a:t>
            </a:r>
            <a:br>
              <a:rPr lang="ru-RU" sz="2000" b="1" dirty="0">
                <a:latin typeface="Georgia" pitchFamily="18" charset="0"/>
              </a:rPr>
            </a:br>
            <a:endParaRPr lang="ru-RU" sz="2000" b="1" dirty="0">
              <a:latin typeface="Georgia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038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1400" b="1" dirty="0"/>
          </a:p>
          <a:p>
            <a:pPr>
              <a:lnSpc>
                <a:spcPct val="90000"/>
              </a:lnSpc>
              <a:buFontTx/>
              <a:buChar char="-"/>
            </a:pPr>
            <a:endParaRPr lang="ru-RU" sz="1800" b="1" dirty="0"/>
          </a:p>
          <a:p>
            <a:pPr>
              <a:lnSpc>
                <a:spcPct val="90000"/>
              </a:lnSpc>
              <a:buFontTx/>
              <a:buChar char="-"/>
            </a:pPr>
            <a:endParaRPr lang="ru-RU" sz="1800" b="1" dirty="0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295400"/>
            <a:ext cx="4191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ru-RU" sz="1800" b="1" dirty="0"/>
              <a:t>ПОНЕДЕЛЬНИК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800" b="1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800" b="1" dirty="0"/>
              <a:t>СРЕДА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800" b="1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800" b="1" dirty="0"/>
              <a:t>ПЯТНИЦА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800" b="1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800" b="1" dirty="0"/>
              <a:t>ВТОРНИК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800" b="1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800" b="1" dirty="0"/>
              <a:t>ВОСКРЕСЕНЬЕ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800" b="1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800" b="1" dirty="0"/>
              <a:t>ЧЕТВЕРГ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800" b="1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800" b="1" dirty="0"/>
              <a:t>СУББОТА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61" t="1968"/>
          <a:stretch>
            <a:fillRect/>
          </a:stretch>
        </p:blipFill>
        <p:spPr bwMode="auto">
          <a:xfrm>
            <a:off x="7961630" y="2286000"/>
            <a:ext cx="1097915" cy="1981200"/>
          </a:xfrm>
          <a:prstGeom prst="rect">
            <a:avLst/>
          </a:prstGeom>
          <a:noFill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3886200"/>
            <a:ext cx="1310368" cy="2286000"/>
          </a:xfrm>
          <a:prstGeom prst="rect">
            <a:avLst/>
          </a:prstGeom>
          <a:noFill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14400"/>
            <a:ext cx="1371600" cy="2472412"/>
          </a:xfrm>
          <a:prstGeom prst="rect">
            <a:avLst/>
          </a:prstGeom>
          <a:noFill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524001"/>
            <a:ext cx="1386140" cy="2514600"/>
          </a:xfrm>
          <a:prstGeom prst="rect">
            <a:avLst/>
          </a:prstGeom>
          <a:noFill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464830"/>
            <a:ext cx="1247095" cy="2240770"/>
          </a:xfrm>
          <a:prstGeom prst="rect">
            <a:avLst/>
          </a:prstGeom>
          <a:noFill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4141" y="0"/>
            <a:ext cx="1145041" cy="2057400"/>
          </a:xfrm>
          <a:prstGeom prst="rect">
            <a:avLst/>
          </a:prstGeom>
          <a:noFill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238625"/>
            <a:ext cx="1289149" cy="2314575"/>
          </a:xfrm>
          <a:prstGeom prst="rect">
            <a:avLst/>
          </a:prstGeom>
          <a:noFill/>
        </p:spPr>
      </p:pic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3733800" y="1295400"/>
            <a:ext cx="381000" cy="381000"/>
          </a:xfrm>
          <a:prstGeom prst="rect">
            <a:avLst/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3733800" y="1905000"/>
            <a:ext cx="381000" cy="381000"/>
          </a:xfrm>
          <a:prstGeom prst="rect">
            <a:avLst/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3733800" y="2438400"/>
            <a:ext cx="381000" cy="381000"/>
          </a:xfrm>
          <a:prstGeom prst="rect">
            <a:avLst/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3733800" y="3124200"/>
            <a:ext cx="381000" cy="381000"/>
          </a:xfrm>
          <a:prstGeom prst="rect">
            <a:avLst/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3733800" y="3733800"/>
            <a:ext cx="381000" cy="381000"/>
          </a:xfrm>
          <a:prstGeom prst="rect">
            <a:avLst/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3733800" y="4343400"/>
            <a:ext cx="381000" cy="381000"/>
          </a:xfrm>
          <a:prstGeom prst="rect">
            <a:avLst/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3733800" y="4876800"/>
            <a:ext cx="381000" cy="381000"/>
          </a:xfrm>
          <a:prstGeom prst="rect">
            <a:avLst/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C 0.11805 0.0081 0.23628 0.01643 0.27812 2.96296E-6 C 0.31996 -0.01621 0.26684 -0.07014 0.25034 -0.09723 C 0.23368 -0.12431 0.20139 -0.14954 0.17864 -0.16204 C 0.1559 -0.17454 0.12465 -0.17084 0.11389 -0.17246 " pathEditMode="fixed" rAng="0" ptsTypes="aaaaA">
                                      <p:cBhvr>
                                        <p:cTn id="6" dur="2000" fill="hold"/>
                                        <p:tgtEl>
                                          <p:spTgt spid="5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2326 0.00857 0.2467 0.01736 0.275 0.03195 C 0.3033 0.04653 0.18732 0.07824 0.16979 0.0875 " pathEditMode="relative" ptsTypes="aaA">
                                      <p:cBhvr>
                                        <p:cTn id="10" dur="2000" fill="hold"/>
                                        <p:tgtEl>
                                          <p:spTgt spid="5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55 2.96296E-6 C 0.06233 0.00023 0.16667 0.00115 0.20139 0.00185 C 0.23611 0.00254 0.22327 0.00486 0.24254 0.00416 C 0.26181 0.00347 0.2967 0.01296 0.31702 -0.00278 C 0.33733 -0.01806 0.3684 -0.06389 0.36424 -0.0875 C 0.36059 -0.11135 0.31285 -0.1301 0.29445 -0.14514 C 0.27639 -0.16019 0.27101 -0.17315 0.25556 -0.17801 C 0.24011 -0.18287 0.22014 -0.17547 0.20139 -0.17454 C 0.18264 -0.17361 0.15295 -0.17338 0.14306 -0.17315 C 0.13316 -0.17292 0.14219 -0.17315 0.14202 -0.17315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51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3 0.00324 C 0.00139 0.00555 0.04289 0.00787 0.06112 0.00879 C 0.07934 0.00972 0.0441 0.00416 0.06945 0.00879 C 0.0948 0.01342 0.18698 0.02315 0.2132 0.03657 C 0.23941 0.05 0.22674 0.07291 0.22674 0.08935 C 0.22674 0.10579 0.21806 0.12106 0.2132 0.13518 C 0.20834 0.1493 0.20625 0.16736 0.19757 0.17407 C 0.18889 0.18079 0.16875 0.17523 0.16112 0.17546 " pathEditMode="relative" rAng="0" ptsTypes="aaaaaaaa">
                                      <p:cBhvr>
                                        <p:cTn id="18" dur="2000" fill="hold"/>
                                        <p:tgtEl>
                                          <p:spTgt spid="5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C 0.10903 0.00185 0.21806 0.0037 0.26771 0 C 0.31736 -0.0037 0.29549 -0.00602 0.29792 -0.02222 C 0.30035 -0.03843 0.29583 -0.08194 0.28229 -0.09722 C 0.26875 -0.1125 0.2467 -0.11597 0.21667 -0.11389 C 0.18663 -0.11181 0.12361 -0.08981 0.10208 -0.08472 C 0.08056 -0.07963 0.09097 -0.08287 0.08698 -0.08333 C 0.08299 -0.0838 0.07951 -0.08657 0.07761 -0.0875 " pathEditMode="relative" rAng="0" ptsTypes="aaaaaaaa">
                                      <p:cBhvr>
                                        <p:cTn id="22" dur="2000" fill="hold"/>
                                        <p:tgtEl>
                                          <p:spTgt spid="51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C 0.11441 0.02315 0.229 0.04653 0.26667 0.07917 C 0.30434 0.11181 0.26945 0.1794 0.22605 0.19584 C 0.18264 0.21227 0.05157 0.18125 0.00573 0.17732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5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95600" y="152400"/>
          <a:ext cx="62484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81200"/>
            <a:ext cx="2687638" cy="487680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2895600" y="3581400"/>
            <a:ext cx="6248400" cy="1325880"/>
            <a:chOff x="-152400" y="1983740"/>
            <a:chExt cx="6248400" cy="2588623"/>
          </a:xfrm>
        </p:grpSpPr>
        <p:sp>
          <p:nvSpPr>
            <p:cNvPr id="10" name="Нашивка 9"/>
            <p:cNvSpPr/>
            <p:nvPr/>
          </p:nvSpPr>
          <p:spPr>
            <a:xfrm>
              <a:off x="-152400" y="1983740"/>
              <a:ext cx="6248400" cy="208280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b="1" dirty="0" smtClean="0"/>
            </a:p>
            <a:p>
              <a:pPr algn="ctr"/>
              <a:r>
                <a:rPr lang="ru-RU" b="1" dirty="0"/>
                <a:t> </a:t>
              </a:r>
              <a:r>
                <a:rPr lang="ru-RU" b="1" dirty="0" smtClean="0"/>
                <a:t>Назовите </a:t>
              </a:r>
              <a:r>
                <a:rPr lang="ru-RU" b="1" dirty="0"/>
                <a:t>парные звуки по звонкости для выделенных звуков.</a:t>
              </a:r>
              <a:br>
                <a:rPr lang="ru-RU" b="1" dirty="0"/>
              </a:br>
              <a:endParaRPr lang="ru-RU" dirty="0"/>
            </a:p>
          </p:txBody>
        </p:sp>
        <p:sp>
          <p:nvSpPr>
            <p:cNvPr id="11" name="Нашивка 4"/>
            <p:cNvSpPr/>
            <p:nvPr/>
          </p:nvSpPr>
          <p:spPr>
            <a:xfrm>
              <a:off x="685800" y="3322683"/>
              <a:ext cx="4876800" cy="1249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9525" rIns="0" bIns="9525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/>
              </a:r>
              <a:br>
                <a:rPr lang="ru-RU" sz="1500" b="1" kern="1200" dirty="0" smtClean="0"/>
              </a:br>
              <a:r>
                <a:rPr lang="ru-RU" sz="1500" b="1" kern="1200" dirty="0" smtClean="0"/>
                <a:t/>
              </a:r>
              <a:br>
                <a:rPr lang="ru-RU" sz="1500" b="1" kern="1200" dirty="0" smtClean="0"/>
              </a:br>
              <a:endParaRPr lang="ru-RU" b="1" kern="1200" dirty="0"/>
            </a:p>
          </p:txBody>
        </p:sp>
      </p:grpSp>
      <p:sp>
        <p:nvSpPr>
          <p:cNvPr id="12" name="Нашивка 11"/>
          <p:cNvSpPr/>
          <p:nvPr/>
        </p:nvSpPr>
        <p:spPr>
          <a:xfrm>
            <a:off x="2895600" y="5105400"/>
            <a:ext cx="6248400" cy="1066800"/>
          </a:xfrm>
          <a:prstGeom prst="chevron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     Назовите </a:t>
            </a:r>
            <a:r>
              <a:rPr lang="ru-RU" b="1" dirty="0"/>
              <a:t>первые звуки в словах. 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971801" y="2057400"/>
            <a:ext cx="6172200" cy="1072824"/>
            <a:chOff x="0" y="1441775"/>
            <a:chExt cx="6028729" cy="1072824"/>
          </a:xfrm>
        </p:grpSpPr>
        <p:sp>
          <p:nvSpPr>
            <p:cNvPr id="14" name="Нашивка 13"/>
            <p:cNvSpPr/>
            <p:nvPr/>
          </p:nvSpPr>
          <p:spPr>
            <a:xfrm>
              <a:off x="0" y="1441775"/>
              <a:ext cx="6028729" cy="107282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Нашивка 4"/>
            <p:cNvSpPr/>
            <p:nvPr/>
          </p:nvSpPr>
          <p:spPr>
            <a:xfrm>
              <a:off x="536412" y="1441775"/>
              <a:ext cx="4955905" cy="1072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11430" rIns="0" bIns="1143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Назовите дни недели, чьи названия соответствуют цифрам 1 и 5. </a:t>
              </a:r>
              <a:endParaRPr lang="ru-RU" sz="1800" b="1" dirty="0"/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124200"/>
            <a:ext cx="8839200" cy="3581400"/>
          </a:xfrm>
        </p:spPr>
        <p:txBody>
          <a:bodyPr/>
          <a:lstStyle/>
          <a:p>
            <a:r>
              <a:rPr lang="ru-RU" sz="2400" b="1" dirty="0">
                <a:latin typeface="Georgia" pitchFamily="18" charset="0"/>
              </a:rPr>
              <a:t>Рассмотрите символы, подходящие для звуков Б-Б</a:t>
            </a:r>
            <a:r>
              <a:rPr lang="en-US" sz="2400" b="1" dirty="0">
                <a:latin typeface="Georgia" pitchFamily="18" charset="0"/>
              </a:rPr>
              <a:t>`</a:t>
            </a:r>
            <a:r>
              <a:rPr lang="ru-RU" sz="2400" b="1" dirty="0">
                <a:latin typeface="Georgia" pitchFamily="18" charset="0"/>
              </a:rPr>
              <a:t>, П-П</a:t>
            </a:r>
            <a:r>
              <a:rPr lang="en-US" sz="2400" b="1" dirty="0">
                <a:latin typeface="Georgia" pitchFamily="18" charset="0"/>
              </a:rPr>
              <a:t>`</a:t>
            </a:r>
            <a:r>
              <a:rPr lang="ru-RU" sz="2400" b="1" dirty="0">
                <a:latin typeface="Georgia" pitchFamily="18" charset="0"/>
              </a:rPr>
              <a:t>.</a:t>
            </a:r>
            <a:br>
              <a:rPr lang="ru-RU" sz="2400" b="1" dirty="0">
                <a:latin typeface="Georgia" pitchFamily="18" charset="0"/>
              </a:rPr>
            </a:br>
            <a:r>
              <a:rPr lang="ru-RU" sz="2400" b="1" dirty="0">
                <a:latin typeface="Georgia" pitchFamily="18" charset="0"/>
              </a:rPr>
              <a:t/>
            </a:r>
            <a:br>
              <a:rPr lang="ru-RU" sz="2400" b="1" dirty="0">
                <a:latin typeface="Georgia" pitchFamily="18" charset="0"/>
              </a:rPr>
            </a:br>
            <a:r>
              <a:rPr lang="ru-RU" sz="2400" b="1" dirty="0">
                <a:latin typeface="Georgia" pitchFamily="18" charset="0"/>
              </a:rPr>
              <a:t>Определите, какой символ к какому звуку относится?</a:t>
            </a:r>
            <a:br>
              <a:rPr lang="ru-RU" sz="2400" b="1" dirty="0">
                <a:latin typeface="Georgia" pitchFamily="18" charset="0"/>
              </a:rPr>
            </a:br>
            <a:r>
              <a:rPr lang="ru-RU" sz="2400" b="1" dirty="0">
                <a:latin typeface="Georgia" pitchFamily="18" charset="0"/>
              </a:rPr>
              <a:t/>
            </a:r>
            <a:br>
              <a:rPr lang="ru-RU" sz="2400" b="1" dirty="0">
                <a:latin typeface="Georgia" pitchFamily="18" charset="0"/>
              </a:rPr>
            </a:br>
            <a:r>
              <a:rPr lang="ru-RU" sz="2400" b="1" dirty="0">
                <a:latin typeface="Georgia" pitchFamily="18" charset="0"/>
              </a:rPr>
              <a:t>Перечислите характеристики звуков Б-Б</a:t>
            </a:r>
            <a:r>
              <a:rPr lang="en-US" sz="2400" b="1" dirty="0">
                <a:latin typeface="Georgia" pitchFamily="18" charset="0"/>
              </a:rPr>
              <a:t>`</a:t>
            </a:r>
            <a:r>
              <a:rPr lang="ru-RU" sz="2400" b="1" dirty="0">
                <a:latin typeface="Georgia" pitchFamily="18" charset="0"/>
              </a:rPr>
              <a:t>, П-П</a:t>
            </a:r>
            <a:r>
              <a:rPr lang="en-US" sz="2400" b="1" dirty="0">
                <a:latin typeface="Georgia" pitchFamily="18" charset="0"/>
              </a:rPr>
              <a:t>`</a:t>
            </a:r>
            <a:r>
              <a:rPr lang="ru-RU" sz="2400" b="1" dirty="0">
                <a:latin typeface="Georgia" pitchFamily="18" charset="0"/>
              </a:rPr>
              <a:t>.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71638" cy="3000375"/>
          </a:xfrm>
          <a:prstGeom prst="rect">
            <a:avLst/>
          </a:prstGeom>
          <a:noFill/>
        </p:spPr>
      </p:pic>
      <p:pic>
        <p:nvPicPr>
          <p:cNvPr id="5" name="Picture 7" descr="Ima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1000"/>
            <a:ext cx="7162800" cy="21510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61" t="1968"/>
          <a:stretch>
            <a:fillRect/>
          </a:stretch>
        </p:blipFill>
        <p:spPr>
          <a:xfrm>
            <a:off x="6835775" y="2971800"/>
            <a:ext cx="2308225" cy="3886200"/>
          </a:xfrm>
          <a:noFill/>
          <a:ln/>
        </p:spPr>
      </p:pic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533400" y="1676400"/>
            <a:ext cx="7620000" cy="3505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40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Буквы Б и П.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0"/>
            <a:ext cx="1920875" cy="3352800"/>
          </a:xfrm>
          <a:prstGeom prst="rect">
            <a:avLst/>
          </a:prstGeom>
          <a:noFill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 cstate="print"/>
          <a:srcRect r="88278" b="2040"/>
          <a:stretch>
            <a:fillRect/>
          </a:stretch>
        </p:blipFill>
        <p:spPr bwMode="auto">
          <a:xfrm>
            <a:off x="381000" y="55626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 cstate="print"/>
          <a:srcRect l="87912" b="2040"/>
          <a:stretch>
            <a:fillRect/>
          </a:stretch>
        </p:blipFill>
        <p:spPr bwMode="auto">
          <a:xfrm>
            <a:off x="7086600" y="228600"/>
            <a:ext cx="12192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534400" cy="152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2"/>
                    </a:gs>
                  </a:gsLst>
                  <a:path path="rect">
                    <a:fillToRect l="50000" t="50000" r="50000" b="50000"/>
                  </a:path>
                </a:gradFill>
                <a:latin typeface="Comic Sans MS"/>
              </a:rPr>
              <a:t>Белоснежка и семь гномов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391400" cy="554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438400" y="3200400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Comic Sans MS" pitchFamily="66" charset="0"/>
              </a:rPr>
              <a:t>Ворчун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525780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Comic Sans MS" pitchFamily="66" charset="0"/>
              </a:rPr>
              <a:t>Весельчак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12420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Comic Sans MS" pitchFamily="66" charset="0"/>
              </a:rPr>
              <a:t>Чихун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5029200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Comic Sans MS" pitchFamily="66" charset="0"/>
              </a:rPr>
              <a:t>Глупыш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5410200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Comic Sans MS" pitchFamily="66" charset="0"/>
              </a:rPr>
              <a:t>Тихоня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33528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Comic Sans MS" pitchFamily="66" charset="0"/>
              </a:rPr>
              <a:t>Соня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289560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Comic Sans MS" pitchFamily="66" charset="0"/>
              </a:rPr>
              <a:t>Док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6764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b="1" i="1" dirty="0">
                <a:solidFill>
                  <a:srgbClr val="FFFF99"/>
                </a:solidFill>
                <a:latin typeface="Georgia" pitchFamily="18" charset="0"/>
              </a:rPr>
              <a:t>Помогите Белоснежке: составьте слоги с буквами Б – П и запишите их. </a:t>
            </a:r>
            <a:br>
              <a:rPr lang="ru-RU" sz="2800" b="1" i="1" dirty="0">
                <a:solidFill>
                  <a:srgbClr val="FFFF99"/>
                </a:solidFill>
                <a:latin typeface="Georgia" pitchFamily="18" charset="0"/>
              </a:rPr>
            </a:br>
            <a:r>
              <a:rPr lang="ru-RU" sz="2800" b="1" i="1" dirty="0">
                <a:solidFill>
                  <a:srgbClr val="FFFF99"/>
                </a:solidFill>
                <a:latin typeface="Georgia" pitchFamily="18" charset="0"/>
              </a:rPr>
              <a:t>Выделите буквы Б – П.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00400"/>
            <a:ext cx="1943793" cy="35052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05000"/>
            <a:ext cx="6934200" cy="368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92100"/>
            <a:ext cx="8839200" cy="138430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66FF66"/>
                </a:solidFill>
                <a:latin typeface="Georgia" pitchFamily="18" charset="0"/>
              </a:rPr>
              <a:t>Попробуйте угадать, какие слова выкрикивает Белоснежка. Запишите их и укажите наличие и место букв Б - П.</a:t>
            </a:r>
            <a:r>
              <a:rPr lang="ru-RU" dirty="0">
                <a:solidFill>
                  <a:srgbClr val="66FF66"/>
                </a:solidFill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3243263" cy="2819400"/>
          </a:xfrm>
          <a:noFill/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4000" b="1" dirty="0" err="1">
                <a:solidFill>
                  <a:srgbClr val="66FF66"/>
                </a:solidFill>
                <a:latin typeface="Georgia" pitchFamily="18" charset="0"/>
              </a:rPr>
              <a:t>_рошка</a:t>
            </a:r>
            <a:endParaRPr lang="ru-RU" sz="4000" b="1" dirty="0">
              <a:solidFill>
                <a:srgbClr val="66FF66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4000" b="1" dirty="0" err="1">
                <a:solidFill>
                  <a:srgbClr val="66FF66"/>
                </a:solidFill>
                <a:latin typeface="Georgia" pitchFamily="18" charset="0"/>
              </a:rPr>
              <a:t>_енал</a:t>
            </a:r>
            <a:endParaRPr lang="ru-RU" sz="4000" b="1" dirty="0">
              <a:solidFill>
                <a:srgbClr val="66FF66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4000" b="1" dirty="0" err="1">
                <a:solidFill>
                  <a:srgbClr val="66FF66"/>
                </a:solidFill>
                <a:latin typeface="Georgia" pitchFamily="18" charset="0"/>
              </a:rPr>
              <a:t>_еремена</a:t>
            </a:r>
            <a:endParaRPr lang="ru-RU" sz="4000" b="1" dirty="0">
              <a:solidFill>
                <a:srgbClr val="66FF66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4000" b="1" dirty="0" err="1">
                <a:solidFill>
                  <a:srgbClr val="66FF66"/>
                </a:solidFill>
                <a:latin typeface="Georgia" pitchFamily="18" charset="0"/>
              </a:rPr>
              <a:t>_ерег</a:t>
            </a:r>
            <a:endParaRPr lang="ru-RU" sz="4000" b="1" dirty="0">
              <a:solidFill>
                <a:srgbClr val="66FF66"/>
              </a:solidFill>
              <a:latin typeface="Georgia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267200" y="2057400"/>
            <a:ext cx="320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4400" b="1" dirty="0" err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_одушка</a:t>
            </a:r>
            <a:endParaRPr lang="ru-RU" sz="4400" b="1" dirty="0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4400" b="1" dirty="0" err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_арта</a:t>
            </a:r>
            <a:endParaRPr lang="ru-RU" sz="4400" b="1" dirty="0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4400" b="1" dirty="0" err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_елка</a:t>
            </a:r>
            <a:endParaRPr lang="ru-RU" sz="4400" b="1" dirty="0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4400" b="1" dirty="0" err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_етух</a:t>
            </a:r>
            <a:endParaRPr lang="ru-RU" sz="4400" b="1" dirty="0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4191000"/>
            <a:ext cx="1524000" cy="2667000"/>
          </a:xfrm>
          <a:prstGeom prst="rect">
            <a:avLst/>
          </a:prstGeom>
          <a:noFill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48200"/>
            <a:ext cx="1230313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6764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FFFF66"/>
                </a:solidFill>
                <a:latin typeface="Georgia" pitchFamily="18" charset="0"/>
              </a:rPr>
              <a:t>Злая колдунья принесла для Белоснежки отравленные яблоки. Спасите Белоснежку – вставьте буквы Б – П в слова и прочитайте их.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870784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512</Words>
  <Application>Microsoft PowerPoint</Application>
  <PresentationFormat>Экран (4:3)</PresentationFormat>
  <Paragraphs>76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Океан</vt:lpstr>
      <vt:lpstr>Слайд 1</vt:lpstr>
      <vt:lpstr>Прочитайте имена гномов и расставьте их по порядку. Подчеркните имена, в которых есть буквы Б – П. </vt:lpstr>
      <vt:lpstr>Слайд 3</vt:lpstr>
      <vt:lpstr>Рассмотрите символы, подходящие для звуков Б-Б`, П-П`.  Определите, какой символ к какому звуку относится?  Перечислите характеристики звуков Б-Б`, П-П`.</vt:lpstr>
      <vt:lpstr>Слайд 5</vt:lpstr>
      <vt:lpstr>Слайд 6</vt:lpstr>
      <vt:lpstr>Помогите Белоснежке: составьте слоги с буквами Б – П и запишите их.  Выделите буквы Б – П.</vt:lpstr>
      <vt:lpstr>Попробуйте угадать, какие слова выкрикивает Белоснежка. Запишите их и укажите наличие и место букв Б - П. </vt:lpstr>
      <vt:lpstr>Злая колдунья принесла для Белоснежки отравленные яблоки. Спасите Белоснежку – вставьте буквы Б – П в слова и прочитайте их.</vt:lpstr>
      <vt:lpstr>Помогите принцу преодолеть путь и спасти Белоснежку: составьте предложение из разбросанных  по дорожке букв.</vt:lpstr>
      <vt:lpstr> Образец:   Бабушка   писала письмо     внуку.                  1-1-0       1-0-0         1-0       0-0. </vt:lpstr>
      <vt:lpstr>Помогите Белоснежке: исправьте ошибки в письме,  которое написали ей гномы, и прочитайте его.</vt:lpstr>
      <vt:lpstr>Слайд 13</vt:lpstr>
      <vt:lpstr>Список источников основного содержания:</vt:lpstr>
      <vt:lpstr>Список источников иллюстраций: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42</cp:revision>
  <cp:lastPrinted>1601-01-01T00:00:00Z</cp:lastPrinted>
  <dcterms:created xsi:type="dcterms:W3CDTF">1601-01-01T00:00:00Z</dcterms:created>
  <dcterms:modified xsi:type="dcterms:W3CDTF">2013-03-24T17:55:51Z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