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Двулученская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Валуйского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i="1" dirty="0" smtClean="0"/>
              <a:t>Использование изобразительной деятельности для развития мелкой моторики у детей логопатов.</a:t>
            </a:r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1400" b="1" i="1" dirty="0" smtClean="0"/>
              <a:t> </a:t>
            </a:r>
            <a:endParaRPr lang="ru-RU" sz="1400" dirty="0" smtClean="0"/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Учитель – логопед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МОУ «</a:t>
            </a:r>
            <a:r>
              <a:rPr lang="ru-RU" sz="1400" dirty="0" err="1" smtClean="0">
                <a:solidFill>
                  <a:schemeClr val="tx1"/>
                </a:solidFill>
              </a:rPr>
              <a:t>Двулученская</a:t>
            </a:r>
            <a:r>
              <a:rPr lang="ru-RU" sz="1400" dirty="0" smtClean="0">
                <a:solidFill>
                  <a:schemeClr val="tx1"/>
                </a:solidFill>
              </a:rPr>
              <a:t> СОШ»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Нестерова  Е.В.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1400" dirty="0" err="1" smtClean="0">
                <a:solidFill>
                  <a:schemeClr val="tx1"/>
                </a:solidFill>
              </a:rPr>
              <a:t>Двулучное</a:t>
            </a:r>
            <a:r>
              <a:rPr lang="ru-RU" sz="1400" dirty="0" smtClean="0">
                <a:solidFill>
                  <a:schemeClr val="tx1"/>
                </a:solidFill>
              </a:rPr>
              <a:t> 2013.</a:t>
            </a:r>
          </a:p>
          <a:p>
            <a:pPr algn="r">
              <a:buNone/>
            </a:pPr>
            <a:endParaRPr lang="ru-RU" sz="1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Слайд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847975" cy="4114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556792"/>
            <a:ext cx="2738104" cy="2066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933056"/>
            <a:ext cx="259228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:\Слайд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4860032" cy="3780025"/>
          </a:xfrm>
          <a:prstGeom prst="rect">
            <a:avLst/>
          </a:prstGeom>
          <a:noFill/>
        </p:spPr>
      </p:pic>
      <p:pic>
        <p:nvPicPr>
          <p:cNvPr id="5" name="Picture 5" descr="C:\Documents and Settings\Admin\Мои документы\Мои результаты сканировани\2011-04 (апр)\сканирование00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192" y="2492896"/>
            <a:ext cx="1795700" cy="2643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Восковой карандаш,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свеча+акварель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Admin\Рабочий стол\маринко\be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276872"/>
            <a:ext cx="2824088" cy="295232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7040" t="14908" r="13340" b="14861"/>
          <a:stretch/>
        </p:blipFill>
        <p:spPr>
          <a:xfrm rot="5400000">
            <a:off x="3887925" y="1448780"/>
            <a:ext cx="4608509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dmin\Рабочий стол\маринко\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809875" cy="387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C:\Documents and Settings\Admin\Рабочий стол\маринко\8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554631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Тычок жесткой полусухой кистью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3339" t="4400"/>
          <a:stretch/>
        </p:blipFill>
        <p:spPr>
          <a:xfrm>
            <a:off x="827584" y="1412776"/>
            <a:ext cx="3259753" cy="45259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708920"/>
            <a:ext cx="318135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сыпучим материалом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2447925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412776"/>
            <a:ext cx="2664296" cy="1952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772816"/>
            <a:ext cx="2448271" cy="1677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3301" t="1984"/>
          <a:stretch/>
        </p:blipFill>
        <p:spPr>
          <a:xfrm>
            <a:off x="3059832" y="3645024"/>
            <a:ext cx="3744416" cy="302433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пластилином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564904"/>
            <a:ext cx="2162175" cy="28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6229" t="25805" r="23479" b="25149"/>
          <a:stretch/>
        </p:blipFill>
        <p:spPr>
          <a:xfrm rot="5400000">
            <a:off x="4592831" y="1319937"/>
            <a:ext cx="3409799" cy="4747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:\Рабочий стол\Люба\фото\рисунки\DSCF6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708920"/>
            <a:ext cx="3114675" cy="233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9781" t="2118"/>
          <a:stretch/>
        </p:blipFill>
        <p:spPr>
          <a:xfrm>
            <a:off x="4788024" y="1484784"/>
            <a:ext cx="297157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изоритмика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Ёлочка»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Сверху вниз ведём отрезок,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Ставим, ставим точечки.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от точек влево, вправо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проводим чёрточки.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Облачко»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твоя рука в тетрадке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Плавно линию ведет,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Закругляет, поднимает.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 – и облачко плывёт!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339752" y="4221088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422108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41176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11760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71800" y="5301208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310389" y="3820732"/>
            <a:ext cx="2530698" cy="2041302"/>
          </a:xfrm>
          <a:custGeom>
            <a:avLst/>
            <a:gdLst>
              <a:gd name="connsiteX0" fmla="*/ 382073 w 2530698"/>
              <a:gd name="connsiteY0" fmla="*/ 944451 h 2041302"/>
              <a:gd name="connsiteX1" fmla="*/ 1631324 w 2530698"/>
              <a:gd name="connsiteY1" fmla="*/ 17172 h 2041302"/>
              <a:gd name="connsiteX2" fmla="*/ 2519966 w 2530698"/>
              <a:gd name="connsiteY2" fmla="*/ 841420 h 2041302"/>
              <a:gd name="connsiteX3" fmla="*/ 1566929 w 2530698"/>
              <a:gd name="connsiteY3" fmla="*/ 1884609 h 2041302"/>
              <a:gd name="connsiteX4" fmla="*/ 201769 w 2530698"/>
              <a:gd name="connsiteY4" fmla="*/ 1781578 h 2041302"/>
              <a:gd name="connsiteX5" fmla="*/ 382073 w 2530698"/>
              <a:gd name="connsiteY5" fmla="*/ 944451 h 20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98" h="2041302">
                <a:moveTo>
                  <a:pt x="382073" y="944451"/>
                </a:moveTo>
                <a:cubicBezTo>
                  <a:pt x="620332" y="650383"/>
                  <a:pt x="1275008" y="34344"/>
                  <a:pt x="1631324" y="17172"/>
                </a:cubicBezTo>
                <a:cubicBezTo>
                  <a:pt x="1987640" y="0"/>
                  <a:pt x="2530698" y="530181"/>
                  <a:pt x="2519966" y="841420"/>
                </a:cubicBezTo>
                <a:cubicBezTo>
                  <a:pt x="2509234" y="1152659"/>
                  <a:pt x="1953295" y="1727916"/>
                  <a:pt x="1566929" y="1884609"/>
                </a:cubicBezTo>
                <a:cubicBezTo>
                  <a:pt x="1180563" y="2041302"/>
                  <a:pt x="403538" y="1942564"/>
                  <a:pt x="201769" y="1781578"/>
                </a:cubicBezTo>
                <a:cubicBezTo>
                  <a:pt x="0" y="1620592"/>
                  <a:pt x="143814" y="1238519"/>
                  <a:pt x="382073" y="9444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«Солнце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 рисуем, раз, два, три.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круглый, погляди.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от круга, а от круга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линий проведёшь.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лучами называют.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получилось – узнаёшь?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Кошелёк»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квадрат у нас готов,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красивый, нету слов.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Вверх ведём полуовал.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и кошелёчек стал!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19672" y="4797152"/>
            <a:ext cx="12961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 flipV="1">
            <a:off x="2267744" y="422108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7"/>
          </p:cNvCxnSpPr>
          <p:nvPr/>
        </p:nvCxnSpPr>
        <p:spPr>
          <a:xfrm flipV="1">
            <a:off x="2726000" y="4581128"/>
            <a:ext cx="693872" cy="3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1"/>
          </p:cNvCxnSpPr>
          <p:nvPr/>
        </p:nvCxnSpPr>
        <p:spPr>
          <a:xfrm flipH="1" flipV="1">
            <a:off x="1331640" y="4581128"/>
            <a:ext cx="477848" cy="3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</p:cNvCxnSpPr>
          <p:nvPr/>
        </p:nvCxnSpPr>
        <p:spPr>
          <a:xfrm flipH="1" flipV="1">
            <a:off x="899592" y="5373216"/>
            <a:ext cx="72008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 flipH="1">
            <a:off x="1331640" y="5842018"/>
            <a:ext cx="477848" cy="3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4"/>
          </p:cNvCxnSpPr>
          <p:nvPr/>
        </p:nvCxnSpPr>
        <p:spPr>
          <a:xfrm>
            <a:off x="2267744" y="6021288"/>
            <a:ext cx="0" cy="83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6"/>
          </p:cNvCxnSpPr>
          <p:nvPr/>
        </p:nvCxnSpPr>
        <p:spPr>
          <a:xfrm>
            <a:off x="2915816" y="5409220"/>
            <a:ext cx="72008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5"/>
          </p:cNvCxnSpPr>
          <p:nvPr/>
        </p:nvCxnSpPr>
        <p:spPr>
          <a:xfrm>
            <a:off x="2726000" y="5842018"/>
            <a:ext cx="621864" cy="53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724128" y="4869160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43977" y="3951668"/>
            <a:ext cx="1830947" cy="1028163"/>
          </a:xfrm>
          <a:custGeom>
            <a:avLst/>
            <a:gdLst>
              <a:gd name="connsiteX0" fmla="*/ 0 w 1830947"/>
              <a:gd name="connsiteY0" fmla="*/ 903667 h 1028163"/>
              <a:gd name="connsiteX1" fmla="*/ 489398 w 1830947"/>
              <a:gd name="connsiteY1" fmla="*/ 105177 h 1028163"/>
              <a:gd name="connsiteX2" fmla="*/ 1493950 w 1830947"/>
              <a:gd name="connsiteY2" fmla="*/ 272602 h 1028163"/>
              <a:gd name="connsiteX3" fmla="*/ 1777285 w 1830947"/>
              <a:gd name="connsiteY3" fmla="*/ 916546 h 1028163"/>
              <a:gd name="connsiteX4" fmla="*/ 1815922 w 1830947"/>
              <a:gd name="connsiteY4" fmla="*/ 942304 h 1028163"/>
              <a:gd name="connsiteX5" fmla="*/ 1790164 w 1830947"/>
              <a:gd name="connsiteY5" fmla="*/ 968062 h 1028163"/>
              <a:gd name="connsiteX6" fmla="*/ 1777285 w 1830947"/>
              <a:gd name="connsiteY6" fmla="*/ 968062 h 1028163"/>
              <a:gd name="connsiteX7" fmla="*/ 1790164 w 1830947"/>
              <a:gd name="connsiteY7" fmla="*/ 942304 h 1028163"/>
              <a:gd name="connsiteX8" fmla="*/ 1790164 w 1830947"/>
              <a:gd name="connsiteY8" fmla="*/ 929425 h 102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0947" h="1028163">
                <a:moveTo>
                  <a:pt x="0" y="903667"/>
                </a:moveTo>
                <a:cubicBezTo>
                  <a:pt x="120203" y="557010"/>
                  <a:pt x="240406" y="210354"/>
                  <a:pt x="489398" y="105177"/>
                </a:cubicBezTo>
                <a:cubicBezTo>
                  <a:pt x="738390" y="0"/>
                  <a:pt x="1279302" y="137374"/>
                  <a:pt x="1493950" y="272602"/>
                </a:cubicBezTo>
                <a:cubicBezTo>
                  <a:pt x="1708598" y="407830"/>
                  <a:pt x="1723623" y="804929"/>
                  <a:pt x="1777285" y="916546"/>
                </a:cubicBezTo>
                <a:cubicBezTo>
                  <a:pt x="1830947" y="1028163"/>
                  <a:pt x="1813776" y="933718"/>
                  <a:pt x="1815922" y="942304"/>
                </a:cubicBezTo>
                <a:cubicBezTo>
                  <a:pt x="1818068" y="950890"/>
                  <a:pt x="1796603" y="963769"/>
                  <a:pt x="1790164" y="968062"/>
                </a:cubicBezTo>
                <a:cubicBezTo>
                  <a:pt x="1783725" y="972355"/>
                  <a:pt x="1777285" y="972355"/>
                  <a:pt x="1777285" y="968062"/>
                </a:cubicBezTo>
                <a:cubicBezTo>
                  <a:pt x="1777285" y="963769"/>
                  <a:pt x="1788018" y="948743"/>
                  <a:pt x="1790164" y="942304"/>
                </a:cubicBezTo>
                <a:cubicBezTo>
                  <a:pt x="1792310" y="935865"/>
                  <a:pt x="1791237" y="932645"/>
                  <a:pt x="1790164" y="9294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некая степень подвижности пальцев, развитие мышц кистей рук, которое способствует выполнению точных, конкретных, скоординированных движений. Известно, что мелкая моторика и развитие мышц очень тесно связано с мышлением и общим развитием малыша, с развитием речи, мыслительными процессами, воображением, пространственным восприятием, фантазией и т.д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9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221088"/>
            <a:ext cx="1424880" cy="21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Кораблик»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волну рисуем смело,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 две линии умело.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Палубу для корабля,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и мачта, чтоб была.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Паруса – вот тут и там.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Мчит кораблик по волнам.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Стены, крышу и окно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рисовали мы давно.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 сейчас возьмём,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Домик рисовать начнём.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Вниз, направо, вверх, налево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 ведём мы смело.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Два отрезка – вот и крыша,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 окно - и домик вышел.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422108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19672" y="4293096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19672" y="4797152"/>
            <a:ext cx="5760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4293096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4797152"/>
            <a:ext cx="5040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47664" y="508518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47664" y="5085184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555776" y="5085184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1416676" y="5434884"/>
            <a:ext cx="1867436" cy="399246"/>
          </a:xfrm>
          <a:custGeom>
            <a:avLst/>
            <a:gdLst>
              <a:gd name="connsiteX0" fmla="*/ 0 w 1867436"/>
              <a:gd name="connsiteY0" fmla="*/ 399246 h 399246"/>
              <a:gd name="connsiteX1" fmla="*/ 180304 w 1867436"/>
              <a:gd name="connsiteY1" fmla="*/ 38637 h 399246"/>
              <a:gd name="connsiteX2" fmla="*/ 553792 w 1867436"/>
              <a:gd name="connsiteY2" fmla="*/ 167426 h 399246"/>
              <a:gd name="connsiteX3" fmla="*/ 901521 w 1867436"/>
              <a:gd name="connsiteY3" fmla="*/ 360609 h 399246"/>
              <a:gd name="connsiteX4" fmla="*/ 1107583 w 1867436"/>
              <a:gd name="connsiteY4" fmla="*/ 64395 h 399246"/>
              <a:gd name="connsiteX5" fmla="*/ 1468192 w 1867436"/>
              <a:gd name="connsiteY5" fmla="*/ 296215 h 399246"/>
              <a:gd name="connsiteX6" fmla="*/ 1815921 w 1867436"/>
              <a:gd name="connsiteY6" fmla="*/ 257578 h 399246"/>
              <a:gd name="connsiteX7" fmla="*/ 1777285 w 1867436"/>
              <a:gd name="connsiteY7" fmla="*/ 296215 h 399246"/>
              <a:gd name="connsiteX8" fmla="*/ 1764406 w 1867436"/>
              <a:gd name="connsiteY8" fmla="*/ 309093 h 39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436" h="399246">
                <a:moveTo>
                  <a:pt x="0" y="399246"/>
                </a:moveTo>
                <a:cubicBezTo>
                  <a:pt x="44002" y="238260"/>
                  <a:pt x="88005" y="77274"/>
                  <a:pt x="180304" y="38637"/>
                </a:cubicBezTo>
                <a:cubicBezTo>
                  <a:pt x="272603" y="0"/>
                  <a:pt x="433589" y="113764"/>
                  <a:pt x="553792" y="167426"/>
                </a:cubicBezTo>
                <a:cubicBezTo>
                  <a:pt x="673995" y="221088"/>
                  <a:pt x="809223" y="377781"/>
                  <a:pt x="901521" y="360609"/>
                </a:cubicBezTo>
                <a:cubicBezTo>
                  <a:pt x="993819" y="343437"/>
                  <a:pt x="1013138" y="75127"/>
                  <a:pt x="1107583" y="64395"/>
                </a:cubicBezTo>
                <a:cubicBezTo>
                  <a:pt x="1202028" y="53663"/>
                  <a:pt x="1350136" y="264018"/>
                  <a:pt x="1468192" y="296215"/>
                </a:cubicBezTo>
                <a:cubicBezTo>
                  <a:pt x="1586248" y="328412"/>
                  <a:pt x="1764406" y="257578"/>
                  <a:pt x="1815921" y="257578"/>
                </a:cubicBezTo>
                <a:cubicBezTo>
                  <a:pt x="1867436" y="257578"/>
                  <a:pt x="1777285" y="296215"/>
                  <a:pt x="1777285" y="296215"/>
                </a:cubicBezTo>
                <a:lnTo>
                  <a:pt x="1764406" y="30909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868144" y="4365104"/>
            <a:ext cx="72008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60232" y="4365104"/>
            <a:ext cx="86409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868144" y="5157192"/>
            <a:ext cx="16561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868144" y="522920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524328" y="515719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868144" y="623731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092280" y="43651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308304" y="43651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092280" y="43651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00192" y="55172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300192" y="58772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00192" y="551723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020272" y="55172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300192" y="566124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660232" y="566124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83356878_large_oillic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149080"/>
            <a:ext cx="2448272" cy="2448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293073">
            <a:off x="631578" y="1299633"/>
            <a:ext cx="820925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недостатках развития мелкой моторики рук дети:</a:t>
            </a:r>
            <a:endParaRPr lang="ru-RU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Неспособны провести прямую линию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(вертикальную, горизонтальную)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Испытывают трудность формирования правильной траектории движений при выполнении графического элемента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(цифры, геометрические фигуры).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Отсутствует желание рисовать, лепить, заниматься ручным трудом.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школе, очень медленный темп письма.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развитию и совершенствованию «тонких» движений пальцев рук предлагается разнообразная методическая литература: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	«Пальчиковая  гимнастика»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	«Пальчиковые игры»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	«Система игровых упражнений».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Рекомендуемые техники нетрадиционного рисования с детьми, имеющими общее недоразвитие речи: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пальчиками ладошкой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:\Новая папка (3)\картинки\Слайд7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114800" cy="2828925"/>
          </a:xfrm>
          <a:prstGeom prst="rect">
            <a:avLst/>
          </a:prstGeom>
          <a:noFill/>
        </p:spPr>
      </p:pic>
      <p:pic>
        <p:nvPicPr>
          <p:cNvPr id="1029" name="Picture 5" descr="L:\Новая папка (3)\картинки\Слайд7(18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4057650" cy="28003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:\Новая папка (3)\картинки\Слайд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060848"/>
            <a:ext cx="2716510" cy="3581400"/>
          </a:xfrm>
          <a:prstGeom prst="rect">
            <a:avLst/>
          </a:prstGeom>
          <a:noFill/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4292" t="2118" b="3708"/>
          <a:stretch/>
        </p:blipFill>
        <p:spPr bwMode="auto">
          <a:xfrm>
            <a:off x="1187624" y="1628800"/>
            <a:ext cx="3085596" cy="4262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Отпечатки листьев</a:t>
            </a:r>
            <a:endParaRPr lang="ru-RU" dirty="0"/>
          </a:p>
        </p:txBody>
      </p:sp>
      <p:pic>
        <p:nvPicPr>
          <p:cNvPr id="11" name="Picture 9" descr="C:\Documents and Settings\Admin\Рабочий стол\с флешки март\картинки нетрад.рис\thum_489484964910c409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42900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tretch/>
        </p:blipFill>
        <p:spPr>
          <a:xfrm rot="5400000">
            <a:off x="1090254" y="2900326"/>
            <a:ext cx="3190947" cy="47244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12776"/>
            <a:ext cx="2592288" cy="1938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Оттиск печатками из овощей и фруктов</a:t>
            </a:r>
            <a:endParaRPr lang="ru-RU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28800"/>
            <a:ext cx="1943100" cy="2219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3861048"/>
            <a:ext cx="3240360" cy="2155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772817"/>
            <a:ext cx="187220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Тампонирование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ватными палочками, карандашом</a:t>
            </a:r>
            <a:endParaRPr lang="ru-RU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44824"/>
            <a:ext cx="424847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1401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844824"/>
            <a:ext cx="3114346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212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образовательное учреждение «Двулученская средняя общеобразовательная школа» Валуйского района Белгородской области </vt:lpstr>
      <vt:lpstr>Слайд 2</vt:lpstr>
      <vt:lpstr>При недостатках развития мелкой моторики рук дети:</vt:lpstr>
      <vt:lpstr>Слайд 4</vt:lpstr>
      <vt:lpstr>Рекомендуемые техники нетрадиционного рисования с детьми, имеющими общее недоразвитие речи: </vt:lpstr>
      <vt:lpstr>рисование мятой бумагой</vt:lpstr>
      <vt:lpstr>Отпечатки листьев</vt:lpstr>
      <vt:lpstr>Оттиск печатками из овощей и фруктов</vt:lpstr>
      <vt:lpstr> Тампонирование  ватными палочками, карандашом</vt:lpstr>
      <vt:lpstr>набрызг</vt:lpstr>
      <vt:lpstr>кляксография</vt:lpstr>
      <vt:lpstr>Восковой карандаш, свеча+акварель</vt:lpstr>
      <vt:lpstr>Слайд 13</vt:lpstr>
      <vt:lpstr>Тычок жесткой полусухой кистью</vt:lpstr>
      <vt:lpstr>Рисование сыпучим материалом</vt:lpstr>
      <vt:lpstr>Рисование пластилином</vt:lpstr>
      <vt:lpstr>Слайд 17</vt:lpstr>
      <vt:lpstr>изоритмика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«Двулученская средняя общеобразовательная школа» Валуйского района Белгородской области </dc:title>
  <cp:lastModifiedBy>СЕРГЕЙ</cp:lastModifiedBy>
  <cp:revision>28</cp:revision>
  <dcterms:modified xsi:type="dcterms:W3CDTF">2013-08-14T16:28:04Z</dcterms:modified>
</cp:coreProperties>
</file>