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85" r:id="rId4"/>
    <p:sldId id="288" r:id="rId5"/>
    <p:sldId id="287" r:id="rId6"/>
    <p:sldId id="267" r:id="rId7"/>
    <p:sldId id="274" r:id="rId8"/>
    <p:sldId id="296" r:id="rId9"/>
    <p:sldId id="276" r:id="rId10"/>
    <p:sldId id="269" r:id="rId11"/>
    <p:sldId id="278" r:id="rId12"/>
    <p:sldId id="279" r:id="rId13"/>
    <p:sldId id="280" r:id="rId14"/>
    <p:sldId id="281" r:id="rId15"/>
    <p:sldId id="282" r:id="rId16"/>
    <p:sldId id="283" r:id="rId17"/>
    <p:sldId id="300" r:id="rId18"/>
    <p:sldId id="301" r:id="rId19"/>
    <p:sldId id="273" r:id="rId20"/>
    <p:sldId id="270" r:id="rId21"/>
    <p:sldId id="298" r:id="rId22"/>
    <p:sldId id="266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5050"/>
    <a:srgbClr val="0033CC"/>
    <a:srgbClr val="FF9966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56FF8-2BB3-49EE-B5CF-5F701874F90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6E0DC2-02F3-47DB-93E0-61D6449DB516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A4E3F814-E796-4B52-851F-40882B35A283}" type="parTrans" cxnId="{61EF2A60-A6A3-48CE-B5F5-C596358B223B}">
      <dgm:prSet/>
      <dgm:spPr/>
      <dgm:t>
        <a:bodyPr/>
        <a:lstStyle/>
        <a:p>
          <a:endParaRPr lang="ru-RU"/>
        </a:p>
      </dgm:t>
    </dgm:pt>
    <dgm:pt modelId="{B57260CE-E5DC-4303-9ECB-C8AB4EB8CBED}" type="sibTrans" cxnId="{61EF2A60-A6A3-48CE-B5F5-C596358B223B}">
      <dgm:prSet/>
      <dgm:spPr/>
      <dgm:t>
        <a:bodyPr/>
        <a:lstStyle/>
        <a:p>
          <a:endParaRPr lang="ru-RU"/>
        </a:p>
      </dgm:t>
    </dgm:pt>
    <dgm:pt modelId="{12335CE6-3238-49DD-9330-F4C5692AFC73}">
      <dgm:prSet phldrT="[Текст]" custT="1"/>
      <dgm:spPr/>
      <dgm:t>
        <a:bodyPr/>
        <a:lstStyle/>
        <a:p>
          <a:r>
            <a:rPr lang="ru-RU" sz="2400" b="1" i="1" dirty="0" smtClean="0"/>
            <a:t>Найти </a:t>
          </a:r>
          <a:r>
            <a:rPr lang="ru-RU" sz="2400" b="1" i="1" dirty="0" smtClean="0">
              <a:solidFill>
                <a:srgbClr val="C00000"/>
              </a:solidFill>
            </a:rPr>
            <a:t>на оси абсцисс </a:t>
          </a:r>
          <a:r>
            <a:rPr lang="ru-RU" sz="2400" b="1" i="1" dirty="0" smtClean="0"/>
            <a:t>число соответствующее</a:t>
          </a:r>
          <a:r>
            <a:rPr lang="ru-RU" sz="2400" b="1" i="1" dirty="0" smtClean="0">
              <a:solidFill>
                <a:srgbClr val="0000CC"/>
              </a:solidFill>
            </a:rPr>
            <a:t> первой </a:t>
          </a:r>
          <a:r>
            <a:rPr lang="ru-RU" sz="2400" b="1" i="1" dirty="0" smtClean="0"/>
            <a:t>координате (провести через неё пунктирную прямую).</a:t>
          </a:r>
          <a:endParaRPr lang="ru-RU" sz="2400" dirty="0"/>
        </a:p>
      </dgm:t>
    </dgm:pt>
    <dgm:pt modelId="{2E5F5C74-A9BD-46E6-B5B3-89C47079CB38}" type="parTrans" cxnId="{84F01653-C2B9-4E1F-923A-A9859DFE065B}">
      <dgm:prSet/>
      <dgm:spPr/>
      <dgm:t>
        <a:bodyPr/>
        <a:lstStyle/>
        <a:p>
          <a:endParaRPr lang="ru-RU"/>
        </a:p>
      </dgm:t>
    </dgm:pt>
    <dgm:pt modelId="{DFCD4139-0CFD-40B9-BC42-8B13E6483134}" type="sibTrans" cxnId="{84F01653-C2B9-4E1F-923A-A9859DFE065B}">
      <dgm:prSet/>
      <dgm:spPr/>
      <dgm:t>
        <a:bodyPr/>
        <a:lstStyle/>
        <a:p>
          <a:endParaRPr lang="ru-RU"/>
        </a:p>
      </dgm:t>
    </dgm:pt>
    <dgm:pt modelId="{49AEFFC5-BCC6-4BE9-8B91-AF62584B2AE5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62356BD8-3ABB-4CF2-A1AA-F95125A9471D}" type="parTrans" cxnId="{5DC18C80-CCD8-48E9-A9EB-1F22D15FD392}">
      <dgm:prSet/>
      <dgm:spPr/>
      <dgm:t>
        <a:bodyPr/>
        <a:lstStyle/>
        <a:p>
          <a:endParaRPr lang="ru-RU"/>
        </a:p>
      </dgm:t>
    </dgm:pt>
    <dgm:pt modelId="{3DC6D13B-324F-4FAD-9DFA-7938F80493A2}" type="sibTrans" cxnId="{5DC18C80-CCD8-48E9-A9EB-1F22D15FD392}">
      <dgm:prSet/>
      <dgm:spPr/>
      <dgm:t>
        <a:bodyPr/>
        <a:lstStyle/>
        <a:p>
          <a:endParaRPr lang="ru-RU"/>
        </a:p>
      </dgm:t>
    </dgm:pt>
    <dgm:pt modelId="{0B112A47-8A3C-418E-B3DE-631A63DF1894}">
      <dgm:prSet phldrT="[Текст]" custT="1"/>
      <dgm:spPr/>
      <dgm:t>
        <a:bodyPr/>
        <a:lstStyle/>
        <a:p>
          <a:r>
            <a:rPr lang="ru-RU" sz="2400" b="1" i="1" dirty="0" smtClean="0"/>
            <a:t>Найти </a:t>
          </a:r>
          <a:r>
            <a:rPr lang="ru-RU" sz="2400" b="1" i="1" dirty="0" smtClean="0">
              <a:solidFill>
                <a:srgbClr val="C00000"/>
              </a:solidFill>
            </a:rPr>
            <a:t>на оси ординат </a:t>
          </a:r>
          <a:r>
            <a:rPr lang="ru-RU" sz="2400" b="1" i="1" dirty="0" smtClean="0"/>
            <a:t>число соответствующее </a:t>
          </a:r>
          <a:r>
            <a:rPr lang="ru-RU" sz="2400" b="1" i="1" dirty="0" smtClean="0">
              <a:solidFill>
                <a:srgbClr val="0000CC"/>
              </a:solidFill>
            </a:rPr>
            <a:t>второй</a:t>
          </a:r>
          <a:r>
            <a:rPr lang="ru-RU" sz="2400" b="1" i="1" dirty="0" smtClean="0"/>
            <a:t> координате (провести через неё пунктирную прямую).</a:t>
          </a:r>
          <a:endParaRPr lang="ru-RU" sz="2400" dirty="0"/>
        </a:p>
      </dgm:t>
    </dgm:pt>
    <dgm:pt modelId="{9D1C0300-65B6-4C0B-8196-59049B8DCAAD}" type="parTrans" cxnId="{8DCB79FB-F70C-4B0F-B3B6-538C56924BDB}">
      <dgm:prSet/>
      <dgm:spPr/>
      <dgm:t>
        <a:bodyPr/>
        <a:lstStyle/>
        <a:p>
          <a:endParaRPr lang="ru-RU"/>
        </a:p>
      </dgm:t>
    </dgm:pt>
    <dgm:pt modelId="{6448D586-301F-4A9B-A4EF-ABA65F62FB2D}" type="sibTrans" cxnId="{8DCB79FB-F70C-4B0F-B3B6-538C56924BDB}">
      <dgm:prSet/>
      <dgm:spPr/>
      <dgm:t>
        <a:bodyPr/>
        <a:lstStyle/>
        <a:p>
          <a:endParaRPr lang="ru-RU"/>
        </a:p>
      </dgm:t>
    </dgm:pt>
    <dgm:pt modelId="{F71AC505-BD98-4355-AF95-A8ADA0B32CD3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313A4EB7-334E-48D5-AE31-C8BBC833C3EA}" type="parTrans" cxnId="{E152F6D1-10F1-45D9-B44E-26694C0023E8}">
      <dgm:prSet/>
      <dgm:spPr/>
      <dgm:t>
        <a:bodyPr/>
        <a:lstStyle/>
        <a:p>
          <a:endParaRPr lang="ru-RU"/>
        </a:p>
      </dgm:t>
    </dgm:pt>
    <dgm:pt modelId="{DD0F344A-F22A-408F-A310-02136872254B}" type="sibTrans" cxnId="{E152F6D1-10F1-45D9-B44E-26694C0023E8}">
      <dgm:prSet/>
      <dgm:spPr/>
      <dgm:t>
        <a:bodyPr/>
        <a:lstStyle/>
        <a:p>
          <a:endParaRPr lang="ru-RU"/>
        </a:p>
      </dgm:t>
    </dgm:pt>
    <dgm:pt modelId="{8F8B712F-8D90-45D8-AB22-F94EBC893EA5}">
      <dgm:prSet phldrT="[Текст]"/>
      <dgm:spPr/>
      <dgm:t>
        <a:bodyPr/>
        <a:lstStyle/>
        <a:p>
          <a:r>
            <a:rPr lang="ru-RU" b="1" i="1" dirty="0" smtClean="0"/>
            <a:t>Отметить </a:t>
          </a:r>
          <a:r>
            <a:rPr lang="ru-RU" b="1" i="1" dirty="0" smtClean="0">
              <a:solidFill>
                <a:srgbClr val="C00000"/>
              </a:solidFill>
            </a:rPr>
            <a:t>точку пересечения </a:t>
          </a:r>
          <a:r>
            <a:rPr lang="ru-RU" b="1" i="1" dirty="0" smtClean="0"/>
            <a:t>пунктирных прямых, обозначить заглавной буквой латинского алфавита.</a:t>
          </a:r>
          <a:endParaRPr lang="ru-RU" dirty="0"/>
        </a:p>
      </dgm:t>
    </dgm:pt>
    <dgm:pt modelId="{ED652E19-30AD-4C78-A284-5146961CE6F8}" type="parTrans" cxnId="{7FC158A3-5E0A-4E4A-9B73-70EC925506FB}">
      <dgm:prSet/>
      <dgm:spPr/>
      <dgm:t>
        <a:bodyPr/>
        <a:lstStyle/>
        <a:p>
          <a:endParaRPr lang="ru-RU"/>
        </a:p>
      </dgm:t>
    </dgm:pt>
    <dgm:pt modelId="{D788CCC6-69C6-4421-8C6E-E94FB8531877}" type="sibTrans" cxnId="{7FC158A3-5E0A-4E4A-9B73-70EC925506FB}">
      <dgm:prSet/>
      <dgm:spPr/>
      <dgm:t>
        <a:bodyPr/>
        <a:lstStyle/>
        <a:p>
          <a:endParaRPr lang="ru-RU"/>
        </a:p>
      </dgm:t>
    </dgm:pt>
    <dgm:pt modelId="{CAB456D3-30FA-4CB9-AD06-216F561DD740}" type="pres">
      <dgm:prSet presAssocID="{CAC56FF8-2BB3-49EE-B5CF-5F701874F9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2F84B-7366-4064-9598-13195FE79DFA}" type="pres">
      <dgm:prSet presAssocID="{356E0DC2-02F3-47DB-93E0-61D6449DB516}" presName="linNode" presStyleCnt="0"/>
      <dgm:spPr/>
    </dgm:pt>
    <dgm:pt modelId="{BC385A3C-4296-4B0B-9A63-D6B156109211}" type="pres">
      <dgm:prSet presAssocID="{356E0DC2-02F3-47DB-93E0-61D6449DB516}" presName="parentText" presStyleLbl="node1" presStyleIdx="0" presStyleCnt="3" custScaleX="34215" custScaleY="92299" custLinFactNeighborX="-13390" custLinFactNeighborY="-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DBC66-49A4-4F01-A8AA-29AFF862FA0C}" type="pres">
      <dgm:prSet presAssocID="{356E0DC2-02F3-47DB-93E0-61D6449DB516}" presName="descendantText" presStyleLbl="alignAccFollowNode1" presStyleIdx="0" presStyleCnt="3" custAng="0" custScaleX="117662" custScaleY="128744" custLinFactNeighborX="2148" custLinFactNeighborY="-5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01B1D-B0DD-4F3E-95AE-60745E6B603A}" type="pres">
      <dgm:prSet presAssocID="{B57260CE-E5DC-4303-9ECB-C8AB4EB8CBED}" presName="sp" presStyleCnt="0"/>
      <dgm:spPr/>
    </dgm:pt>
    <dgm:pt modelId="{AB43ABD1-CA02-4938-A468-79C559D5B2D5}" type="pres">
      <dgm:prSet presAssocID="{49AEFFC5-BCC6-4BE9-8B91-AF62584B2AE5}" presName="linNode" presStyleCnt="0"/>
      <dgm:spPr/>
    </dgm:pt>
    <dgm:pt modelId="{5D595673-40D2-4BCE-96D7-BD5F80BE9C60}" type="pres">
      <dgm:prSet presAssocID="{49AEFFC5-BCC6-4BE9-8B91-AF62584B2AE5}" presName="parentText" presStyleLbl="node1" presStyleIdx="1" presStyleCnt="3" custScaleX="34130" custScaleY="94978" custLinFactNeighborX="-5964" custLinFactNeighborY="15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DF767-E485-46A1-9D6D-9705BDBC218B}" type="pres">
      <dgm:prSet presAssocID="{49AEFFC5-BCC6-4BE9-8B91-AF62584B2AE5}" presName="descendantText" presStyleLbl="alignAccFollowNode1" presStyleIdx="1" presStyleCnt="3" custScaleX="123762" custLinFactNeighborX="1965" custLinFactNeighborY="1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1D64F-83E2-4C3E-BDAD-9DEEB2EB5834}" type="pres">
      <dgm:prSet presAssocID="{3DC6D13B-324F-4FAD-9DFA-7938F80493A2}" presName="sp" presStyleCnt="0"/>
      <dgm:spPr/>
    </dgm:pt>
    <dgm:pt modelId="{4349DE57-8920-4BD3-B0BB-5341823ED409}" type="pres">
      <dgm:prSet presAssocID="{F71AC505-BD98-4355-AF95-A8ADA0B32CD3}" presName="linNode" presStyleCnt="0"/>
      <dgm:spPr/>
    </dgm:pt>
    <dgm:pt modelId="{302161C6-0558-4E4D-9A5F-F281DDEFBFD1}" type="pres">
      <dgm:prSet presAssocID="{F71AC505-BD98-4355-AF95-A8ADA0B32CD3}" presName="parentText" presStyleLbl="node1" presStyleIdx="2" presStyleCnt="3" custScaleX="34003" custScaleY="86218" custLinFactNeighborX="-12050" custLinFactNeighborY="-1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CAD1A-FB7A-42B7-8DB2-254AE82CC018}" type="pres">
      <dgm:prSet presAssocID="{F71AC505-BD98-4355-AF95-A8ADA0B32CD3}" presName="descendantText" presStyleLbl="alignAccFollowNode1" presStyleIdx="2" presStyleCnt="3" custScaleX="125196" custScaleY="113511" custLinFactNeighborX="2377" custLinFactNeighborY="2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B1BF4-E713-499F-8C40-21016AAD492A}" type="presOf" srcId="{F71AC505-BD98-4355-AF95-A8ADA0B32CD3}" destId="{302161C6-0558-4E4D-9A5F-F281DDEFBFD1}" srcOrd="0" destOrd="0" presId="urn:microsoft.com/office/officeart/2005/8/layout/vList5"/>
    <dgm:cxn modelId="{61EF2A60-A6A3-48CE-B5F5-C596358B223B}" srcId="{CAC56FF8-2BB3-49EE-B5CF-5F701874F903}" destId="{356E0DC2-02F3-47DB-93E0-61D6449DB516}" srcOrd="0" destOrd="0" parTransId="{A4E3F814-E796-4B52-851F-40882B35A283}" sibTransId="{B57260CE-E5DC-4303-9ECB-C8AB4EB8CBED}"/>
    <dgm:cxn modelId="{5C1CABE2-BEC5-49DD-ABB8-580D88C8E9E4}" type="presOf" srcId="{8F8B712F-8D90-45D8-AB22-F94EBC893EA5}" destId="{213CAD1A-FB7A-42B7-8DB2-254AE82CC018}" srcOrd="0" destOrd="0" presId="urn:microsoft.com/office/officeart/2005/8/layout/vList5"/>
    <dgm:cxn modelId="{09B7B7E8-6F4F-4D37-BA19-CB6CECA7D9C8}" type="presOf" srcId="{CAC56FF8-2BB3-49EE-B5CF-5F701874F903}" destId="{CAB456D3-30FA-4CB9-AD06-216F561DD740}" srcOrd="0" destOrd="0" presId="urn:microsoft.com/office/officeart/2005/8/layout/vList5"/>
    <dgm:cxn modelId="{7FC158A3-5E0A-4E4A-9B73-70EC925506FB}" srcId="{F71AC505-BD98-4355-AF95-A8ADA0B32CD3}" destId="{8F8B712F-8D90-45D8-AB22-F94EBC893EA5}" srcOrd="0" destOrd="0" parTransId="{ED652E19-30AD-4C78-A284-5146961CE6F8}" sibTransId="{D788CCC6-69C6-4421-8C6E-E94FB8531877}"/>
    <dgm:cxn modelId="{84F01653-C2B9-4E1F-923A-A9859DFE065B}" srcId="{356E0DC2-02F3-47DB-93E0-61D6449DB516}" destId="{12335CE6-3238-49DD-9330-F4C5692AFC73}" srcOrd="0" destOrd="0" parTransId="{2E5F5C74-A9BD-46E6-B5B3-89C47079CB38}" sibTransId="{DFCD4139-0CFD-40B9-BC42-8B13E6483134}"/>
    <dgm:cxn modelId="{E152F6D1-10F1-45D9-B44E-26694C0023E8}" srcId="{CAC56FF8-2BB3-49EE-B5CF-5F701874F903}" destId="{F71AC505-BD98-4355-AF95-A8ADA0B32CD3}" srcOrd="2" destOrd="0" parTransId="{313A4EB7-334E-48D5-AE31-C8BBC833C3EA}" sibTransId="{DD0F344A-F22A-408F-A310-02136872254B}"/>
    <dgm:cxn modelId="{4AF48AEA-28EB-456B-8E73-CE36F77D2B77}" type="presOf" srcId="{49AEFFC5-BCC6-4BE9-8B91-AF62584B2AE5}" destId="{5D595673-40D2-4BCE-96D7-BD5F80BE9C60}" srcOrd="0" destOrd="0" presId="urn:microsoft.com/office/officeart/2005/8/layout/vList5"/>
    <dgm:cxn modelId="{5DC18C80-CCD8-48E9-A9EB-1F22D15FD392}" srcId="{CAC56FF8-2BB3-49EE-B5CF-5F701874F903}" destId="{49AEFFC5-BCC6-4BE9-8B91-AF62584B2AE5}" srcOrd="1" destOrd="0" parTransId="{62356BD8-3ABB-4CF2-A1AA-F95125A9471D}" sibTransId="{3DC6D13B-324F-4FAD-9DFA-7938F80493A2}"/>
    <dgm:cxn modelId="{8DCB79FB-F70C-4B0F-B3B6-538C56924BDB}" srcId="{49AEFFC5-BCC6-4BE9-8B91-AF62584B2AE5}" destId="{0B112A47-8A3C-418E-B3DE-631A63DF1894}" srcOrd="0" destOrd="0" parTransId="{9D1C0300-65B6-4C0B-8196-59049B8DCAAD}" sibTransId="{6448D586-301F-4A9B-A4EF-ABA65F62FB2D}"/>
    <dgm:cxn modelId="{C7694D2E-7FCC-4593-9D22-79AE2C078D1F}" type="presOf" srcId="{0B112A47-8A3C-418E-B3DE-631A63DF1894}" destId="{B36DF767-E485-46A1-9D6D-9705BDBC218B}" srcOrd="0" destOrd="0" presId="urn:microsoft.com/office/officeart/2005/8/layout/vList5"/>
    <dgm:cxn modelId="{A07287C8-58A7-4571-B77B-13FE40B6FDB3}" type="presOf" srcId="{356E0DC2-02F3-47DB-93E0-61D6449DB516}" destId="{BC385A3C-4296-4B0B-9A63-D6B156109211}" srcOrd="0" destOrd="0" presId="urn:microsoft.com/office/officeart/2005/8/layout/vList5"/>
    <dgm:cxn modelId="{EB2C8FD3-2CEC-43C3-9394-1649996595EF}" type="presOf" srcId="{12335CE6-3238-49DD-9330-F4C5692AFC73}" destId="{BC0DBC66-49A4-4F01-A8AA-29AFF862FA0C}" srcOrd="0" destOrd="0" presId="urn:microsoft.com/office/officeart/2005/8/layout/vList5"/>
    <dgm:cxn modelId="{CCEE636D-C647-4749-A099-2A2C72FAAA82}" type="presParOf" srcId="{CAB456D3-30FA-4CB9-AD06-216F561DD740}" destId="{52D2F84B-7366-4064-9598-13195FE79DFA}" srcOrd="0" destOrd="0" presId="urn:microsoft.com/office/officeart/2005/8/layout/vList5"/>
    <dgm:cxn modelId="{01DE46FE-EA98-4ED5-B790-7532DB4C7EFE}" type="presParOf" srcId="{52D2F84B-7366-4064-9598-13195FE79DFA}" destId="{BC385A3C-4296-4B0B-9A63-D6B156109211}" srcOrd="0" destOrd="0" presId="urn:microsoft.com/office/officeart/2005/8/layout/vList5"/>
    <dgm:cxn modelId="{DF42C08F-693D-4A35-9C81-636B4024EFA5}" type="presParOf" srcId="{52D2F84B-7366-4064-9598-13195FE79DFA}" destId="{BC0DBC66-49A4-4F01-A8AA-29AFF862FA0C}" srcOrd="1" destOrd="0" presId="urn:microsoft.com/office/officeart/2005/8/layout/vList5"/>
    <dgm:cxn modelId="{17973C6F-2DD6-4614-A070-8F4EC24DFF65}" type="presParOf" srcId="{CAB456D3-30FA-4CB9-AD06-216F561DD740}" destId="{E2201B1D-B0DD-4F3E-95AE-60745E6B603A}" srcOrd="1" destOrd="0" presId="urn:microsoft.com/office/officeart/2005/8/layout/vList5"/>
    <dgm:cxn modelId="{2C736450-25CF-4BA2-A1AD-04B7700DCE93}" type="presParOf" srcId="{CAB456D3-30FA-4CB9-AD06-216F561DD740}" destId="{AB43ABD1-CA02-4938-A468-79C559D5B2D5}" srcOrd="2" destOrd="0" presId="urn:microsoft.com/office/officeart/2005/8/layout/vList5"/>
    <dgm:cxn modelId="{7BFD8810-D23A-4A12-8400-39284E7A17D8}" type="presParOf" srcId="{AB43ABD1-CA02-4938-A468-79C559D5B2D5}" destId="{5D595673-40D2-4BCE-96D7-BD5F80BE9C60}" srcOrd="0" destOrd="0" presId="urn:microsoft.com/office/officeart/2005/8/layout/vList5"/>
    <dgm:cxn modelId="{11B0677F-C772-4C83-A009-18B2E30E7B02}" type="presParOf" srcId="{AB43ABD1-CA02-4938-A468-79C559D5B2D5}" destId="{B36DF767-E485-46A1-9D6D-9705BDBC218B}" srcOrd="1" destOrd="0" presId="urn:microsoft.com/office/officeart/2005/8/layout/vList5"/>
    <dgm:cxn modelId="{3092F2DC-7682-40E7-80BD-97D394F52A58}" type="presParOf" srcId="{CAB456D3-30FA-4CB9-AD06-216F561DD740}" destId="{4F51D64F-83E2-4C3E-BDAD-9DEEB2EB5834}" srcOrd="3" destOrd="0" presId="urn:microsoft.com/office/officeart/2005/8/layout/vList5"/>
    <dgm:cxn modelId="{65E0C97B-6A19-4BC9-8DF7-80CC09954D21}" type="presParOf" srcId="{CAB456D3-30FA-4CB9-AD06-216F561DD740}" destId="{4349DE57-8920-4BD3-B0BB-5341823ED409}" srcOrd="4" destOrd="0" presId="urn:microsoft.com/office/officeart/2005/8/layout/vList5"/>
    <dgm:cxn modelId="{2B373ABF-D6BF-45ED-9DF5-D649ACB5FC47}" type="presParOf" srcId="{4349DE57-8920-4BD3-B0BB-5341823ED409}" destId="{302161C6-0558-4E4D-9A5F-F281DDEFBFD1}" srcOrd="0" destOrd="0" presId="urn:microsoft.com/office/officeart/2005/8/layout/vList5"/>
    <dgm:cxn modelId="{97781813-9020-44B6-8E0B-15364E9F9EAA}" type="presParOf" srcId="{4349DE57-8920-4BD3-B0BB-5341823ED409}" destId="{213CAD1A-FB7A-42B7-8DB2-254AE82CC0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DBC66-49A4-4F01-A8AA-29AFF862FA0C}">
      <dsp:nvSpPr>
        <dsp:cNvPr id="0" name=""/>
        <dsp:cNvSpPr/>
      </dsp:nvSpPr>
      <dsp:spPr>
        <a:xfrm rot="5400000">
          <a:off x="4011145" y="-2539822"/>
          <a:ext cx="1470561" cy="655020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/>
            <a:t>Найти </a:t>
          </a:r>
          <a:r>
            <a:rPr lang="ru-RU" sz="2400" b="1" i="1" kern="1200" dirty="0" smtClean="0">
              <a:solidFill>
                <a:srgbClr val="C00000"/>
              </a:solidFill>
            </a:rPr>
            <a:t>на оси абсцисс </a:t>
          </a:r>
          <a:r>
            <a:rPr lang="ru-RU" sz="2400" b="1" i="1" kern="1200" dirty="0" smtClean="0"/>
            <a:t>число соответствующее первой координате (провести через неё пунктирную прямую).</a:t>
          </a:r>
          <a:endParaRPr lang="ru-RU" sz="2400" kern="1200" dirty="0"/>
        </a:p>
      </dsp:txBody>
      <dsp:txXfrm rot="5400000">
        <a:off x="4011145" y="-2539822"/>
        <a:ext cx="1470561" cy="6550207"/>
      </dsp:txXfrm>
    </dsp:sp>
    <dsp:sp modelId="{BC385A3C-4296-4B0B-9A63-D6B156109211}">
      <dsp:nvSpPr>
        <dsp:cNvPr id="0" name=""/>
        <dsp:cNvSpPr/>
      </dsp:nvSpPr>
      <dsp:spPr>
        <a:xfrm>
          <a:off x="0" y="76617"/>
          <a:ext cx="1071415" cy="13178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1.</a:t>
          </a:r>
          <a:endParaRPr lang="ru-RU" sz="5500" kern="1200" dirty="0"/>
        </a:p>
      </dsp:txBody>
      <dsp:txXfrm>
        <a:off x="0" y="76617"/>
        <a:ext cx="1071415" cy="1317841"/>
      </dsp:txXfrm>
    </dsp:sp>
    <dsp:sp modelId="{B36DF767-E485-46A1-9D6D-9705BDBC218B}">
      <dsp:nvSpPr>
        <dsp:cNvPr id="0" name=""/>
        <dsp:cNvSpPr/>
      </dsp:nvSpPr>
      <dsp:spPr>
        <a:xfrm rot="5400000">
          <a:off x="4345657" y="-1218106"/>
          <a:ext cx="1142237" cy="6903269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/>
            <a:t>Найти </a:t>
          </a:r>
          <a:r>
            <a:rPr lang="ru-RU" sz="2400" b="1" i="1" kern="1200" dirty="0" smtClean="0">
              <a:solidFill>
                <a:srgbClr val="C00000"/>
              </a:solidFill>
            </a:rPr>
            <a:t>на оси ординат </a:t>
          </a:r>
          <a:r>
            <a:rPr lang="ru-RU" sz="2400" b="1" i="1" kern="1200" dirty="0" smtClean="0"/>
            <a:t>число соответствующее второй координате (провести через неё пунктирную прямую).</a:t>
          </a:r>
          <a:endParaRPr lang="ru-RU" sz="2400" kern="1200" dirty="0"/>
        </a:p>
      </dsp:txBody>
      <dsp:txXfrm rot="5400000">
        <a:off x="4345657" y="-1218106"/>
        <a:ext cx="1142237" cy="6903269"/>
      </dsp:txXfrm>
    </dsp:sp>
    <dsp:sp modelId="{5D595673-40D2-4BCE-96D7-BD5F80BE9C60}">
      <dsp:nvSpPr>
        <dsp:cNvPr id="0" name=""/>
        <dsp:cNvSpPr/>
      </dsp:nvSpPr>
      <dsp:spPr>
        <a:xfrm>
          <a:off x="0" y="1566182"/>
          <a:ext cx="1070844" cy="135609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2.</a:t>
          </a:r>
          <a:endParaRPr lang="ru-RU" sz="5500" kern="1200" dirty="0"/>
        </a:p>
      </dsp:txBody>
      <dsp:txXfrm>
        <a:off x="0" y="1566182"/>
        <a:ext cx="1070844" cy="1356092"/>
      </dsp:txXfrm>
    </dsp:sp>
    <dsp:sp modelId="{213CAD1A-FB7A-42B7-8DB2-254AE82CC018}">
      <dsp:nvSpPr>
        <dsp:cNvPr id="0" name=""/>
        <dsp:cNvSpPr/>
      </dsp:nvSpPr>
      <dsp:spPr>
        <a:xfrm rot="5400000">
          <a:off x="4317428" y="128888"/>
          <a:ext cx="1296564" cy="6983255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/>
            <a:t>Отметить </a:t>
          </a:r>
          <a:r>
            <a:rPr lang="ru-RU" sz="2500" b="1" i="1" kern="1200" dirty="0" smtClean="0">
              <a:solidFill>
                <a:srgbClr val="C00000"/>
              </a:solidFill>
            </a:rPr>
            <a:t>точку пересечения </a:t>
          </a:r>
          <a:r>
            <a:rPr lang="ru-RU" sz="2500" b="1" i="1" kern="1200" dirty="0" smtClean="0"/>
            <a:t>пунктирных прямых, обозначить заглавной буквой латинского алфавита.</a:t>
          </a:r>
          <a:endParaRPr lang="ru-RU" sz="2500" kern="1200" dirty="0"/>
        </a:p>
      </dsp:txBody>
      <dsp:txXfrm rot="5400000">
        <a:off x="4317428" y="128888"/>
        <a:ext cx="1296564" cy="6983255"/>
      </dsp:txXfrm>
    </dsp:sp>
    <dsp:sp modelId="{302161C6-0558-4E4D-9A5F-F281DDEFBFD1}">
      <dsp:nvSpPr>
        <dsp:cNvPr id="0" name=""/>
        <dsp:cNvSpPr/>
      </dsp:nvSpPr>
      <dsp:spPr>
        <a:xfrm>
          <a:off x="0" y="2985574"/>
          <a:ext cx="1066859" cy="123101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3.</a:t>
          </a:r>
          <a:endParaRPr lang="ru-RU" sz="5500" kern="1200" dirty="0"/>
        </a:p>
      </dsp:txBody>
      <dsp:txXfrm>
        <a:off x="0" y="2985574"/>
        <a:ext cx="1066859" cy="1231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DFFA-7AF1-4F9D-959B-4089FBD96CC6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9436E-B2F1-4736-8D3D-92A575FE5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06092-3112-4589-967C-8B55731B4749}" type="slidenum">
              <a:rPr lang="ru-RU"/>
              <a:pPr/>
              <a:t>18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Из двух городов, расстояние между которыми 210км навстречу друг другу одновременно выехали два автомобиля. Вычислите время встречи, если скорость одного автомобиля 45 км/ч, а другого на 15 км/ч больше.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Анжелика\Desktop\наборы\YvLena 2 часть ШКОЛА\ШКОЛА 2 часть (38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650974" y="569315"/>
            <a:ext cx="4978503" cy="45326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нжелика\Desktop\наборы\YvLena 2 часть ШКОЛА\ШКОЛА 2 часть (33)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34104" y="972985"/>
            <a:ext cx="335968" cy="423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Анжелика\Desktop\наборы\YvLena 2 часть ШКОЛА\ШКОЛА 2 часть (38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54886" y="1778977"/>
            <a:ext cx="4978503" cy="45326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нжелика\Desktop\наборы\YvLena 2 часть ШКОЛА\ШКОЛА 2 часть (33)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2207559"/>
            <a:ext cx="335968" cy="423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417B-5218-4BC7-96D9-1B38600ED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нжелика\Desktop\наборы\YvLena 2 часть ШКОЛА\ШКОЛА 2 часть (33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915796" y="314341"/>
            <a:ext cx="335968" cy="423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Анжелика\Desktop\наборы\YvLena 2 часть ШКОЛА\ШКОЛА 2 часть (33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290087" y="328711"/>
            <a:ext cx="335968" cy="423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Анжелика\Desktop\наборы\YvLena 2 часть ШКОЛА\ШКОЛА 2 часть (38)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20972605">
            <a:off x="942004" y="-67394"/>
            <a:ext cx="7309730" cy="66551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нжелика\Desktop\наборы\YvLena 2 часть ШКОЛА\ШКОЛА 2 часть (37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413541" y="978685"/>
            <a:ext cx="3996088" cy="4988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желика\Desktop\наборы\YvLena 2 часть ШКОЛА\ШКОЛА 2 часть (37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90784" y="978685"/>
            <a:ext cx="3996088" cy="4988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желика\Desktop\наборы\YvLena 2 часть ШКОЛА\ШКОЛА 2 часть (37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20325" y="755924"/>
            <a:ext cx="2099550" cy="2620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желика\Desktop\наборы\YvLena 2 часть ШКОЛА\ШКОЛА 2 часть (37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20325" y="3531662"/>
            <a:ext cx="2099550" cy="2620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нжелика\Desktop\наборы\YvLena 2 часть ШКОЛА\ШКОЛА 2 часть (37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22225" y="822498"/>
            <a:ext cx="2099550" cy="2620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желика\Desktop\наборы\YvLena 2 часть ШКОЛА\ШКОЛА 2 часть (37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22225" y="3583983"/>
            <a:ext cx="2099550" cy="2620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нжелика\Desktop\наборы\YvLena 2 часть ШКОЛА\ШКОЛА 2 часть (37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928834" y="822498"/>
            <a:ext cx="2099550" cy="2620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нжелика\Desktop\наборы\YvLena 2 часть ШКОЛА\ШКОЛА 2 часть (37)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411" y="3583983"/>
            <a:ext cx="2099550" cy="2620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9" Type="http://schemas.openxmlformats.org/officeDocument/2006/relationships/image" Target="../media/image2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38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40" Type="http://schemas.openxmlformats.org/officeDocument/2006/relationships/hyperlink" Target="http://nsportal.ru/user/33485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36" Type="http://schemas.openxmlformats.org/officeDocument/2006/relationships/image" Target="../media/image2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Рамка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8759"/>
              </a:avLst>
            </a:prstGeom>
            <a:solidFill>
              <a:srgbClr val="0000FF">
                <a:alpha val="38039"/>
              </a:srgb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9" name="Picture 7" descr="C:\Users\Анжелика\Desktop\наборы\YvLena 3 часть ШКОЛА\ШКОЛА часть 3 (14).png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351" y="5661248"/>
              <a:ext cx="869070" cy="11967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Анжелика\Desktop\наборы\YvLena 1 часть ШКОЛА\ ШКОЛА часть 1  (12).png"/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rot="5780902">
              <a:off x="8350535" y="179041"/>
              <a:ext cx="834655" cy="6095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Анжелика\Desktop\наборы\YvLena 3 часть ШКОЛА\ШКОЛА часть 3 (35).png"/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20350" y="35360"/>
              <a:ext cx="1095266" cy="6547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Анжелика\Desktop\наборы\YvLena 1 часть ШКОЛА\ ШКОЛА часть 1  (11).png"/>
            <p:cNvPicPr>
              <a:picLocks noChangeAspect="1" noChangeArrowheads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28384" y="35360"/>
              <a:ext cx="975228" cy="6883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Анжелика\Desktop\наборы\YvLena 3 часть ШКОЛА\ШКОЛА часть 3 (36).png"/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4730713"/>
              <a:ext cx="540000" cy="5519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6444208" y="6280985"/>
              <a:ext cx="668425" cy="544559"/>
              <a:chOff x="5436096" y="5502042"/>
              <a:chExt cx="721605" cy="721605"/>
            </a:xfrm>
          </p:grpSpPr>
          <p:pic>
            <p:nvPicPr>
              <p:cNvPr id="47" name="Picture 2" descr="C:\Users\Анжелика\Desktop\наборы\YvLena 2 часть ШКОЛА\ШКОЛА 2 часть (35).png"/>
              <p:cNvPicPr>
                <a:picLocks noChangeAspect="1" noChangeArrowheads="1"/>
              </p:cNvPicPr>
              <p:nvPr/>
            </p:nvPicPr>
            <p:blipFill rotWithShape="1">
              <a:blip r:embed="rId19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436096" y="5760000"/>
                <a:ext cx="721605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C:\Users\Анжелика\Desktop\наборы\YvLena 2 часть ШКОЛА\ШКОЛА 2 часть (35).png"/>
              <p:cNvPicPr>
                <a:picLocks noChangeAspect="1" noChangeArrowheads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88000" y="5502042"/>
                <a:ext cx="432000" cy="721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3" descr="C:\Users\Анжелика\Desktop\наборы\YvLena 2 часть ШКОЛА\ШКОЛА 2 часть (32).png"/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46779" y="89949"/>
              <a:ext cx="863928" cy="5016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Анжелика\Desktop\наборы\YvLena 2 часть ШКОЛА\ШКОЛА 2 часть (32).png"/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2207071" y="6291935"/>
              <a:ext cx="863928" cy="5016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 flipH="1">
              <a:off x="2346876" y="45573"/>
              <a:ext cx="683904" cy="494944"/>
              <a:chOff x="5436096" y="5502042"/>
              <a:chExt cx="721605" cy="721605"/>
            </a:xfrm>
          </p:grpSpPr>
          <p:pic>
            <p:nvPicPr>
              <p:cNvPr id="45" name="Picture 2" descr="C:\Users\Анжелика\Desktop\наборы\YvLena 2 часть ШКОЛА\ШКОЛА 2 часть (35).png"/>
              <p:cNvPicPr>
                <a:picLocks noChangeAspect="1" noChangeArrowheads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436096" y="5760000"/>
                <a:ext cx="721605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C:\Users\Анжелика\Desktop\наборы\YvLena 2 часть ШКОЛА\ШКОЛА 2 часть (35).png"/>
              <p:cNvPicPr>
                <a:picLocks noChangeAspect="1" noChangeArrowheads="1"/>
              </p:cNvPicPr>
              <p:nvPr/>
            </p:nvPicPr>
            <p:blipFill rotWithShape="1">
              <a:blip r:embed="rId23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88000" y="5502042"/>
                <a:ext cx="432000" cy="721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8668206" y="3435129"/>
              <a:ext cx="448723" cy="762405"/>
              <a:chOff x="8668206" y="4405591"/>
              <a:chExt cx="448723" cy="762405"/>
            </a:xfrm>
          </p:grpSpPr>
          <p:pic>
            <p:nvPicPr>
              <p:cNvPr id="42" name="Picture 4" descr="C:\Users\Анжелика\Desktop\наборы\YvLena 2 часть ШКОЛА\ШКОЛА 2 часть (34).png"/>
              <p:cNvPicPr>
                <a:picLocks noChangeAspect="1" noChangeArrowheads="1"/>
              </p:cNvPicPr>
              <p:nvPr/>
            </p:nvPicPr>
            <p:blipFill rotWithShape="1">
              <a:blip r:embed="rId2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742149" y="4618924"/>
                <a:ext cx="261463" cy="549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" descr="C:\Users\Анжелика\Desktop\наборы\YvLena 2 часть ШКОЛА\ШКОЛА 2 часть (34).png"/>
              <p:cNvPicPr>
                <a:picLocks noChangeAspect="1" noChangeArrowheads="1"/>
              </p:cNvPicPr>
              <p:nvPr/>
            </p:nvPicPr>
            <p:blipFill rotWithShape="1">
              <a:blip r:embed="rId25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668206" y="4405591"/>
                <a:ext cx="199311" cy="4185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C:\Users\Анжелика\Desktop\наборы\YvLena 2 часть ШКОЛА\ШКОЛА 2 часть (34).png"/>
              <p:cNvPicPr>
                <a:picLocks noChangeAspect="1" noChangeArrowheads="1"/>
              </p:cNvPicPr>
              <p:nvPr/>
            </p:nvPicPr>
            <p:blipFill rotWithShape="1">
              <a:blip r:embed="rId26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852519" y="4405591"/>
                <a:ext cx="264410" cy="555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85687" y="932302"/>
              <a:ext cx="448723" cy="762405"/>
              <a:chOff x="85687" y="932302"/>
              <a:chExt cx="448723" cy="762405"/>
            </a:xfrm>
          </p:grpSpPr>
          <p:pic>
            <p:nvPicPr>
              <p:cNvPr id="39" name="Picture 4" descr="C:\Users\Анжелика\Desktop\наборы\YvLena 2 часть ШКОЛА\ШКОЛА 2 часть (34).png"/>
              <p:cNvPicPr>
                <a:picLocks noChangeAspect="1" noChangeArrowheads="1"/>
              </p:cNvPicPr>
              <p:nvPr/>
            </p:nvPicPr>
            <p:blipFill rotWithShape="1">
              <a:blip r:embed="rId24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59630" y="1145635"/>
                <a:ext cx="261463" cy="549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C:\Users\Анжелика\Desktop\наборы\YvLena 2 часть ШКОЛА\ШКОЛА 2 часть (34).png"/>
              <p:cNvPicPr>
                <a:picLocks noChangeAspect="1" noChangeArrowheads="1"/>
              </p:cNvPicPr>
              <p:nvPr/>
            </p:nvPicPr>
            <p:blipFill rotWithShape="1">
              <a:blip r:embed="rId25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5687" y="932302"/>
                <a:ext cx="199311" cy="4185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C:\Users\Анжелика\Desktop\наборы\YvLena 2 часть ШКОЛА\ШКОЛА 2 часть (34).png"/>
              <p:cNvPicPr>
                <a:picLocks noChangeAspect="1" noChangeArrowheads="1"/>
              </p:cNvPicPr>
              <p:nvPr/>
            </p:nvPicPr>
            <p:blipFill rotWithShape="1">
              <a:blip r:embed="rId26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70000" y="932302"/>
                <a:ext cx="264410" cy="555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5" descr="C:\Users\Анжелика\Desktop\наборы\YvLena 2 часть ШКОЛА\ШКОЛА 2 часть (30).png"/>
            <p:cNvPicPr>
              <a:picLocks noChangeAspect="1" noChangeArrowheads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8376518" y="5966710"/>
              <a:ext cx="731261" cy="8683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Анжелика\Desktop\наборы\YvLena 2 часть ШКОЛА\ШКОЛА 2 часть (38).png"/>
            <p:cNvPicPr>
              <a:picLocks noChangeAspect="1" noChangeArrowheads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rot="21030589">
              <a:off x="51197" y="4027903"/>
              <a:ext cx="487698" cy="3933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Анжелика\Desktop\наборы\YvLena 2 часть ШКОЛА\ШКОЛА 2 часть (38).png"/>
            <p:cNvPicPr>
              <a:picLocks noChangeAspect="1" noChangeArrowheads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91974" y="2420887"/>
              <a:ext cx="495392" cy="4510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Анжелика\Desktop\наборы\YvLena 2 часть ШКОЛА\ШКОЛА 2 часть (33).png"/>
            <p:cNvPicPr>
              <a:picLocks noChangeAspect="1" noChangeArrowheads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751398" y="2132856"/>
              <a:ext cx="335968" cy="4236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Анжелика\Desktop\наборы\YvLena 2 часть ШКОЛА\ШКОЛА 2 часть (33).png"/>
            <p:cNvPicPr>
              <a:picLocks noChangeAspect="1" noChangeArrowheads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0886" y="4244424"/>
              <a:ext cx="288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Анжелика\Desktop\наборы\YvLena 3 часть ШКОЛА\ШКОЛА часть 3 (35).png"/>
            <p:cNvPicPr>
              <a:picLocks noChangeAspect="1" noChangeArrowheads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558589" y="6331313"/>
              <a:ext cx="751828" cy="4494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Анжелика\Desktop\наборы\YvLena 2 часть ШКОЛА\ШКОЛА 2 часть (20).png"/>
            <p:cNvPicPr>
              <a:picLocks noChangeAspect="1" noChangeArrowheads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rot="1784906">
              <a:off x="8672025" y="1268686"/>
              <a:ext cx="360986" cy="4813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Users\Анжелика\Desktop\наборы\YvLena 2 часть ШКОЛА\ШКОЛА 2 часть (20).png"/>
            <p:cNvPicPr>
              <a:picLocks noChangeAspect="1" noChangeArrowheads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rot="19243070">
              <a:off x="1443225" y="32940"/>
              <a:ext cx="360986" cy="4813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Анжелика\Desktop\наборы\YvLena 2 часть ШКОЛА\ШКОЛА 2 часть (37).png"/>
            <p:cNvPicPr>
              <a:picLocks noChangeAspect="1" noChangeArrowheads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8330" y="1927880"/>
              <a:ext cx="476080" cy="594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Анжелика\Desktop\наборы\YvLena 2 часть ШКОЛА\ШКОЛА 2 часть (37).png"/>
            <p:cNvPicPr>
              <a:picLocks noChangeAspect="1" noChangeArrowheads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29477" y="5033785"/>
              <a:ext cx="476080" cy="594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Анжелика\Desktop\наборы\YvLena 1 часть ШКОЛА\ ШКОЛА часть 1  (37).png"/>
            <p:cNvPicPr>
              <a:picLocks noChangeAspect="1" noChangeArrowheads="1"/>
            </p:cNvPicPr>
            <p:nvPr/>
          </p:nvPicPr>
          <p:blipFill rotWithShape="1">
            <a:blip r:embed="rId3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052" y="3104816"/>
              <a:ext cx="511667" cy="5436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Анжелика\Desktop\наборы\YvLena 1 часть ШКОЛА\ ШКОЛА часть 1  (37).png"/>
            <p:cNvPicPr>
              <a:picLocks noChangeAspect="1" noChangeArrowheads="1"/>
            </p:cNvPicPr>
            <p:nvPr/>
          </p:nvPicPr>
          <p:blipFill rotWithShape="1">
            <a:blip r:embed="rId3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6411585" y="38880"/>
              <a:ext cx="511667" cy="5436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Анжелика\Desktop\наборы\YvLena 1 часть ШКОЛА\ ШКОЛА часть 1  (40).png"/>
            <p:cNvPicPr>
              <a:picLocks noChangeAspect="1" noChangeArrowheads="1"/>
            </p:cNvPicPr>
            <p:nvPr/>
          </p:nvPicPr>
          <p:blipFill rotWithShape="1">
            <a:blip r:embed="rId3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85089" y="6311644"/>
              <a:ext cx="477257" cy="5130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Анжелика\Desktop\наборы\YvLena 1 часть ШКОЛА\ ШКОЛА часть 1  (40).png"/>
            <p:cNvPicPr>
              <a:picLocks noChangeAspect="1" noChangeArrowheads="1"/>
            </p:cNvPicPr>
            <p:nvPr/>
          </p:nvPicPr>
          <p:blipFill rotWithShape="1">
            <a:blip r:embed="rId3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33161" y="4405591"/>
              <a:ext cx="477257" cy="5130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C:\Users\Анжелика\Desktop\наборы\YvLena 1 часть ШКОЛА\ ШКОЛА часть 1  (42).png"/>
            <p:cNvPicPr>
              <a:picLocks noChangeAspect="1" noChangeArrowheads="1"/>
            </p:cNvPicPr>
            <p:nvPr/>
          </p:nvPicPr>
          <p:blipFill rotWithShape="1">
            <a:blip r:embed="rId3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3139"/>
            <a:stretch/>
          </p:blipFill>
          <p:spPr bwMode="auto">
            <a:xfrm>
              <a:off x="3364015" y="17142"/>
              <a:ext cx="569196" cy="5976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Анжелика\Desktop\наборы\YvLena 2 часть ШКОЛА\ШКОЛА 2 часть (33).png"/>
            <p:cNvPicPr>
              <a:picLocks noChangeAspect="1" noChangeArrowheads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88024" y="6340653"/>
              <a:ext cx="288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C:\Users\Анжелика\Desktop\наборы\YvLena 1 часть ШКОЛА\ ШКОЛА часть 1  (19).png"/>
            <p:cNvPicPr>
              <a:picLocks noChangeAspect="1" noChangeArrowheads="1"/>
            </p:cNvPicPr>
            <p:nvPr/>
          </p:nvPicPr>
          <p:blipFill rotWithShape="1">
            <a:blip r:embed="rId3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2899" y="6311644"/>
              <a:ext cx="539797" cy="5234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C:\Users\Анжелика\Desktop\наборы\YvLena 1 часть ШКОЛА\ ШКОЛА часть 1  (19).png"/>
            <p:cNvPicPr>
              <a:picLocks noChangeAspect="1" noChangeArrowheads="1"/>
            </p:cNvPicPr>
            <p:nvPr/>
          </p:nvPicPr>
          <p:blipFill rotWithShape="1">
            <a:blip r:embed="rId3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92321" y="52621"/>
              <a:ext cx="539797" cy="5234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C:\Users\Анжелика\Desktop\наборы\YvLena 2 часть ШКОЛА\ШКОЛА 2 часть (36).png"/>
            <p:cNvPicPr>
              <a:picLocks noChangeAspect="1" noChangeArrowheads="1"/>
            </p:cNvPicPr>
            <p:nvPr/>
          </p:nvPicPr>
          <p:blipFill rotWithShape="1">
            <a:blip r:embed="rId3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03760" y="6274997"/>
              <a:ext cx="461998" cy="5389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extBox 48"/>
          <p:cNvSpPr txBox="1"/>
          <p:nvPr userDrawn="1"/>
        </p:nvSpPr>
        <p:spPr>
          <a:xfrm>
            <a:off x="3059832" y="6598022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Матюшкина А.В. </a:t>
            </a:r>
            <a:r>
              <a:rPr lang="en-US" sz="1200" dirty="0" smtClean="0">
                <a:latin typeface="Monotype Corsiva" pitchFamily="66" charset="0"/>
                <a:hlinkClick r:id="rId40"/>
              </a:rPr>
              <a:t>http://nsportal.ru/user/33485</a:t>
            </a:r>
            <a:r>
              <a:rPr lang="ru-RU" sz="1200" dirty="0" smtClean="0">
                <a:latin typeface="Monotype Corsiva" pitchFamily="66" charset="0"/>
              </a:rPr>
              <a:t>  </a:t>
            </a:r>
            <a:endParaRPr lang="ru-RU" sz="12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4/44/Meridian.pn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mayak.retroportal.ru/ushki/arhiv/a/26.jpg" TargetMode="Externa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637435">
            <a:off x="4293974" y="1671135"/>
            <a:ext cx="3742184" cy="17024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</a:rPr>
              <a:t>4 класс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970226">
            <a:off x="1069392" y="3223477"/>
            <a:ext cx="3975749" cy="2229381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100" b="1" i="1" dirty="0" smtClean="0">
                <a:solidFill>
                  <a:srgbClr val="7030A0"/>
                </a:solidFill>
              </a:rPr>
              <a:t>«Построение точек по  их  координатам»</a:t>
            </a:r>
            <a:endParaRPr lang="ru-RU" sz="31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РСО- Алания г.Ардон</a:t>
            </a:r>
          </a:p>
          <a:p>
            <a:r>
              <a:rPr lang="ru-RU" sz="23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3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 </a:t>
            </a:r>
            <a:r>
              <a:rPr lang="ru-RU" sz="23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Евдокимова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Наталья Анатольевна, </a:t>
            </a:r>
          </a:p>
          <a:p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endParaRPr lang="ru-RU" sz="2900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im6-tub-ru.yandex.net/i?id=61775324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71942"/>
            <a:ext cx="2000264" cy="1785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55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928670"/>
            <a:ext cx="8501090" cy="150019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Тест по теме: </a:t>
            </a:r>
            <a:br>
              <a:rPr lang="ru-RU" b="1" i="1" dirty="0" smtClean="0"/>
            </a:br>
            <a:r>
              <a:rPr lang="ru-RU" b="1" i="1" dirty="0" smtClean="0"/>
              <a:t>«Координаты на плоскости». </a:t>
            </a:r>
            <a:endParaRPr lang="ru-RU" dirty="0"/>
          </a:p>
        </p:txBody>
      </p:sp>
      <p:pic>
        <p:nvPicPr>
          <p:cNvPr id="3" name="Picture 3" descr="Без имени-1"/>
          <p:cNvPicPr>
            <a:picLocks noChangeAspect="1" noChangeArrowheads="1"/>
          </p:cNvPicPr>
          <p:nvPr/>
        </p:nvPicPr>
        <p:blipFill>
          <a:blip r:embed="rId2" cstate="print"/>
          <a:srcRect b="5553"/>
          <a:stretch>
            <a:fillRect/>
          </a:stretch>
        </p:blipFill>
        <p:spPr bwMode="auto">
          <a:xfrm>
            <a:off x="5643570" y="2643182"/>
            <a:ext cx="2428892" cy="34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img1.liveinternet.ru/images/attach/c/9/105/450/105450405_manw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357562"/>
            <a:ext cx="254792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43914" cy="278608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1)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  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 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Под каким углом </a:t>
            </a:r>
            <a:r>
              <a:rPr lang="ru-RU" sz="40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</a:rPr>
              <a:t>пересекаются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координатные лучи?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928934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36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а) Под острым углом  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б) Под прямым углом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в) Под тупым углом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г)  Под развернутым углом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28601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2)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      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Как называется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горизонтальный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луч?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928934"/>
            <a:ext cx="707236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а) Биссектриса</a:t>
            </a:r>
            <a:endParaRPr lang="ru-RU" sz="5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б)  Ордината</a:t>
            </a:r>
            <a:endParaRPr lang="ru-RU" sz="5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в)  Абсцисса</a:t>
            </a:r>
            <a:endParaRPr lang="ru-RU" sz="5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40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715172" cy="192882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3)   Как называется </a:t>
            </a:r>
            <a:r>
              <a:rPr lang="ru-RU" sz="5300" b="1" dirty="0" smtClean="0">
                <a:solidFill>
                  <a:srgbClr val="C00000"/>
                </a:solidFill>
              </a:rPr>
              <a:t>вертикальный</a:t>
            </a:r>
            <a:r>
              <a:rPr lang="ru-RU" sz="5300" b="1" dirty="0" smtClean="0"/>
              <a:t>  луч?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3000372"/>
            <a:ext cx="6715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а)  Абсцисса</a:t>
            </a:r>
            <a:endParaRPr lang="ru-RU" sz="5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б)  Ордината</a:t>
            </a:r>
            <a:endParaRPr lang="ru-RU" sz="5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в)  Биссектриса</a:t>
            </a:r>
            <a:endParaRPr lang="ru-RU" sz="54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857232"/>
            <a:ext cx="389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I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86808" cy="2786082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4) </a:t>
            </a:r>
            <a:r>
              <a:rPr lang="ru-RU" sz="49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 Как называют  общую точку </a:t>
            </a:r>
            <a:r>
              <a:rPr lang="ru-RU" sz="49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пересечения </a:t>
            </a:r>
            <a:r>
              <a:rPr lang="ru-RU" sz="4900" b="1" dirty="0" smtClean="0">
                <a:latin typeface="Arial" pitchFamily="34" charset="0"/>
                <a:ea typeface="Times New Roman" pitchFamily="18" charset="0"/>
              </a:rPr>
              <a:t>лучей?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000372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а) Начало всех начал</a:t>
            </a:r>
            <a:endParaRPr lang="ru-RU" sz="54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б) Разделитель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в) Начало отсчёта</a:t>
            </a:r>
            <a:endParaRPr lang="ru-RU" sz="54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5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25003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5) </a:t>
            </a:r>
            <a:r>
              <a:rPr lang="ru-RU" sz="5300" b="1" dirty="0" smtClean="0"/>
              <a:t>Как называют </a:t>
            </a:r>
            <a:r>
              <a:rPr lang="ru-RU" sz="6000" b="1" dirty="0" smtClean="0">
                <a:solidFill>
                  <a:srgbClr val="FF0066"/>
                </a:solidFill>
              </a:rPr>
              <a:t>пару чисел</a:t>
            </a:r>
            <a:r>
              <a:rPr lang="ru-RU" sz="5300" b="1" dirty="0" smtClean="0">
                <a:solidFill>
                  <a:srgbClr val="FF0066"/>
                </a:solidFill>
              </a:rPr>
              <a:t>,</a:t>
            </a:r>
            <a:r>
              <a:rPr lang="ru-RU" sz="5300" b="1" dirty="0" smtClean="0">
                <a:solidFill>
                  <a:srgbClr val="00B050"/>
                </a:solidFill>
              </a:rPr>
              <a:t> </a:t>
            </a:r>
            <a:r>
              <a:rPr lang="ru-RU" sz="5300" b="1" dirty="0" smtClean="0"/>
              <a:t>определяющих </a:t>
            </a:r>
            <a:r>
              <a:rPr lang="en-US" sz="5300" b="1" dirty="0" smtClean="0"/>
              <a:t>  </a:t>
            </a:r>
            <a:r>
              <a:rPr lang="ru-RU" sz="5300" b="1" dirty="0" smtClean="0"/>
              <a:t>положение 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ru-RU" sz="5300" b="1" dirty="0" smtClean="0"/>
              <a:t>точек </a:t>
            </a:r>
            <a:r>
              <a:rPr lang="en-US" sz="5300" b="1" dirty="0" smtClean="0"/>
              <a:t> </a:t>
            </a:r>
            <a:r>
              <a:rPr lang="ru-RU" sz="5300" b="1" dirty="0" smtClean="0"/>
              <a:t>на </a:t>
            </a:r>
            <a:r>
              <a:rPr lang="en-US" sz="5300" b="1" dirty="0" smtClean="0"/>
              <a:t> </a:t>
            </a:r>
            <a:r>
              <a:rPr lang="ru-RU" sz="5300" b="1" dirty="0" smtClean="0"/>
              <a:t>плоскости?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3071810"/>
            <a:ext cx="7901014" cy="3054353"/>
          </a:xfrm>
        </p:spPr>
        <p:txBody>
          <a:bodyPr/>
          <a:lstStyle/>
          <a:p>
            <a:pPr lvl="0">
              <a:buNone/>
            </a:pPr>
            <a:r>
              <a:rPr lang="ru-RU" sz="5400" b="1" dirty="0" smtClean="0"/>
              <a:t>а)Координаты точки.</a:t>
            </a:r>
          </a:p>
          <a:p>
            <a:pPr lvl="0">
              <a:buNone/>
            </a:pPr>
            <a:r>
              <a:rPr lang="ru-RU" sz="5400" b="1" dirty="0" smtClean="0"/>
              <a:t>б)Числа для точки.</a:t>
            </a:r>
          </a:p>
          <a:p>
            <a:pPr lvl="0">
              <a:buNone/>
            </a:pPr>
            <a:r>
              <a:rPr lang="ru-RU" sz="5400" b="1" dirty="0" smtClean="0"/>
              <a:t>в)Показатели точки.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6</a:t>
            </a:r>
            <a:r>
              <a:rPr lang="ru-RU" sz="5300" b="1" dirty="0" smtClean="0"/>
              <a:t>) Как правильно </a:t>
            </a:r>
            <a:r>
              <a:rPr lang="ru-RU" sz="5300" b="1" dirty="0" smtClean="0">
                <a:solidFill>
                  <a:srgbClr val="FF0066"/>
                </a:solidFill>
              </a:rPr>
              <a:t>записываются </a:t>
            </a:r>
            <a:r>
              <a:rPr lang="ru-RU" sz="5300" b="1" dirty="0" smtClean="0"/>
              <a:t>координаты?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2214554"/>
            <a:ext cx="7615262" cy="391160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5400" b="1" dirty="0" smtClean="0"/>
              <a:t>а)  (</a:t>
            </a:r>
            <a:r>
              <a:rPr lang="ru-RU" sz="5400" b="1" dirty="0" err="1" smtClean="0"/>
              <a:t>х</a:t>
            </a:r>
            <a:r>
              <a:rPr lang="ru-RU" sz="5400" b="1" dirty="0" smtClean="0"/>
              <a:t>; у)</a:t>
            </a:r>
          </a:p>
          <a:p>
            <a:pPr lvl="0">
              <a:buNone/>
            </a:pPr>
            <a:r>
              <a:rPr lang="ru-RU" sz="5400" b="1" dirty="0" smtClean="0"/>
              <a:t>б)  (у; </a:t>
            </a:r>
            <a:r>
              <a:rPr lang="ru-RU" sz="5400" b="1" dirty="0" err="1" smtClean="0"/>
              <a:t>х</a:t>
            </a:r>
            <a:r>
              <a:rPr lang="ru-RU" sz="5400" b="1" dirty="0" smtClean="0"/>
              <a:t>)</a:t>
            </a:r>
          </a:p>
          <a:p>
            <a:pPr lvl="0">
              <a:buNone/>
            </a:pPr>
            <a:r>
              <a:rPr lang="ru-RU" sz="5400" b="1" dirty="0" smtClean="0"/>
              <a:t>в)   </a:t>
            </a:r>
            <a:r>
              <a:rPr lang="ru-RU" sz="5400" b="1" dirty="0" err="1" smtClean="0"/>
              <a:t>х</a:t>
            </a:r>
            <a:r>
              <a:rPr lang="ru-RU" sz="5400" b="1" dirty="0" smtClean="0"/>
              <a:t>, у</a:t>
            </a:r>
          </a:p>
          <a:p>
            <a:pPr lvl="0">
              <a:buNone/>
            </a:pPr>
            <a:r>
              <a:rPr lang="ru-RU" sz="5400" b="1" dirty="0" smtClean="0"/>
              <a:t>г)   В любом порядке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857232"/>
            <a:ext cx="7500990" cy="101566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6000" b="1" dirty="0" smtClean="0"/>
              <a:t>Варианты ответов.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4286256"/>
            <a:ext cx="128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</a:rPr>
              <a:t>а</a:t>
            </a:r>
            <a:endParaRPr lang="ru-RU" sz="7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000240"/>
            <a:ext cx="1214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</a:rPr>
              <a:t> б </a:t>
            </a:r>
            <a:endParaRPr lang="ru-RU" sz="7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2000240"/>
            <a:ext cx="114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</a:rPr>
              <a:t>в</a:t>
            </a:r>
            <a:endParaRPr lang="ru-RU" sz="7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071678"/>
            <a:ext cx="1033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</a:rPr>
              <a:t>б</a:t>
            </a:r>
            <a:endParaRPr lang="ru-RU" sz="7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4429133"/>
            <a:ext cx="1143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</a:rPr>
              <a:t>а</a:t>
            </a:r>
            <a:endParaRPr lang="ru-RU" sz="7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4357694"/>
            <a:ext cx="928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</a:rPr>
              <a:t>в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516688" y="2205038"/>
            <a:ext cx="2782887" cy="10985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baseline="0">
                <a:solidFill>
                  <a:srgbClr val="CC0000"/>
                </a:solidFill>
              </a:rPr>
              <a:t>45км/ч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 rot="237879">
            <a:off x="-14524" y="4008969"/>
            <a:ext cx="8881534" cy="12811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18900000" scaled="1"/>
          </a:gra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 descr="52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773238"/>
            <a:ext cx="5381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68300" y="3336925"/>
            <a:ext cx="19256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6877050" y="3284538"/>
            <a:ext cx="17319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1773238"/>
            <a:ext cx="2882900" cy="15557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baseline="0"/>
              <a:t>на 15км/ч</a:t>
            </a:r>
          </a:p>
          <a:p>
            <a:r>
              <a:rPr lang="ru-RU" sz="4800" b="1" baseline="0"/>
              <a:t>больше</a:t>
            </a:r>
          </a:p>
        </p:txBody>
      </p:sp>
      <p:sp>
        <p:nvSpPr>
          <p:cNvPr id="29705" name="AutoShape 9"/>
          <p:cNvSpPr>
            <a:spLocks/>
          </p:cNvSpPr>
          <p:nvPr/>
        </p:nvSpPr>
        <p:spPr bwMode="auto">
          <a:xfrm rot="5611050">
            <a:off x="4292600" y="1376363"/>
            <a:ext cx="731837" cy="8491538"/>
          </a:xfrm>
          <a:prstGeom prst="rightBrace">
            <a:avLst>
              <a:gd name="adj1" fmla="val 141278"/>
              <a:gd name="adj2" fmla="val 50093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 rot="282253">
            <a:off x="3492500" y="5851525"/>
            <a:ext cx="2867025" cy="10064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baseline="0" dirty="0"/>
              <a:t>210км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708400" y="692150"/>
            <a:ext cx="2027238" cy="9144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baseline="0" dirty="0">
                <a:solidFill>
                  <a:srgbClr val="0000FF"/>
                </a:solidFill>
              </a:rPr>
              <a:t>t</a:t>
            </a:r>
            <a:r>
              <a:rPr lang="ru-RU" sz="5400" b="1" dirty="0" err="1">
                <a:solidFill>
                  <a:srgbClr val="0000FF"/>
                </a:solidFill>
              </a:rPr>
              <a:t>встр</a:t>
            </a:r>
            <a:r>
              <a:rPr lang="ru-RU" sz="5400" b="1" dirty="0">
                <a:solidFill>
                  <a:srgbClr val="0000FF"/>
                </a:solidFill>
              </a:rPr>
              <a:t>.</a:t>
            </a:r>
            <a:r>
              <a:rPr lang="ru-RU" sz="5400" b="1" baseline="0" dirty="0">
                <a:solidFill>
                  <a:srgbClr val="0000FF"/>
                </a:solidFill>
              </a:rPr>
              <a:t>-?</a:t>
            </a: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0" y="4271963"/>
            <a:ext cx="9475788" cy="715962"/>
          </a:xfrm>
          <a:prstGeom prst="line">
            <a:avLst/>
          </a:prstGeom>
          <a:noFill/>
          <a:ln w="76200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09" name="Picture 13" descr="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6343" flipH="1">
            <a:off x="7164388" y="4005263"/>
            <a:ext cx="22748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car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74651">
            <a:off x="0" y="4221163"/>
            <a:ext cx="18732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42361 -0.0483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-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42118 0.0398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1" grpId="0" animBg="1"/>
      <p:bldP spid="29702" grpId="0" animBg="1"/>
      <p:bldP spid="29704" grpId="0"/>
      <p:bldP spid="29705" grpId="0" animBg="1"/>
      <p:bldP spid="29706" grpId="0"/>
      <p:bldP spid="297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v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89339" y="214290"/>
            <a:ext cx="9236701" cy="61670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000240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714488"/>
            <a:ext cx="3643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«…В наш информационный век </a:t>
            </a:r>
            <a:r>
              <a:rPr lang="ru-RU" sz="2400" b="1" dirty="0" smtClean="0">
                <a:solidFill>
                  <a:srgbClr val="C00000"/>
                </a:solidFill>
              </a:rPr>
              <a:t>знания приобретают особую ценность.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 Только образованный, эрудированный человек может найти достойное место в жизни и уверенно смотреть в будущее…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714488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В.В. Путин</a:t>
            </a:r>
            <a:endParaRPr lang="ru-RU" sz="4000" b="1" dirty="0"/>
          </a:p>
        </p:txBody>
      </p:sp>
      <p:pic>
        <p:nvPicPr>
          <p:cNvPr id="3074" name="Picture 2" descr="http://go1.imgsmail.ru/imgpreview?key=39e5b752418f11&amp;mb=imgdb_preview_1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57496"/>
            <a:ext cx="214314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725602"/>
          </a:xfrm>
        </p:spPr>
        <p:txBody>
          <a:bodyPr>
            <a:normAutofit/>
          </a:bodyPr>
          <a:lstStyle/>
          <a:p>
            <a:r>
              <a:rPr lang="vi-VN" b="1" dirty="0" smtClean="0"/>
              <a:t>Стани́слав Лем</a:t>
            </a:r>
            <a:r>
              <a:rPr lang="vi-VN" dirty="0" smtClean="0"/>
              <a:t> </a:t>
            </a:r>
            <a:r>
              <a:rPr lang="ru-RU" dirty="0" smtClean="0"/>
              <a:t>— </a:t>
            </a:r>
            <a:r>
              <a:rPr lang="ru-RU" sz="2800" b="1" dirty="0" smtClean="0"/>
              <a:t>польский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писатель, сатирик, философ, фантаст. 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857496"/>
            <a:ext cx="7901014" cy="326866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http://im1-tub-ru.yandex.net/i?id=185910956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2128839" cy="1714502"/>
          </a:xfrm>
          <a:prstGeom prst="rect">
            <a:avLst/>
          </a:prstGeom>
          <a:noFill/>
        </p:spPr>
      </p:pic>
      <p:pic>
        <p:nvPicPr>
          <p:cNvPr id="13316" name="Picture 4" descr="http://im6-tub-ru.yandex.net/i?id=237643153-0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143248"/>
            <a:ext cx="2214578" cy="1937756"/>
          </a:xfrm>
          <a:prstGeom prst="rect">
            <a:avLst/>
          </a:prstGeom>
          <a:noFill/>
        </p:spPr>
      </p:pic>
      <p:pic>
        <p:nvPicPr>
          <p:cNvPr id="13318" name="Picture 6" descr="http://im3-tub-ru.yandex.net/i?id=728428199-7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876"/>
            <a:ext cx="2786082" cy="22288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1928803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Для того, чтобы что-то узнать, нужно уже что-то знать.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0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00100" y="1000108"/>
            <a:ext cx="7027888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sz="4600" b="1" dirty="0">
                <a:solidFill>
                  <a:schemeClr val="accent2"/>
                </a:solidFill>
              </a:rPr>
              <a:t>Надо жить,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sz="4600" b="1" dirty="0">
                <a:solidFill>
                  <a:srgbClr val="FF5050"/>
                </a:solidFill>
              </a:rPr>
              <a:t>                 </a:t>
            </a:r>
            <a:r>
              <a:rPr lang="ru-RU" sz="4600" b="1" dirty="0">
                <a:solidFill>
                  <a:srgbClr val="0070C0"/>
                </a:solidFill>
              </a:rPr>
              <a:t>творить,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ru-RU" sz="4600" b="1" dirty="0">
                <a:solidFill>
                  <a:srgbClr val="000000"/>
                </a:solidFill>
              </a:rPr>
              <a:t>                                 </a:t>
            </a:r>
            <a:r>
              <a:rPr lang="ru-RU" sz="4600" b="1" dirty="0">
                <a:solidFill>
                  <a:srgbClr val="00B050"/>
                </a:solidFill>
              </a:rPr>
              <a:t>учиться,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4600" b="1" dirty="0">
                <a:solidFill>
                  <a:srgbClr val="FF0000"/>
                </a:solidFill>
              </a:rPr>
              <a:t>И не вздумайте </a:t>
            </a:r>
            <a:r>
              <a:rPr lang="ru-RU" sz="4600" b="1" dirty="0" smtClean="0">
                <a:solidFill>
                  <a:srgbClr val="FF0000"/>
                </a:solidFill>
              </a:rPr>
              <a:t>лениться!</a:t>
            </a:r>
            <a:endParaRPr lang="ru-RU" sz="4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60"/>
                            </p:stCondLst>
                            <p:childTnLst>
                              <p:par>
                                <p:cTn id="3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20"/>
                            </p:stCondLst>
                            <p:childTnLst>
                              <p:par>
                                <p:cTn id="3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000924" cy="40719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Всё в этой жизни легко найти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Дом чей-то, офис, цветы и грибы,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Место в театре, в классе свой стол,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Если будешь знать координатный закон!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2.bp.blogspot.com/-0PcS0qWvHaE/UOf2rTK2dHI/AAAAAAAAAho/5ysrg2Fhv0c/s200/3668703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71942"/>
            <a:ext cx="24288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2.bp.blogspot.com/-0PcS0qWvHaE/UOf2rTK2dHI/AAAAAAAAAho/5ysrg2Fhv0c/s200/3668703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2428892" cy="2214578"/>
          </a:xfrm>
          <a:prstGeom prst="rect">
            <a:avLst/>
          </a:prstGeom>
          <a:noFill/>
        </p:spPr>
      </p:pic>
      <p:pic>
        <p:nvPicPr>
          <p:cNvPr id="11267" name="Picture 3" descr="C:\Documents and Settings\1\Рабочий стол\смайл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71612"/>
            <a:ext cx="2266962" cy="22248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9" y="435769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 можете использовать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для создания своих презентаций, 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 в своей презентации вы должны указать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источник, где скачали работу,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автора 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шаблона 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Матюшкина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Анжелика Владимировна, 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marL="0" indent="0" algn="ctr"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СОШ № 680 г. Москвы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30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9311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142977" y="1268413"/>
            <a:ext cx="38576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Чтобы найти свое место в зале,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сначала мы ищем свой ряд, затем своё место</a:t>
            </a:r>
            <a:r>
              <a:rPr lang="ru-RU" sz="28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357686" y="533400"/>
            <a:ext cx="4329114" cy="5597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морском бою </a:t>
            </a:r>
            <a:r>
              <a:rPr lang="ru-RU" dirty="0" smtClean="0"/>
              <a:t>каждая клетка на игровом поле определяется двумя </a:t>
            </a:r>
            <a:r>
              <a:rPr lang="ru-RU" b="1" dirty="0" smtClean="0"/>
              <a:t>координатами буквой</a:t>
            </a:r>
            <a:r>
              <a:rPr lang="ru-RU" dirty="0" smtClean="0"/>
              <a:t> и </a:t>
            </a:r>
            <a:r>
              <a:rPr lang="ru-RU" b="1" dirty="0" smtClean="0"/>
              <a:t>цифрой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smtClean="0"/>
              <a:t>Так же и </a:t>
            </a:r>
            <a:r>
              <a:rPr lang="ru-RU" b="1" dirty="0" smtClean="0">
                <a:solidFill>
                  <a:srgbClr val="FF0000"/>
                </a:solidFill>
              </a:rPr>
              <a:t>в шахматах.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8258" name="Picture 66" descr="Морской бой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 l="13937" t="9941" r="34005" b="22140"/>
          <a:stretch/>
        </p:blipFill>
        <p:spPr bwMode="auto">
          <a:xfrm>
            <a:off x="1071538" y="642918"/>
            <a:ext cx="2686186" cy="27346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7172" name="Picture 6" descr="Картинка 7 из 945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506788"/>
            <a:ext cx="3429000" cy="2627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Система географических координат</a:t>
            </a:r>
            <a:br>
              <a:rPr lang="ru-RU" b="1" dirty="0" smtClean="0">
                <a:solidFill>
                  <a:srgbClr val="FF0000"/>
                </a:solidFill>
                <a:latin typeface="Arial" charset="0"/>
              </a:rPr>
            </a:br>
            <a:endParaRPr lang="ru-RU" dirty="0"/>
          </a:p>
        </p:txBody>
      </p:sp>
      <p:pic>
        <p:nvPicPr>
          <p:cNvPr id="4" name="Picture 3" descr="2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14752"/>
            <a:ext cx="3455589" cy="21716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2" descr="Картинка 7 из 1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428868"/>
            <a:ext cx="3035292" cy="235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1837 из 214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428736"/>
            <a:ext cx="23034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43 0.29144 L 0.05191 0.01829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643966" cy="214314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Алгоритм  </a:t>
            </a:r>
            <a:br>
              <a:rPr lang="ru-RU" b="1" i="1" u="sng" dirty="0" smtClean="0"/>
            </a:br>
            <a:r>
              <a:rPr lang="ru-RU" b="1" i="1" dirty="0" smtClean="0"/>
              <a:t>определения </a:t>
            </a:r>
            <a:r>
              <a:rPr lang="ru-RU" b="1" i="1" dirty="0" smtClean="0">
                <a:solidFill>
                  <a:srgbClr val="0070C0"/>
                </a:solidFill>
              </a:rPr>
              <a:t>координат</a:t>
            </a:r>
            <a:r>
              <a:rPr lang="ru-RU" b="1" i="1" dirty="0" smtClean="0"/>
              <a:t> точки  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571744"/>
            <a:ext cx="7901014" cy="13573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i="1" dirty="0" smtClean="0"/>
              <a:t>Найти   </a:t>
            </a:r>
            <a:r>
              <a:rPr lang="ru-RU" sz="3600" b="1" i="1" u="sng" dirty="0" smtClean="0">
                <a:solidFill>
                  <a:srgbClr val="0070C0"/>
                </a:solidFill>
              </a:rPr>
              <a:t>первую</a:t>
            </a:r>
            <a:r>
              <a:rPr lang="ru-RU" sz="3600" b="1" i="1" dirty="0" smtClean="0"/>
              <a:t> координату точки  по  оси </a:t>
            </a:r>
            <a:r>
              <a:rPr lang="ru-RU" sz="4000" b="1" i="1" dirty="0" smtClean="0">
                <a:solidFill>
                  <a:srgbClr val="FF0000"/>
                </a:solidFill>
              </a:rPr>
              <a:t>абсцисс.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000504"/>
            <a:ext cx="70009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i="1" dirty="0" smtClean="0"/>
              <a:t>Найти   </a:t>
            </a:r>
            <a:r>
              <a:rPr lang="ru-RU" sz="3600" b="1" i="1" u="sng" dirty="0" smtClean="0">
                <a:solidFill>
                  <a:srgbClr val="0070C0"/>
                </a:solidFill>
              </a:rPr>
              <a:t>вторую</a:t>
            </a:r>
            <a:r>
              <a:rPr lang="ru-RU" sz="3600" b="1" i="1" dirty="0" smtClean="0"/>
              <a:t> координату точки  по  оси </a:t>
            </a:r>
            <a:r>
              <a:rPr lang="ru-RU" sz="4000" b="1" i="1" dirty="0" smtClean="0">
                <a:solidFill>
                  <a:srgbClr val="FF0000"/>
                </a:solidFill>
              </a:rPr>
              <a:t>ординат </a:t>
            </a:r>
            <a:r>
              <a:rPr lang="ru-RU" sz="3600" b="1" i="1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57224" y="1142984"/>
            <a:ext cx="750099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1 вариант.</a:t>
            </a:r>
          </a:p>
          <a:p>
            <a:r>
              <a:rPr lang="ru-RU" sz="3600" b="1" dirty="0" smtClean="0"/>
              <a:t>Отметь  внутри  координатного  угла две произвольные точки </a:t>
            </a:r>
            <a:r>
              <a:rPr lang="ru-RU" sz="3600" b="1" dirty="0" smtClean="0">
                <a:solidFill>
                  <a:srgbClr val="C00000"/>
                </a:solidFill>
              </a:rPr>
              <a:t>А</a:t>
            </a:r>
            <a:r>
              <a:rPr lang="ru-RU" sz="3600" b="1" dirty="0" smtClean="0"/>
              <a:t> и </a:t>
            </a:r>
            <a:r>
              <a:rPr lang="ru-RU" sz="3600" b="1" dirty="0" smtClean="0">
                <a:solidFill>
                  <a:srgbClr val="C00000"/>
                </a:solidFill>
              </a:rPr>
              <a:t>В</a:t>
            </a:r>
            <a:r>
              <a:rPr lang="ru-RU" sz="3600" b="1" dirty="0" smtClean="0"/>
              <a:t> и проведи отрезок </a:t>
            </a:r>
            <a:r>
              <a:rPr lang="ru-RU" sz="3600" b="1" dirty="0" smtClean="0">
                <a:solidFill>
                  <a:srgbClr val="FF0066"/>
                </a:solidFill>
              </a:rPr>
              <a:t>АВ.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3714752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 2 вариант.</a:t>
            </a:r>
          </a:p>
          <a:p>
            <a:r>
              <a:rPr lang="ru-RU" sz="3600" b="1" dirty="0" smtClean="0"/>
              <a:t>Отметь  внутри  координатного  угла две произвольные точки </a:t>
            </a:r>
            <a:r>
              <a:rPr lang="ru-RU" sz="3600" b="1" dirty="0" smtClean="0">
                <a:solidFill>
                  <a:srgbClr val="C00000"/>
                </a:solidFill>
              </a:rPr>
              <a:t>С</a:t>
            </a:r>
            <a:r>
              <a:rPr lang="ru-RU" sz="3600" b="1" dirty="0" smtClean="0"/>
              <a:t> и  </a:t>
            </a:r>
            <a:r>
              <a:rPr lang="en-US" sz="3600" b="1" dirty="0" smtClean="0">
                <a:solidFill>
                  <a:srgbClr val="C00000"/>
                </a:solidFill>
              </a:rPr>
              <a:t>D</a:t>
            </a:r>
            <a:r>
              <a:rPr lang="ru-RU" sz="3600" b="1" dirty="0" smtClean="0"/>
              <a:t> проведи отрезок </a:t>
            </a:r>
            <a:r>
              <a:rPr lang="en-US" sz="3600" b="1" dirty="0" smtClean="0">
                <a:solidFill>
                  <a:srgbClr val="FF0066"/>
                </a:solidFill>
              </a:rPr>
              <a:t>CD</a:t>
            </a:r>
            <a:r>
              <a:rPr lang="ru-RU" sz="3600" b="1" dirty="0" smtClean="0"/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  ПОСТРОЕНИЯ   ТОЧЕК 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  ИХ   КООРДИНАТАМ.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642910" y="6218238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040188" cy="44116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СПОСОБ :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929190" y="6072206"/>
            <a:ext cx="4041775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500562" y="1643050"/>
            <a:ext cx="4186239" cy="478634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rgbClr val="60B5CC"/>
              </a:buClr>
              <a:buFont typeface="Wingdings 2"/>
              <a:buNone/>
              <a:defRPr/>
            </a:pP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СПОСОБ :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tabLst>
                <a:tab pos="4229100" algn="l"/>
              </a:tabLst>
              <a:defRPr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                                                    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11188" y="5949950"/>
            <a:ext cx="360045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-943794" y="4158448"/>
            <a:ext cx="360203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3575" y="5910263"/>
            <a:ext cx="1676400" cy="0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563" y="2565400"/>
            <a:ext cx="493712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узел 11"/>
          <p:cNvSpPr/>
          <p:nvPr/>
        </p:nvSpPr>
        <p:spPr>
          <a:xfrm>
            <a:off x="2190750" y="2673350"/>
            <a:ext cx="287338" cy="3238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4937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1137" y="5929330"/>
            <a:ext cx="38528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000892" y="2714620"/>
            <a:ext cx="0" cy="34861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357818" y="3000372"/>
            <a:ext cx="256222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786058"/>
            <a:ext cx="3540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500858" cy="1285884"/>
          </a:xfrm>
        </p:spPr>
        <p:txBody>
          <a:bodyPr>
            <a:normAutofit/>
          </a:bodyPr>
          <a:lstStyle/>
          <a:p>
            <a:r>
              <a:rPr lang="ru-RU" sz="2800" b="1" i="1" u="sng" dirty="0" smtClean="0"/>
              <a:t>Алгоритм </a:t>
            </a:r>
            <a:r>
              <a:rPr lang="ru-RU" sz="2800" b="1" u="sng" dirty="0" smtClean="0">
                <a:solidFill>
                  <a:srgbClr val="C00000"/>
                </a:solidFill>
              </a:rPr>
              <a:t>построения</a:t>
            </a:r>
            <a:r>
              <a:rPr lang="ru-RU" sz="2800" b="1" i="1" u="sng" dirty="0" smtClean="0"/>
              <a:t> точек координатного угла.</a:t>
            </a:r>
            <a:endParaRPr lang="ru-RU" sz="2800" b="1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715404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413</Words>
  <Application>Microsoft Office PowerPoint</Application>
  <PresentationFormat>Экран (4:3)</PresentationFormat>
  <Paragraphs>94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«Математика» 4 класс </vt:lpstr>
      <vt:lpstr>Стани́слав Лем — польский писатель, сатирик, философ, фантаст. </vt:lpstr>
      <vt:lpstr>Слайд 3</vt:lpstr>
      <vt:lpstr>Слайд 4</vt:lpstr>
      <vt:lpstr>Система географических координат </vt:lpstr>
      <vt:lpstr>   Алгоритм   определения координат точки  . </vt:lpstr>
      <vt:lpstr>Слайд 7</vt:lpstr>
      <vt:lpstr>СПОСОБЫ   ПОСТРОЕНИЯ   ТОЧЕК   ПО   ИХ   КООРДИНАТАМ.</vt:lpstr>
      <vt:lpstr>Алгоритм построения точек координатного угла.</vt:lpstr>
      <vt:lpstr>Тест по теме:  «Координаты на плоскости». </vt:lpstr>
      <vt:lpstr>1)   Под каким углом пересекаются координатные лучи? </vt:lpstr>
      <vt:lpstr>2)      Как называется горизонтальный  луч? </vt:lpstr>
      <vt:lpstr>3)   Как называется вертикальный  луч? </vt:lpstr>
      <vt:lpstr>4)  Как называют  общую точку пересечения лучей? </vt:lpstr>
      <vt:lpstr>5) Как называют пару чисел, определяющих   положение  точек  на  плоскости?  </vt:lpstr>
      <vt:lpstr>6) Как правильно записываются координаты? </vt:lpstr>
      <vt:lpstr>Слайд 17</vt:lpstr>
      <vt:lpstr>Слайд 18</vt:lpstr>
      <vt:lpstr>Слайд 19</vt:lpstr>
      <vt:lpstr>Слайд 20</vt:lpstr>
      <vt:lpstr>Всё в этой жизни легко найти: Дом чей-то, офис, цветы и грибы, Место в театре, в классе свой стол, Если будешь знать координатный закон!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1</cp:lastModifiedBy>
  <cp:revision>43</cp:revision>
  <dcterms:created xsi:type="dcterms:W3CDTF">2013-07-10T15:13:05Z</dcterms:created>
  <dcterms:modified xsi:type="dcterms:W3CDTF">2014-11-25T07:46:14Z</dcterms:modified>
</cp:coreProperties>
</file>