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0962212-B689-48D9-BF80-A900C0444A78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8614AA-116C-4A8F-9D50-8F3CF06B55FB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2212-B689-48D9-BF80-A900C0444A78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14AA-116C-4A8F-9D50-8F3CF06B5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2212-B689-48D9-BF80-A900C0444A78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14AA-116C-4A8F-9D50-8F3CF06B5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2212-B689-48D9-BF80-A900C0444A78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14AA-116C-4A8F-9D50-8F3CF06B5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2212-B689-48D9-BF80-A900C0444A78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14AA-116C-4A8F-9D50-8F3CF06B5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2212-B689-48D9-BF80-A900C0444A78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14AA-116C-4A8F-9D50-8F3CF06B55F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2212-B689-48D9-BF80-A900C0444A78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14AA-116C-4A8F-9D50-8F3CF06B5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2212-B689-48D9-BF80-A900C0444A78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14AA-116C-4A8F-9D50-8F3CF06B5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2212-B689-48D9-BF80-A900C0444A78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14AA-116C-4A8F-9D50-8F3CF06B5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2212-B689-48D9-BF80-A900C0444A78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14AA-116C-4A8F-9D50-8F3CF06B55FB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2212-B689-48D9-BF80-A900C0444A78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14AA-116C-4A8F-9D50-8F3CF06B5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0962212-B689-48D9-BF80-A900C0444A78}" type="datetimeFigureOut">
              <a:rPr lang="ru-RU" smtClean="0"/>
              <a:t>16.11.2012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88614AA-116C-4A8F-9D50-8F3CF06B55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hudetstvo.ru/uploads/posts/2009-12/1260218199_agressivny_rebenok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1999" y="2708476"/>
            <a:ext cx="3474721" cy="1702160"/>
          </a:xfrm>
        </p:spPr>
        <p:txBody>
          <a:bodyPr/>
          <a:lstStyle/>
          <a:p>
            <a:r>
              <a:rPr lang="ru-RU" b="1" dirty="0" smtClean="0"/>
              <a:t>Родительское           собрание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Откуда у ребёнка агрессия?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chudetstvo.ru/uploads/posts/2009-12/thumbs/1260218199_agressivny_rebenok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4392488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1138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 </a:t>
            </a:r>
            <a:r>
              <a:rPr lang="ru-RU" i="1" dirty="0">
                <a:solidFill>
                  <a:srgbClr val="00B050"/>
                </a:solidFill>
              </a:rPr>
              <a:t>А</a:t>
            </a:r>
            <a:r>
              <a:rPr lang="ru-RU" i="1" dirty="0" smtClean="0">
                <a:solidFill>
                  <a:srgbClr val="00B050"/>
                </a:solidFill>
              </a:rPr>
              <a:t>грессия </a:t>
            </a:r>
            <a:r>
              <a:rPr lang="ru-RU" i="1" dirty="0">
                <a:solidFill>
                  <a:srgbClr val="00B050"/>
                </a:solidFill>
              </a:rPr>
              <a:t>- это не только деструктивное поведение, причиняющее вред окружающим, приводя к разрушительным и негативным последствиям, но также это еще и огромная сила, которая может служить источником энергии для более конструктивных целей, если уметь ей управлять. И задача родителей - научить ребенка контролировать свою агрессию и использовать ее в</a:t>
            </a:r>
            <a:r>
              <a:rPr lang="ru-RU" b="1" i="1" dirty="0">
                <a:solidFill>
                  <a:srgbClr val="00B050"/>
                </a:solidFill>
              </a:rPr>
              <a:t> мирных целях.</a:t>
            </a:r>
            <a:endParaRPr lang="ru-RU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67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690336"/>
            <a:ext cx="66967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</a:rPr>
              <a:t>Агрессивное поведение - это немотивированное нанесение ущерба людям, животным или предметам. Ключевым здесь является слово «немотивированное». </a:t>
            </a:r>
          </a:p>
        </p:txBody>
      </p:sp>
    </p:spTree>
    <p:extLst>
      <p:ext uri="{BB962C8B-B14F-4D97-AF65-F5344CB8AC3E}">
        <p14:creationId xmlns:p14="http://schemas.microsoft.com/office/powerpoint/2010/main" val="289847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>
                <a:solidFill>
                  <a:srgbClr val="00B050"/>
                </a:solidFill>
              </a:rPr>
              <a:t>Агрессивный ребенок от шести лет и старше</a:t>
            </a:r>
            <a:endParaRPr lang="ru-RU" sz="3200" b="1" dirty="0">
              <a:solidFill>
                <a:srgbClr val="00B050"/>
              </a:solidFill>
            </a:endParaRP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0180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00B050"/>
                </a:solidFill>
              </a:rPr>
              <a:t>Об агрессивности ни в коем случае нельзя судить по ее проявлению, нужно обязательно искать причину возникновения. Основными факторами, вызывающими агрессию, являются: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209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6777317" cy="3508977"/>
          </a:xfrm>
        </p:spPr>
        <p:txBody>
          <a:bodyPr/>
          <a:lstStyle/>
          <a:p>
            <a:pPr lvl="0"/>
            <a:r>
              <a:rPr lang="ru-RU" dirty="0">
                <a:solidFill>
                  <a:srgbClr val="00B050"/>
                </a:solidFill>
              </a:rPr>
              <a:t>защита,</a:t>
            </a:r>
          </a:p>
          <a:p>
            <a:pPr lvl="0"/>
            <a:r>
              <a:rPr lang="ru-RU" dirty="0">
                <a:solidFill>
                  <a:srgbClr val="00B050"/>
                </a:solidFill>
              </a:rPr>
              <a:t>месть,</a:t>
            </a:r>
          </a:p>
          <a:p>
            <a:pPr lvl="0"/>
            <a:r>
              <a:rPr lang="ru-RU" dirty="0">
                <a:solidFill>
                  <a:srgbClr val="00B050"/>
                </a:solidFill>
              </a:rPr>
              <a:t>желание получить что-либо,</a:t>
            </a:r>
          </a:p>
          <a:p>
            <a:pPr lvl="0"/>
            <a:r>
              <a:rPr lang="ru-RU" dirty="0">
                <a:solidFill>
                  <a:srgbClr val="00B050"/>
                </a:solidFill>
              </a:rPr>
              <a:t>стремление привлечь к себе внимание,</a:t>
            </a:r>
          </a:p>
          <a:p>
            <a:pPr lvl="0"/>
            <a:r>
              <a:rPr lang="ru-RU" dirty="0">
                <a:solidFill>
                  <a:srgbClr val="00B050"/>
                </a:solidFill>
              </a:rPr>
              <a:t>подчеркивание собственного превосходства,</a:t>
            </a:r>
          </a:p>
          <a:p>
            <a:pPr lvl="0"/>
            <a:r>
              <a:rPr lang="ru-RU" dirty="0">
                <a:solidFill>
                  <a:srgbClr val="00B050"/>
                </a:solidFill>
              </a:rPr>
              <a:t>ущемление достоинства другого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84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Если агрессия является самоцелью - это очень тревожный признак. Дети, которые причиняют боль ради боли - группа риска по пополнению рядов преступников. Это поведение требует консультации психолога.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301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ru-RU" b="1" dirty="0">
                <a:solidFill>
                  <a:srgbClr val="00B050"/>
                </a:solidFill>
              </a:rPr>
              <a:t>Риски развития проявлений агрессии выше у детей:</a:t>
            </a:r>
          </a:p>
          <a:p>
            <a:pPr lvl="0"/>
            <a:r>
              <a:rPr lang="ru-RU" dirty="0">
                <a:solidFill>
                  <a:srgbClr val="00B050"/>
                </a:solidFill>
              </a:rPr>
              <a:t>которых родители бьют, зло шутят или издеваются над ними, незаслуженно стыдят,</a:t>
            </a:r>
          </a:p>
          <a:p>
            <a:pPr lvl="0"/>
            <a:r>
              <a:rPr lang="ru-RU" dirty="0">
                <a:solidFill>
                  <a:srgbClr val="00B050"/>
                </a:solidFill>
              </a:rPr>
              <a:t>родители которых сами лгут, выпивают, устраивают дебоши, нетребовательны к ребенку и не имеют авторитета,</a:t>
            </a:r>
          </a:p>
          <a:p>
            <a:pPr lvl="0"/>
            <a:r>
              <a:rPr lang="ru-RU" dirty="0">
                <a:solidFill>
                  <a:srgbClr val="00B050"/>
                </a:solidFill>
              </a:rPr>
              <a:t>родители которых не доверяют ребенку, не пускают в дом его друзей, проявляют мелочную опеку и просто его не любят.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693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4958" y="2996952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1 </a:t>
            </a:r>
            <a:r>
              <a:rPr lang="ru-RU" sz="3200" dirty="0" smtClean="0">
                <a:solidFill>
                  <a:srgbClr val="00B050"/>
                </a:solidFill>
              </a:rPr>
              <a:t>нет  </a:t>
            </a:r>
            <a:r>
              <a:rPr lang="ru-RU" sz="3200" dirty="0">
                <a:solidFill>
                  <a:srgbClr val="00B050"/>
                </a:solidFill>
              </a:rPr>
              <a:t>2 </a:t>
            </a:r>
            <a:r>
              <a:rPr lang="ru-RU" sz="3200" dirty="0" smtClean="0">
                <a:solidFill>
                  <a:srgbClr val="00B050"/>
                </a:solidFill>
              </a:rPr>
              <a:t>нет  </a:t>
            </a:r>
            <a:r>
              <a:rPr lang="ru-RU" sz="3200" dirty="0">
                <a:solidFill>
                  <a:srgbClr val="00B050"/>
                </a:solidFill>
              </a:rPr>
              <a:t>3 </a:t>
            </a:r>
            <a:r>
              <a:rPr lang="ru-RU" sz="3200" dirty="0" smtClean="0">
                <a:solidFill>
                  <a:srgbClr val="00B050"/>
                </a:solidFill>
              </a:rPr>
              <a:t>нет  </a:t>
            </a:r>
            <a:r>
              <a:rPr lang="ru-RU" sz="3200" dirty="0">
                <a:solidFill>
                  <a:srgbClr val="00B050"/>
                </a:solidFill>
              </a:rPr>
              <a:t>4 </a:t>
            </a:r>
            <a:r>
              <a:rPr lang="ru-RU" sz="3200" dirty="0" smtClean="0">
                <a:solidFill>
                  <a:srgbClr val="00B050"/>
                </a:solidFill>
              </a:rPr>
              <a:t>нет  </a:t>
            </a:r>
            <a:r>
              <a:rPr lang="ru-RU" sz="3200" dirty="0">
                <a:solidFill>
                  <a:srgbClr val="00B050"/>
                </a:solidFill>
              </a:rPr>
              <a:t>5 да </a:t>
            </a:r>
            <a:br>
              <a:rPr lang="ru-RU" sz="3200" dirty="0">
                <a:solidFill>
                  <a:srgbClr val="00B050"/>
                </a:solidFill>
              </a:rPr>
            </a:br>
            <a:r>
              <a:rPr lang="ru-RU" sz="3200" dirty="0">
                <a:solidFill>
                  <a:srgbClr val="00B050"/>
                </a:solidFill>
              </a:rPr>
              <a:t>6 </a:t>
            </a:r>
            <a:r>
              <a:rPr lang="ru-RU" sz="3200" dirty="0" smtClean="0">
                <a:solidFill>
                  <a:srgbClr val="00B050"/>
                </a:solidFill>
              </a:rPr>
              <a:t>нет  </a:t>
            </a:r>
            <a:r>
              <a:rPr lang="ru-RU" sz="3200" dirty="0">
                <a:solidFill>
                  <a:srgbClr val="00B050"/>
                </a:solidFill>
              </a:rPr>
              <a:t>7 нет </a:t>
            </a:r>
            <a:r>
              <a:rPr lang="ru-RU" sz="3200" dirty="0" smtClean="0">
                <a:solidFill>
                  <a:srgbClr val="00B050"/>
                </a:solidFill>
              </a:rPr>
              <a:t> 8 </a:t>
            </a:r>
            <a:r>
              <a:rPr lang="ru-RU" sz="3200" dirty="0">
                <a:solidFill>
                  <a:srgbClr val="00B050"/>
                </a:solidFill>
              </a:rPr>
              <a:t>нет </a:t>
            </a:r>
            <a:r>
              <a:rPr lang="ru-RU" sz="3200" dirty="0" smtClean="0">
                <a:solidFill>
                  <a:srgbClr val="00B050"/>
                </a:solidFill>
              </a:rPr>
              <a:t> 9 да  </a:t>
            </a:r>
            <a:r>
              <a:rPr lang="ru-RU" sz="3200" dirty="0">
                <a:solidFill>
                  <a:srgbClr val="00B050"/>
                </a:solidFill>
              </a:rPr>
              <a:t>10 нет </a:t>
            </a:r>
            <a:br>
              <a:rPr lang="ru-RU" sz="3200" dirty="0">
                <a:solidFill>
                  <a:srgbClr val="00B050"/>
                </a:solidFill>
              </a:rPr>
            </a:br>
            <a:r>
              <a:rPr lang="ru-RU" sz="3200" dirty="0">
                <a:solidFill>
                  <a:srgbClr val="00B050"/>
                </a:solidFill>
              </a:rPr>
              <a:t>11 да </a:t>
            </a:r>
            <a:r>
              <a:rPr lang="ru-RU" sz="3200" dirty="0" smtClean="0">
                <a:solidFill>
                  <a:srgbClr val="00B050"/>
                </a:solidFill>
              </a:rPr>
              <a:t> 12 </a:t>
            </a:r>
            <a:r>
              <a:rPr lang="ru-RU" sz="3200" dirty="0">
                <a:solidFill>
                  <a:srgbClr val="00B050"/>
                </a:solidFill>
              </a:rPr>
              <a:t>да </a:t>
            </a:r>
            <a:r>
              <a:rPr lang="ru-RU" sz="3200" dirty="0" smtClean="0">
                <a:solidFill>
                  <a:srgbClr val="00B050"/>
                </a:solidFill>
              </a:rPr>
              <a:t> 13 </a:t>
            </a:r>
            <a:r>
              <a:rPr lang="ru-RU" sz="3200" dirty="0">
                <a:solidFill>
                  <a:srgbClr val="00B050"/>
                </a:solidFill>
              </a:rPr>
              <a:t>нет </a:t>
            </a:r>
            <a:r>
              <a:rPr lang="ru-RU" sz="3200" dirty="0" smtClean="0">
                <a:solidFill>
                  <a:srgbClr val="00B050"/>
                </a:solidFill>
              </a:rPr>
              <a:t> 14 </a:t>
            </a:r>
            <a:r>
              <a:rPr lang="ru-RU" sz="3200" dirty="0">
                <a:solidFill>
                  <a:srgbClr val="00B050"/>
                </a:solidFill>
              </a:rPr>
              <a:t>да </a:t>
            </a:r>
            <a:r>
              <a:rPr lang="ru-RU" sz="3200" dirty="0" smtClean="0">
                <a:solidFill>
                  <a:srgbClr val="00B050"/>
                </a:solidFill>
              </a:rPr>
              <a:t> 15 </a:t>
            </a:r>
            <a:r>
              <a:rPr lang="ru-RU" sz="3200" dirty="0">
                <a:solidFill>
                  <a:srgbClr val="00B050"/>
                </a:solidFill>
              </a:rPr>
              <a:t>да </a:t>
            </a:r>
            <a:br>
              <a:rPr lang="ru-RU" sz="3200" dirty="0">
                <a:solidFill>
                  <a:srgbClr val="00B050"/>
                </a:solidFill>
              </a:rPr>
            </a:br>
            <a:r>
              <a:rPr lang="ru-RU" sz="3200" dirty="0">
                <a:solidFill>
                  <a:srgbClr val="00B050"/>
                </a:solidFill>
              </a:rPr>
              <a:t>16 </a:t>
            </a:r>
            <a:r>
              <a:rPr lang="ru-RU" sz="3200" dirty="0" smtClean="0">
                <a:solidFill>
                  <a:srgbClr val="00B050"/>
                </a:solidFill>
              </a:rPr>
              <a:t>да  </a:t>
            </a:r>
            <a:r>
              <a:rPr lang="ru-RU" sz="3200" dirty="0">
                <a:solidFill>
                  <a:srgbClr val="00B050"/>
                </a:solidFill>
              </a:rPr>
              <a:t>17 да </a:t>
            </a:r>
            <a:r>
              <a:rPr lang="ru-RU" sz="3200" dirty="0" smtClean="0">
                <a:solidFill>
                  <a:srgbClr val="00B050"/>
                </a:solidFill>
              </a:rPr>
              <a:t> 18 да  </a:t>
            </a:r>
            <a:r>
              <a:rPr lang="ru-RU" sz="3200" dirty="0">
                <a:solidFill>
                  <a:srgbClr val="00B050"/>
                </a:solidFill>
              </a:rPr>
              <a:t>19 </a:t>
            </a:r>
            <a:r>
              <a:rPr lang="ru-RU" sz="3200" dirty="0" smtClean="0">
                <a:solidFill>
                  <a:srgbClr val="00B050"/>
                </a:solidFill>
              </a:rPr>
              <a:t>да  </a:t>
            </a:r>
            <a:r>
              <a:rPr lang="ru-RU" sz="3200" dirty="0">
                <a:solidFill>
                  <a:srgbClr val="00B050"/>
                </a:solidFill>
              </a:rPr>
              <a:t>20 да </a:t>
            </a:r>
            <a:br>
              <a:rPr lang="ru-RU" sz="3200" dirty="0">
                <a:solidFill>
                  <a:srgbClr val="00B050"/>
                </a:solidFill>
              </a:rPr>
            </a:br>
            <a:endParaRPr lang="ru-RU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8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6777317" cy="482453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0 - 5 баллов. По поводу агрессивности вашего ребенка можете не беспокоится. Подумайте лучше о том, всегда ли ваш ребенок может защитить себя в сложных ситуациях, не оказывается ли он мишенью агрессивности других детей? </a:t>
            </a:r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>
                <a:solidFill>
                  <a:srgbClr val="00B050"/>
                </a:solidFill>
              </a:rPr>
              <a:t/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6 - 12 баллов Это средний показатель агрессивности, присущий большинству детей дошкольного возраста. Постарайтесь понять, в каких именно ситуациях она проявляется и исключить или видоизменить эти ситуации. </a:t>
            </a:r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>
                <a:solidFill>
                  <a:srgbClr val="00B050"/>
                </a:solidFill>
              </a:rPr>
              <a:t/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13 и более баллов. Скорее всего, вы не совсем правильно обращаетесь с ребенком. Если не получится понять, что именно вызывает агрессивность вашего ребенка, то лучше разобраться в этом вместе с психологом. 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592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205</TotalTime>
  <Words>159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Родительское           собрание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          собрание</dc:title>
  <dc:creator>User</dc:creator>
  <cp:lastModifiedBy>User</cp:lastModifiedBy>
  <cp:revision>5</cp:revision>
  <dcterms:created xsi:type="dcterms:W3CDTF">2012-11-16T05:37:20Z</dcterms:created>
  <dcterms:modified xsi:type="dcterms:W3CDTF">2012-11-16T09:02:38Z</dcterms:modified>
</cp:coreProperties>
</file>