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83" r:id="rId2"/>
    <p:sldId id="258" r:id="rId3"/>
    <p:sldId id="259" r:id="rId4"/>
    <p:sldId id="257" r:id="rId5"/>
    <p:sldId id="260" r:id="rId6"/>
    <p:sldId id="261" r:id="rId7"/>
    <p:sldId id="280" r:id="rId8"/>
    <p:sldId id="264" r:id="rId9"/>
    <p:sldId id="275" r:id="rId10"/>
    <p:sldId id="276" r:id="rId11"/>
    <p:sldId id="277" r:id="rId12"/>
    <p:sldId id="281" r:id="rId13"/>
    <p:sldId id="267" r:id="rId14"/>
    <p:sldId id="278" r:id="rId15"/>
    <p:sldId id="282" r:id="rId16"/>
    <p:sldId id="265" r:id="rId17"/>
    <p:sldId id="279" r:id="rId18"/>
    <p:sldId id="263" r:id="rId19"/>
    <p:sldId id="266" r:id="rId20"/>
    <p:sldId id="268" r:id="rId21"/>
    <p:sldId id="269" r:id="rId22"/>
    <p:sldId id="270" r:id="rId23"/>
    <p:sldId id="272" r:id="rId24"/>
    <p:sldId id="273" r:id="rId25"/>
    <p:sldId id="274" r:id="rId26"/>
    <p:sldId id="262"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pieChart>
        <c:varyColors val="1"/>
        <c:ser>
          <c:idx val="0"/>
          <c:order val="0"/>
          <c:tx>
            <c:strRef>
              <c:f>Лист1!$B$1</c:f>
              <c:strCache>
                <c:ptCount val="1"/>
                <c:pt idx="0">
                  <c:v>Продажи</c:v>
                </c:pt>
              </c:strCache>
            </c:strRef>
          </c:tx>
          <c:dPt>
            <c:idx val="0"/>
            <c:spPr>
              <a:solidFill>
                <a:srgbClr val="00B0F0"/>
              </a:solidFill>
            </c:spPr>
          </c:dPt>
          <c:dPt>
            <c:idx val="1"/>
            <c:spPr>
              <a:solidFill>
                <a:srgbClr val="FFFF00"/>
              </a:solidFill>
            </c:spPr>
          </c:dPt>
          <c:dPt>
            <c:idx val="2"/>
            <c:spPr>
              <a:solidFill>
                <a:srgbClr val="FF0000"/>
              </a:solidFill>
            </c:spPr>
          </c:dPt>
          <c:cat>
            <c:strRef>
              <c:f>Лист1!$A$2:$A$4</c:f>
              <c:strCache>
                <c:ptCount val="3"/>
                <c:pt idx="0">
                  <c:v>Высокий уровень адаптации</c:v>
                </c:pt>
                <c:pt idx="1">
                  <c:v>Средний уровень адаптации</c:v>
                </c:pt>
                <c:pt idx="2">
                  <c:v>Низкий уровень адаптации</c:v>
                </c:pt>
              </c:strCache>
            </c:strRef>
          </c:cat>
          <c:val>
            <c:numRef>
              <c:f>Лист1!$B$2:$B$4</c:f>
              <c:numCache>
                <c:formatCode>General</c:formatCode>
                <c:ptCount val="3"/>
                <c:pt idx="0">
                  <c:v>25</c:v>
                </c:pt>
                <c:pt idx="1">
                  <c:v>41.6</c:v>
                </c:pt>
                <c:pt idx="2">
                  <c:v>8.3000000000000007</c:v>
                </c:pt>
              </c:numCache>
            </c:numRef>
          </c:val>
        </c:ser>
        <c:firstSliceAng val="0"/>
      </c:pieChart>
    </c:plotArea>
    <c:legend>
      <c:legendPos val="r"/>
      <c:layout/>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plotArea>
      <c:layout>
        <c:manualLayout>
          <c:layoutTarget val="inner"/>
          <c:xMode val="edge"/>
          <c:yMode val="edge"/>
          <c:x val="5.6507470976306914E-2"/>
          <c:y val="3.1481222256439942E-2"/>
          <c:w val="0.55630743214258305"/>
          <c:h val="0.82685234437943078"/>
        </c:manualLayout>
      </c:layout>
      <c:barChart>
        <c:barDir val="col"/>
        <c:grouping val="clustered"/>
        <c:ser>
          <c:idx val="0"/>
          <c:order val="0"/>
          <c:tx>
            <c:strRef>
              <c:f>Лист1!$B$1</c:f>
              <c:strCache>
                <c:ptCount val="1"/>
                <c:pt idx="0">
                  <c:v>Яростный взрыв</c:v>
                </c:pt>
              </c:strCache>
            </c:strRef>
          </c:tx>
          <c:cat>
            <c:strRef>
              <c:f>Лист1!$A$2:$A$6</c:f>
              <c:strCache>
                <c:ptCount val="5"/>
                <c:pt idx="0">
                  <c:v>редко</c:v>
                </c:pt>
                <c:pt idx="1">
                  <c:v>иногда</c:v>
                </c:pt>
                <c:pt idx="2">
                  <c:v>часто</c:v>
                </c:pt>
                <c:pt idx="3">
                  <c:v>очень часто</c:v>
                </c:pt>
                <c:pt idx="4">
                  <c:v>никогда</c:v>
                </c:pt>
              </c:strCache>
            </c:strRef>
          </c:cat>
          <c:val>
            <c:numRef>
              <c:f>Лист1!$B$2:$B$6</c:f>
              <c:numCache>
                <c:formatCode>General</c:formatCode>
                <c:ptCount val="5"/>
                <c:pt idx="1">
                  <c:v>2</c:v>
                </c:pt>
                <c:pt idx="4">
                  <c:v>6</c:v>
                </c:pt>
              </c:numCache>
            </c:numRef>
          </c:val>
        </c:ser>
        <c:ser>
          <c:idx val="1"/>
          <c:order val="1"/>
          <c:tx>
            <c:strRef>
              <c:f>Лист1!$C$1</c:f>
              <c:strCache>
                <c:ptCount val="1"/>
                <c:pt idx="0">
                  <c:v>Крик</c:v>
                </c:pt>
              </c:strCache>
            </c:strRef>
          </c:tx>
          <c:cat>
            <c:strRef>
              <c:f>Лист1!$A$2:$A$6</c:f>
              <c:strCache>
                <c:ptCount val="5"/>
                <c:pt idx="0">
                  <c:v>редко</c:v>
                </c:pt>
                <c:pt idx="1">
                  <c:v>иногда</c:v>
                </c:pt>
                <c:pt idx="2">
                  <c:v>часто</c:v>
                </c:pt>
                <c:pt idx="3">
                  <c:v>очень часто</c:v>
                </c:pt>
                <c:pt idx="4">
                  <c:v>никогда</c:v>
                </c:pt>
              </c:strCache>
            </c:strRef>
          </c:cat>
          <c:val>
            <c:numRef>
              <c:f>Лист1!$C$2:$C$6</c:f>
              <c:numCache>
                <c:formatCode>General</c:formatCode>
                <c:ptCount val="5"/>
                <c:pt idx="0">
                  <c:v>1</c:v>
                </c:pt>
                <c:pt idx="1">
                  <c:v>3</c:v>
                </c:pt>
                <c:pt idx="2">
                  <c:v>2</c:v>
                </c:pt>
                <c:pt idx="4">
                  <c:v>2</c:v>
                </c:pt>
              </c:numCache>
            </c:numRef>
          </c:val>
        </c:ser>
        <c:ser>
          <c:idx val="2"/>
          <c:order val="2"/>
          <c:tx>
            <c:strRef>
              <c:f>Лист1!$D$1</c:f>
              <c:strCache>
                <c:ptCount val="1"/>
                <c:pt idx="0">
                  <c:v>Попытка перекричать ребенка</c:v>
                </c:pt>
              </c:strCache>
            </c:strRef>
          </c:tx>
          <c:cat>
            <c:strRef>
              <c:f>Лист1!$A$2:$A$6</c:f>
              <c:strCache>
                <c:ptCount val="5"/>
                <c:pt idx="0">
                  <c:v>редко</c:v>
                </c:pt>
                <c:pt idx="1">
                  <c:v>иногда</c:v>
                </c:pt>
                <c:pt idx="2">
                  <c:v>часто</c:v>
                </c:pt>
                <c:pt idx="3">
                  <c:v>очень часто</c:v>
                </c:pt>
                <c:pt idx="4">
                  <c:v>никогда</c:v>
                </c:pt>
              </c:strCache>
            </c:strRef>
          </c:cat>
          <c:val>
            <c:numRef>
              <c:f>Лист1!$D$2:$D$6</c:f>
              <c:numCache>
                <c:formatCode>General</c:formatCode>
                <c:ptCount val="5"/>
                <c:pt idx="0">
                  <c:v>2</c:v>
                </c:pt>
                <c:pt idx="1">
                  <c:v>3</c:v>
                </c:pt>
                <c:pt idx="4">
                  <c:v>2</c:v>
                </c:pt>
              </c:numCache>
            </c:numRef>
          </c:val>
        </c:ser>
        <c:ser>
          <c:idx val="3"/>
          <c:order val="3"/>
          <c:tx>
            <c:strRef>
              <c:f>Лист1!$E$1</c:f>
              <c:strCache>
                <c:ptCount val="1"/>
                <c:pt idx="0">
                  <c:v>Прерывание ребенка</c:v>
                </c:pt>
              </c:strCache>
            </c:strRef>
          </c:tx>
          <c:cat>
            <c:strRef>
              <c:f>Лист1!$A$2:$A$6</c:f>
              <c:strCache>
                <c:ptCount val="5"/>
                <c:pt idx="0">
                  <c:v>редко</c:v>
                </c:pt>
                <c:pt idx="1">
                  <c:v>иногда</c:v>
                </c:pt>
                <c:pt idx="2">
                  <c:v>часто</c:v>
                </c:pt>
                <c:pt idx="3">
                  <c:v>очень часто</c:v>
                </c:pt>
                <c:pt idx="4">
                  <c:v>никогда</c:v>
                </c:pt>
              </c:strCache>
            </c:strRef>
          </c:cat>
          <c:val>
            <c:numRef>
              <c:f>Лист1!$E$2:$E$6</c:f>
              <c:numCache>
                <c:formatCode>General</c:formatCode>
                <c:ptCount val="5"/>
                <c:pt idx="0">
                  <c:v>2</c:v>
                </c:pt>
                <c:pt idx="1">
                  <c:v>3</c:v>
                </c:pt>
                <c:pt idx="4">
                  <c:v>3</c:v>
                </c:pt>
              </c:numCache>
            </c:numRef>
          </c:val>
        </c:ser>
        <c:ser>
          <c:idx val="4"/>
          <c:order val="4"/>
          <c:tx>
            <c:strRef>
              <c:f>Лист1!$F$1</c:f>
              <c:strCache>
                <c:ptCount val="1"/>
                <c:pt idx="0">
                  <c:v>Настаиваю на своем мнении</c:v>
                </c:pt>
              </c:strCache>
            </c:strRef>
          </c:tx>
          <c:cat>
            <c:strRef>
              <c:f>Лист1!$A$2:$A$6</c:f>
              <c:strCache>
                <c:ptCount val="5"/>
                <c:pt idx="0">
                  <c:v>редко</c:v>
                </c:pt>
                <c:pt idx="1">
                  <c:v>иногда</c:v>
                </c:pt>
                <c:pt idx="2">
                  <c:v>часто</c:v>
                </c:pt>
                <c:pt idx="3">
                  <c:v>очень часто</c:v>
                </c:pt>
                <c:pt idx="4">
                  <c:v>никогда</c:v>
                </c:pt>
              </c:strCache>
            </c:strRef>
          </c:cat>
          <c:val>
            <c:numRef>
              <c:f>Лист1!$F$2:$F$6</c:f>
              <c:numCache>
                <c:formatCode>General</c:formatCode>
                <c:ptCount val="5"/>
                <c:pt idx="0">
                  <c:v>1</c:v>
                </c:pt>
                <c:pt idx="1">
                  <c:v>3</c:v>
                </c:pt>
                <c:pt idx="2">
                  <c:v>2</c:v>
                </c:pt>
                <c:pt idx="4">
                  <c:v>1</c:v>
                </c:pt>
              </c:numCache>
            </c:numRef>
          </c:val>
        </c:ser>
        <c:ser>
          <c:idx val="5"/>
          <c:order val="5"/>
          <c:tx>
            <c:strRef>
              <c:f>Лист1!$G$1</c:f>
              <c:strCache>
                <c:ptCount val="1"/>
                <c:pt idx="0">
                  <c:v>Доказываю свою правоту</c:v>
                </c:pt>
              </c:strCache>
            </c:strRef>
          </c:tx>
          <c:cat>
            <c:strRef>
              <c:f>Лист1!$A$2:$A$6</c:f>
              <c:strCache>
                <c:ptCount val="5"/>
                <c:pt idx="0">
                  <c:v>редко</c:v>
                </c:pt>
                <c:pt idx="1">
                  <c:v>иногда</c:v>
                </c:pt>
                <c:pt idx="2">
                  <c:v>часто</c:v>
                </c:pt>
                <c:pt idx="3">
                  <c:v>очень часто</c:v>
                </c:pt>
                <c:pt idx="4">
                  <c:v>никогда</c:v>
                </c:pt>
              </c:strCache>
            </c:strRef>
          </c:cat>
          <c:val>
            <c:numRef>
              <c:f>Лист1!$G$2:$G$6</c:f>
              <c:numCache>
                <c:formatCode>General</c:formatCode>
                <c:ptCount val="5"/>
                <c:pt idx="0">
                  <c:v>2</c:v>
                </c:pt>
                <c:pt idx="1">
                  <c:v>2</c:v>
                </c:pt>
                <c:pt idx="2">
                  <c:v>3</c:v>
                </c:pt>
                <c:pt idx="4">
                  <c:v>1</c:v>
                </c:pt>
              </c:numCache>
            </c:numRef>
          </c:val>
        </c:ser>
        <c:ser>
          <c:idx val="6"/>
          <c:order val="6"/>
          <c:tx>
            <c:strRef>
              <c:f>Лист1!$H$1</c:f>
              <c:strCache>
                <c:ptCount val="1"/>
                <c:pt idx="0">
                  <c:v>Упреки</c:v>
                </c:pt>
              </c:strCache>
            </c:strRef>
          </c:tx>
          <c:cat>
            <c:strRef>
              <c:f>Лист1!$A$2:$A$6</c:f>
              <c:strCache>
                <c:ptCount val="5"/>
                <c:pt idx="0">
                  <c:v>редко</c:v>
                </c:pt>
                <c:pt idx="1">
                  <c:v>иногда</c:v>
                </c:pt>
                <c:pt idx="2">
                  <c:v>часто</c:v>
                </c:pt>
                <c:pt idx="3">
                  <c:v>очень часто</c:v>
                </c:pt>
                <c:pt idx="4">
                  <c:v>никогда</c:v>
                </c:pt>
              </c:strCache>
            </c:strRef>
          </c:cat>
          <c:val>
            <c:numRef>
              <c:f>Лист1!$H$2:$H$6</c:f>
              <c:numCache>
                <c:formatCode>General</c:formatCode>
                <c:ptCount val="5"/>
                <c:pt idx="0">
                  <c:v>2</c:v>
                </c:pt>
                <c:pt idx="1">
                  <c:v>3</c:v>
                </c:pt>
                <c:pt idx="4">
                  <c:v>3</c:v>
                </c:pt>
              </c:numCache>
            </c:numRef>
          </c:val>
        </c:ser>
        <c:ser>
          <c:idx val="7"/>
          <c:order val="7"/>
          <c:tx>
            <c:strRef>
              <c:f>Лист1!$I$1</c:f>
              <c:strCache>
                <c:ptCount val="1"/>
                <c:pt idx="0">
                  <c:v>Наставления</c:v>
                </c:pt>
              </c:strCache>
            </c:strRef>
          </c:tx>
          <c:cat>
            <c:strRef>
              <c:f>Лист1!$A$2:$A$6</c:f>
              <c:strCache>
                <c:ptCount val="5"/>
                <c:pt idx="0">
                  <c:v>редко</c:v>
                </c:pt>
                <c:pt idx="1">
                  <c:v>иногда</c:v>
                </c:pt>
                <c:pt idx="2">
                  <c:v>часто</c:v>
                </c:pt>
                <c:pt idx="3">
                  <c:v>очень часто</c:v>
                </c:pt>
                <c:pt idx="4">
                  <c:v>никогда</c:v>
                </c:pt>
              </c:strCache>
            </c:strRef>
          </c:cat>
          <c:val>
            <c:numRef>
              <c:f>Лист1!$I$2:$I$6</c:f>
              <c:numCache>
                <c:formatCode>General</c:formatCode>
                <c:ptCount val="5"/>
                <c:pt idx="1">
                  <c:v>1</c:v>
                </c:pt>
                <c:pt idx="2">
                  <c:v>3</c:v>
                </c:pt>
                <c:pt idx="3">
                  <c:v>2</c:v>
                </c:pt>
                <c:pt idx="4">
                  <c:v>2</c:v>
                </c:pt>
              </c:numCache>
            </c:numRef>
          </c:val>
        </c:ser>
        <c:ser>
          <c:idx val="8"/>
          <c:order val="8"/>
          <c:tx>
            <c:strRef>
              <c:f>Лист1!$J$1</c:f>
              <c:strCache>
                <c:ptCount val="1"/>
                <c:pt idx="0">
                  <c:v>Ультиматумы</c:v>
                </c:pt>
              </c:strCache>
            </c:strRef>
          </c:tx>
          <c:cat>
            <c:strRef>
              <c:f>Лист1!$A$2:$A$6</c:f>
              <c:strCache>
                <c:ptCount val="5"/>
                <c:pt idx="0">
                  <c:v>редко</c:v>
                </c:pt>
                <c:pt idx="1">
                  <c:v>иногда</c:v>
                </c:pt>
                <c:pt idx="2">
                  <c:v>часто</c:v>
                </c:pt>
                <c:pt idx="3">
                  <c:v>очень часто</c:v>
                </c:pt>
                <c:pt idx="4">
                  <c:v>никогда</c:v>
                </c:pt>
              </c:strCache>
            </c:strRef>
          </c:cat>
          <c:val>
            <c:numRef>
              <c:f>Лист1!$J$2:$J$6</c:f>
              <c:numCache>
                <c:formatCode>General</c:formatCode>
                <c:ptCount val="5"/>
                <c:pt idx="0">
                  <c:v>1</c:v>
                </c:pt>
                <c:pt idx="1">
                  <c:v>5</c:v>
                </c:pt>
                <c:pt idx="4">
                  <c:v>2</c:v>
                </c:pt>
              </c:numCache>
            </c:numRef>
          </c:val>
        </c:ser>
        <c:ser>
          <c:idx val="9"/>
          <c:order val="9"/>
          <c:tx>
            <c:strRef>
              <c:f>Лист1!$K$1</c:f>
              <c:strCache>
                <c:ptCount val="1"/>
                <c:pt idx="0">
                  <c:v>Сведение счетов</c:v>
                </c:pt>
              </c:strCache>
            </c:strRef>
          </c:tx>
          <c:cat>
            <c:strRef>
              <c:f>Лист1!$A$2:$A$6</c:f>
              <c:strCache>
                <c:ptCount val="5"/>
                <c:pt idx="0">
                  <c:v>редко</c:v>
                </c:pt>
                <c:pt idx="1">
                  <c:v>иногда</c:v>
                </c:pt>
                <c:pt idx="2">
                  <c:v>часто</c:v>
                </c:pt>
                <c:pt idx="3">
                  <c:v>очень часто</c:v>
                </c:pt>
                <c:pt idx="4">
                  <c:v>никогда</c:v>
                </c:pt>
              </c:strCache>
            </c:strRef>
          </c:cat>
          <c:val>
            <c:numRef>
              <c:f>Лист1!$K$2:$K$6</c:f>
              <c:numCache>
                <c:formatCode>General</c:formatCode>
                <c:ptCount val="5"/>
                <c:pt idx="4">
                  <c:v>8</c:v>
                </c:pt>
              </c:numCache>
            </c:numRef>
          </c:val>
        </c:ser>
        <c:ser>
          <c:idx val="10"/>
          <c:order val="10"/>
          <c:tx>
            <c:strRef>
              <c:f>Лист1!$L$1</c:f>
              <c:strCache>
                <c:ptCount val="1"/>
                <c:pt idx="0">
                  <c:v>Едкие замечания</c:v>
                </c:pt>
              </c:strCache>
            </c:strRef>
          </c:tx>
          <c:cat>
            <c:strRef>
              <c:f>Лист1!$A$2:$A$6</c:f>
              <c:strCache>
                <c:ptCount val="5"/>
                <c:pt idx="0">
                  <c:v>редко</c:v>
                </c:pt>
                <c:pt idx="1">
                  <c:v>иногда</c:v>
                </c:pt>
                <c:pt idx="2">
                  <c:v>часто</c:v>
                </c:pt>
                <c:pt idx="3">
                  <c:v>очень часто</c:v>
                </c:pt>
                <c:pt idx="4">
                  <c:v>никогда</c:v>
                </c:pt>
              </c:strCache>
            </c:strRef>
          </c:cat>
          <c:val>
            <c:numRef>
              <c:f>Лист1!$L$2:$L$6</c:f>
              <c:numCache>
                <c:formatCode>General</c:formatCode>
                <c:ptCount val="5"/>
                <c:pt idx="1">
                  <c:v>1</c:v>
                </c:pt>
                <c:pt idx="4">
                  <c:v>7</c:v>
                </c:pt>
              </c:numCache>
            </c:numRef>
          </c:val>
        </c:ser>
        <c:axId val="78504704"/>
        <c:axId val="78506240"/>
      </c:barChart>
      <c:catAx>
        <c:axId val="78504704"/>
        <c:scaling>
          <c:orientation val="minMax"/>
        </c:scaling>
        <c:axPos val="b"/>
        <c:tickLblPos val="nextTo"/>
        <c:crossAx val="78506240"/>
        <c:crosses val="autoZero"/>
        <c:auto val="1"/>
        <c:lblAlgn val="ctr"/>
        <c:lblOffset val="100"/>
      </c:catAx>
      <c:valAx>
        <c:axId val="78506240"/>
        <c:scaling>
          <c:orientation val="minMax"/>
        </c:scaling>
        <c:axPos val="l"/>
        <c:majorGridlines/>
        <c:numFmt formatCode="General" sourceLinked="1"/>
        <c:tickLblPos val="nextTo"/>
        <c:crossAx val="78504704"/>
        <c:crosses val="autoZero"/>
        <c:crossBetween val="between"/>
      </c:valAx>
    </c:plotArea>
    <c:legend>
      <c:legendPos val="r"/>
      <c:layout>
        <c:manualLayout>
          <c:xMode val="edge"/>
          <c:yMode val="edge"/>
          <c:x val="0.61164447274188694"/>
          <c:y val="0"/>
          <c:w val="0.3883555272581134"/>
          <c:h val="1"/>
        </c:manualLayout>
      </c:layout>
    </c:legend>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CDE72FDF-63B1-47D3-904F-4771202B4534}" type="datetimeFigureOut">
              <a:rPr lang="ru-RU" smtClean="0"/>
              <a:pPr/>
              <a:t>31.03.2014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FC8AC4-1934-45DF-B3F5-F01EEB0E1E5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DE72FDF-63B1-47D3-904F-4771202B4534}" type="datetimeFigureOut">
              <a:rPr lang="ru-RU" smtClean="0"/>
              <a:pPr/>
              <a:t>31.03.2014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FC8AC4-1934-45DF-B3F5-F01EEB0E1E5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DE72FDF-63B1-47D3-904F-4771202B4534}" type="datetimeFigureOut">
              <a:rPr lang="ru-RU" smtClean="0"/>
              <a:pPr/>
              <a:t>31.03.2014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FC8AC4-1934-45DF-B3F5-F01EEB0E1E5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DE72FDF-63B1-47D3-904F-4771202B4534}" type="datetimeFigureOut">
              <a:rPr lang="ru-RU" smtClean="0"/>
              <a:pPr/>
              <a:t>31.03.2014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FC8AC4-1934-45DF-B3F5-F01EEB0E1E5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DE72FDF-63B1-47D3-904F-4771202B4534}" type="datetimeFigureOut">
              <a:rPr lang="ru-RU" smtClean="0"/>
              <a:pPr/>
              <a:t>31.03.2014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5FC8AC4-1934-45DF-B3F5-F01EEB0E1E5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DE72FDF-63B1-47D3-904F-4771202B4534}" type="datetimeFigureOut">
              <a:rPr lang="ru-RU" smtClean="0"/>
              <a:pPr/>
              <a:t>31.03.2014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FC8AC4-1934-45DF-B3F5-F01EEB0E1E5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CDE72FDF-63B1-47D3-904F-4771202B4534}" type="datetimeFigureOut">
              <a:rPr lang="ru-RU" smtClean="0"/>
              <a:pPr/>
              <a:t>31.03.2014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5FC8AC4-1934-45DF-B3F5-F01EEB0E1E5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DE72FDF-63B1-47D3-904F-4771202B4534}" type="datetimeFigureOut">
              <a:rPr lang="ru-RU" smtClean="0"/>
              <a:pPr/>
              <a:t>31.03.2014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5FC8AC4-1934-45DF-B3F5-F01EEB0E1E5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72FDF-63B1-47D3-904F-4771202B4534}" type="datetimeFigureOut">
              <a:rPr lang="ru-RU" smtClean="0"/>
              <a:pPr/>
              <a:t>31.03.2014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5FC8AC4-1934-45DF-B3F5-F01EEB0E1E5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DE72FDF-63B1-47D3-904F-4771202B4534}" type="datetimeFigureOut">
              <a:rPr lang="ru-RU" smtClean="0"/>
              <a:pPr/>
              <a:t>31.03.2014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FC8AC4-1934-45DF-B3F5-F01EEB0E1E5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DE72FDF-63B1-47D3-904F-4771202B4534}" type="datetimeFigureOut">
              <a:rPr lang="ru-RU" smtClean="0"/>
              <a:pPr/>
              <a:t>31.03.2014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5FC8AC4-1934-45DF-B3F5-F01EEB0E1E50}" type="slidenum">
              <a:rPr lang="ru-RU" smtClean="0"/>
              <a:pPr/>
              <a:t>‹#›</a:t>
            </a:fld>
            <a:endParaRPr lang="ru-RU"/>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CDE72FDF-63B1-47D3-904F-4771202B4534}" type="datetimeFigureOut">
              <a:rPr lang="ru-RU" smtClean="0"/>
              <a:pPr/>
              <a:t>31.03.2014</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75FC8AC4-1934-45DF-B3F5-F01EEB0E1E5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2285992"/>
            <a:ext cx="7117180" cy="1470025"/>
          </a:xfrm>
        </p:spPr>
        <p:txBody>
          <a:bodyPr/>
          <a:lstStyle/>
          <a:p>
            <a:r>
              <a:rPr lang="ru-RU" b="1" dirty="0" smtClean="0">
                <a:solidFill>
                  <a:schemeClr val="accent1">
                    <a:lumMod val="50000"/>
                  </a:schemeClr>
                </a:solidFill>
              </a:rPr>
              <a:t>Родительское </a:t>
            </a:r>
            <a:r>
              <a:rPr lang="ru-RU" b="1" dirty="0" smtClean="0">
                <a:solidFill>
                  <a:schemeClr val="accent1">
                    <a:lumMod val="50000"/>
                  </a:schemeClr>
                </a:solidFill>
              </a:rPr>
              <a:t>собрание №4</a:t>
            </a:r>
            <a:endParaRPr lang="ru-RU" dirty="0"/>
          </a:p>
        </p:txBody>
      </p:sp>
      <p:sp>
        <p:nvSpPr>
          <p:cNvPr id="3" name="Подзаголовок 2"/>
          <p:cNvSpPr>
            <a:spLocks noGrp="1"/>
          </p:cNvSpPr>
          <p:nvPr>
            <p:ph type="subTitle" idx="1"/>
          </p:nvPr>
        </p:nvSpPr>
        <p:spPr>
          <a:xfrm>
            <a:off x="1000100" y="3857628"/>
            <a:ext cx="7117180" cy="1928826"/>
          </a:xfrm>
        </p:spPr>
        <p:txBody>
          <a:bodyPr>
            <a:noAutofit/>
          </a:bodyPr>
          <a:lstStyle/>
          <a:p>
            <a:pPr algn="r"/>
            <a:r>
              <a:rPr lang="ru-RU" sz="2400" dirty="0" smtClean="0"/>
              <a:t>Подготовила:</a:t>
            </a:r>
          </a:p>
          <a:p>
            <a:pPr algn="r"/>
            <a:r>
              <a:rPr lang="ru-RU" sz="2400" dirty="0" smtClean="0"/>
              <a:t>Учитель начальных классов</a:t>
            </a:r>
          </a:p>
          <a:p>
            <a:pPr algn="r"/>
            <a:r>
              <a:rPr lang="ru-RU" sz="2400" dirty="0" smtClean="0"/>
              <a:t>МКОУ СОШ №34 г. Кирова</a:t>
            </a:r>
          </a:p>
          <a:p>
            <a:pPr algn="r"/>
            <a:r>
              <a:rPr lang="ru-RU" sz="2400" dirty="0" err="1" smtClean="0"/>
              <a:t>Мишкарева</a:t>
            </a:r>
            <a:r>
              <a:rPr lang="ru-RU" sz="2400" dirty="0" smtClean="0"/>
              <a:t> Лилия Александровна</a:t>
            </a:r>
          </a:p>
          <a:p>
            <a:pPr algn="ctr"/>
            <a:r>
              <a:rPr lang="ru-RU" sz="2400" smtClean="0"/>
              <a:t>2013-2014  г.</a:t>
            </a:r>
            <a:endParaRPr lang="ru-RU"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t> 			На психическое развитие детей оказывает влияние даже количество книг в доме, их тематика, а также образование родителей.  </a:t>
            </a:r>
          </a:p>
          <a:p>
            <a:pPr>
              <a:buNone/>
            </a:pPr>
            <a:r>
              <a:rPr lang="ru-RU" dirty="0" smtClean="0"/>
              <a:t>			Благодаря чему человек, особенно маленький, может быть счастлив? </a:t>
            </a:r>
          </a:p>
          <a:p>
            <a:pPr>
              <a:buNone/>
            </a:pPr>
            <a:r>
              <a:rPr lang="ru-RU" dirty="0" smtClean="0"/>
              <a:t>			В первую очередь, он счастлив от той психологической среды, в 	которой он живет и растет.</a:t>
            </a:r>
          </a:p>
          <a:p>
            <a:pPr>
              <a:buNone/>
            </a:pPr>
            <a:r>
              <a:rPr lang="ru-RU" dirty="0" smtClean="0"/>
              <a:t>				</a:t>
            </a:r>
            <a:r>
              <a:rPr lang="ru-RU" sz="2400" dirty="0" smtClean="0"/>
              <a:t>- Какая она, эта среда?</a:t>
            </a: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572560" cy="1285884"/>
          </a:xfrm>
        </p:spPr>
        <p:txBody>
          <a:bodyPr/>
          <a:lstStyle/>
          <a:p>
            <a:pPr algn="ctr"/>
            <a:r>
              <a:rPr lang="ru-RU" sz="2400" b="1" dirty="0" smtClean="0">
                <a:solidFill>
                  <a:schemeClr val="tx2"/>
                </a:solidFill>
              </a:rPr>
              <a:t>Анализ таблицы «Эмоциональные реакции родителей при взаимодействии </a:t>
            </a:r>
            <a:br>
              <a:rPr lang="ru-RU" sz="2400" b="1" dirty="0" smtClean="0">
                <a:solidFill>
                  <a:schemeClr val="tx2"/>
                </a:solidFill>
              </a:rPr>
            </a:br>
            <a:r>
              <a:rPr lang="ru-RU" sz="2400" b="1" dirty="0" smtClean="0">
                <a:solidFill>
                  <a:schemeClr val="tx2"/>
                </a:solidFill>
              </a:rPr>
              <a:t>со своим ребенком»</a:t>
            </a:r>
            <a:endParaRPr lang="ru-RU" sz="2400" b="1" dirty="0">
              <a:solidFill>
                <a:schemeClr val="tx2"/>
              </a:solidFill>
            </a:endParaRPr>
          </a:p>
        </p:txBody>
      </p:sp>
      <p:sp>
        <p:nvSpPr>
          <p:cNvPr id="3" name="Содержимое 2"/>
          <p:cNvSpPr>
            <a:spLocks noGrp="1"/>
          </p:cNvSpPr>
          <p:nvPr>
            <p:ph idx="1"/>
          </p:nvPr>
        </p:nvSpPr>
        <p:spPr/>
        <p:txBody>
          <a:bodyPr/>
          <a:lstStyle/>
          <a:p>
            <a:pPr>
              <a:buNone/>
            </a:pPr>
            <a:r>
              <a:rPr lang="ru-RU" dirty="0" smtClean="0"/>
              <a:t>			</a:t>
            </a:r>
            <a:endParaRPr lang="ru-RU" dirty="0"/>
          </a:p>
        </p:txBody>
      </p:sp>
      <p:sp>
        <p:nvSpPr>
          <p:cNvPr id="16385" name="Rectangle 1"/>
          <p:cNvSpPr>
            <a:spLocks noChangeArrowheads="1"/>
          </p:cNvSpPr>
          <p:nvPr/>
        </p:nvSpPr>
        <p:spPr bwMode="auto">
          <a:xfrm>
            <a:off x="500034" y="1571612"/>
            <a:ext cx="864396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1</a:t>
            </a:r>
            <a:r>
              <a:rPr kumimoji="0" lang="ru-RU" sz="1600" b="0" i="0" u="none" strike="noStrike" cap="none" normalizeH="0" baseline="0" dirty="0" smtClean="0">
                <a:ln>
                  <a:noFill/>
                </a:ln>
                <a:solidFill>
                  <a:schemeClr val="tx1"/>
                </a:solidFill>
                <a:effectLst/>
                <a:ea typeface="Times New Roman" pitchFamily="18" charset="0"/>
                <a:cs typeface="Calibri" pitchFamily="34" charset="0"/>
              </a:rPr>
              <a:t>. Если совсем неуправляем; когда говорит неправду; </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Calibri" pitchFamily="34" charset="0"/>
              </a:rPr>
              <a:t>    не реагирует на требование отойти от компьютера; оскорбляет родителей;</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Calibri" pitchFamily="34" charset="0"/>
              </a:rPr>
              <a:t>2. Если игнорирует требования родителей; не понимает спокойного тона; если ребёнок повышает голос;  полное непослушание; только во время спора, когда старается перекричать другого.</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Calibri" pitchFamily="34" charset="0"/>
              </a:rPr>
              <a:t>3. Когда ребёнок криком пытается доказать свою правоту.</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Calibri" pitchFamily="34" charset="0"/>
              </a:rPr>
              <a:t>4. Если категорически не согласна;    когда не может сформулировать что хочет сказать; </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Calibri" pitchFamily="34" charset="0"/>
              </a:rPr>
              <a:t>     когда ребёнок перебивает разговор взрослых.</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Calibri" pitchFamily="34" charset="0"/>
              </a:rPr>
              <a:t>5. Если я права; при отстаивании ребёнком заведомо неправильного мнения; если ребёнок не прав.</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Calibri" pitchFamily="34" charset="0"/>
              </a:rPr>
              <a:t>6. Если ребёнок не прав; если ребёнок не понимает; в спорной ситуации.</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Calibri" pitchFamily="34" charset="0"/>
              </a:rPr>
              <a:t>7. Отказ помогать по дому; когда ребёнок говорит обидные слова; плохое поведение в школе, плохие оценки; когда обещал в 100 раз и не выполнил.</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Calibri" pitchFamily="34" charset="0"/>
              </a:rPr>
              <a:t>8. Перед школой, поездками, тренировками; при выполнении домашних заданий; при разговоре с родителями о школе; пытаясь убедить; когда ребёнку нужен совет.</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Calibri" pitchFamily="34" charset="0"/>
              </a:rPr>
              <a:t>9. Когда не слушается; когда другие методы бесполезны.</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Calibri" pitchFamily="34" charset="0"/>
              </a:rPr>
              <a:t>10. ----</a:t>
            </a:r>
            <a:endParaRPr kumimoji="0" 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ea typeface="Times New Roman" pitchFamily="18" charset="0"/>
                <a:cs typeface="Calibri" pitchFamily="34" charset="0"/>
              </a:rPr>
              <a:t>11. В форме сатиры.</a:t>
            </a:r>
            <a:endParaRPr kumimoji="0" lang="ru-RU" sz="1600" b="0" i="0" u="none" strike="noStrike" cap="none" normalizeH="0" baseline="0" dirty="0" smtClean="0">
              <a:ln>
                <a:noFill/>
              </a:ln>
              <a:solidFill>
                <a:schemeClr val="tx1"/>
              </a:solidFill>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Содержимое 5"/>
          <p:cNvGraphicFramePr>
            <a:graphicFrameLocks noGrp="1"/>
          </p:cNvGraphicFramePr>
          <p:nvPr>
            <p:ph idx="1"/>
          </p:nvPr>
        </p:nvGraphicFramePr>
        <p:xfrm>
          <a:off x="285720" y="214290"/>
          <a:ext cx="8858280" cy="64294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bg2">
                    <a:lumMod val="50000"/>
                  </a:schemeClr>
                </a:solidFill>
              </a:rPr>
              <a:t>Анкета для родителей</a:t>
            </a:r>
          </a:p>
        </p:txBody>
      </p:sp>
      <p:sp>
        <p:nvSpPr>
          <p:cNvPr id="3" name="Объект 2"/>
          <p:cNvSpPr>
            <a:spLocks noGrp="1"/>
          </p:cNvSpPr>
          <p:nvPr>
            <p:ph idx="1"/>
          </p:nvPr>
        </p:nvSpPr>
        <p:spPr>
          <a:xfrm>
            <a:off x="357158" y="1500174"/>
            <a:ext cx="8568952" cy="4824536"/>
          </a:xfrm>
        </p:spPr>
        <p:txBody>
          <a:bodyPr>
            <a:normAutofit fontScale="77500" lnSpcReduction="20000"/>
          </a:bodyPr>
          <a:lstStyle/>
          <a:p>
            <a:pPr lvl="0"/>
            <a:r>
              <a:rPr lang="ru-RU" sz="2000" dirty="0"/>
              <a:t> </a:t>
            </a:r>
            <a:r>
              <a:rPr lang="ru-RU" sz="2000" dirty="0" smtClean="0"/>
              <a:t> </a:t>
            </a:r>
            <a:r>
              <a:rPr lang="ru-RU" sz="2800" dirty="0" smtClean="0"/>
              <a:t>Стимулируете ли вы проявление положительных эмоций у своего ребенка? Как вы это делаете?</a:t>
            </a:r>
          </a:p>
          <a:p>
            <a:pPr>
              <a:buNone/>
            </a:pPr>
            <a:r>
              <a:rPr lang="ru-RU" sz="2400" i="1" dirty="0" smtClean="0"/>
              <a:t>Все родители стимулируют проявление положительных эмоций у ребёнка, но делают это по-разному:</a:t>
            </a:r>
            <a:endParaRPr lang="ru-RU" sz="2400" dirty="0" smtClean="0"/>
          </a:p>
          <a:p>
            <a:r>
              <a:rPr lang="ru-RU" sz="2400" i="1" dirty="0" smtClean="0"/>
              <a:t>8 человек – хвалят</a:t>
            </a:r>
            <a:endParaRPr lang="ru-RU" sz="2400" dirty="0" smtClean="0"/>
          </a:p>
          <a:p>
            <a:r>
              <a:rPr lang="ru-RU" sz="2400" i="1" dirty="0" smtClean="0"/>
              <a:t>3 – морально и материально</a:t>
            </a:r>
            <a:endParaRPr lang="ru-RU" sz="2400" dirty="0" smtClean="0"/>
          </a:p>
          <a:p>
            <a:r>
              <a:rPr lang="ru-RU" sz="2400" i="1" dirty="0" smtClean="0"/>
              <a:t>Посещают развлекательные заведения</a:t>
            </a:r>
            <a:endParaRPr lang="ru-RU" sz="2400" dirty="0" smtClean="0"/>
          </a:p>
          <a:p>
            <a:r>
              <a:rPr lang="ru-RU" sz="2400" i="1" dirty="0" smtClean="0"/>
              <a:t>Совершают семейные поездки, выезжают на природу, в детские лагеря, </a:t>
            </a:r>
            <a:endParaRPr lang="ru-RU" sz="2400" dirty="0" smtClean="0"/>
          </a:p>
          <a:p>
            <a:r>
              <a:rPr lang="ru-RU" sz="2400" i="1" dirty="0" smtClean="0"/>
              <a:t>Беседуют -3 из опрошенных</a:t>
            </a:r>
            <a:endParaRPr lang="ru-RU" sz="2400" dirty="0" smtClean="0"/>
          </a:p>
          <a:p>
            <a:r>
              <a:rPr lang="ru-RU" sz="2400" i="1" dirty="0" smtClean="0"/>
              <a:t>1 – играет, 1 – показывает пример, 1 – стимулирует тем, что ему нравится</a:t>
            </a:r>
            <a:endParaRPr lang="ru-RU" sz="2400" dirty="0" smtClean="0"/>
          </a:p>
          <a:p>
            <a:endParaRPr lang="ru-RU" sz="2400" dirty="0"/>
          </a:p>
          <a:p>
            <a:pPr>
              <a:buNone/>
            </a:pPr>
            <a:r>
              <a:rPr lang="ru-RU" sz="2400" dirty="0"/>
              <a:t>	</a:t>
            </a:r>
          </a:p>
        </p:txBody>
      </p:sp>
    </p:spTree>
    <p:extLst>
      <p:ext uri="{BB962C8B-B14F-4D97-AF65-F5344CB8AC3E}">
        <p14:creationId xmlns="" xmlns:p14="http://schemas.microsoft.com/office/powerpoint/2010/main" val="753832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71472" y="785795"/>
            <a:ext cx="7858180" cy="5073004"/>
          </a:xfrm>
        </p:spPr>
        <p:txBody>
          <a:bodyPr>
            <a:normAutofit/>
          </a:bodyPr>
          <a:lstStyle/>
          <a:p>
            <a:pPr lvl="0"/>
            <a:r>
              <a:rPr lang="ru-RU" sz="2400" dirty="0" smtClean="0"/>
              <a:t>Проявляет ли ваш ребенок отрицательные эмоции? Почему, на ваш взгляд они возникают?</a:t>
            </a:r>
          </a:p>
          <a:p>
            <a:r>
              <a:rPr lang="ru-RU" i="1" dirty="0" smtClean="0"/>
              <a:t>У 10 родителей ребёнок проявляет отрицательные эмоции,</a:t>
            </a:r>
            <a:endParaRPr lang="ru-RU" dirty="0" smtClean="0"/>
          </a:p>
          <a:p>
            <a:r>
              <a:rPr lang="ru-RU" i="1" dirty="0" smtClean="0"/>
              <a:t>У 4 – иногда </a:t>
            </a:r>
            <a:endParaRPr lang="ru-RU" dirty="0" smtClean="0"/>
          </a:p>
          <a:p>
            <a:pPr>
              <a:buNone/>
            </a:pPr>
            <a:r>
              <a:rPr lang="ru-RU" i="1" dirty="0" smtClean="0"/>
              <a:t>По мнению родителей это происходит, когда:</a:t>
            </a:r>
            <a:endParaRPr lang="ru-RU" dirty="0" smtClean="0"/>
          </a:p>
          <a:p>
            <a:r>
              <a:rPr lang="ru-RU" i="1" dirty="0" smtClean="0"/>
              <a:t>Ребёнок лениться, чувствует несправедливость, </a:t>
            </a:r>
            <a:endParaRPr lang="ru-RU" dirty="0" smtClean="0"/>
          </a:p>
          <a:p>
            <a:r>
              <a:rPr lang="ru-RU" i="1" dirty="0" smtClean="0"/>
              <a:t> устал, плохо себя чувствует, плохое настроение,  игр, </a:t>
            </a:r>
            <a:endParaRPr lang="ru-RU" dirty="0" smtClean="0"/>
          </a:p>
          <a:p>
            <a:r>
              <a:rPr lang="ru-RU" i="1" dirty="0" smtClean="0"/>
              <a:t> не имеет жизненного опыта реагировать на сложные ситуации, </a:t>
            </a:r>
            <a:endParaRPr lang="ru-RU" dirty="0" smtClean="0"/>
          </a:p>
          <a:p>
            <a:r>
              <a:rPr lang="ru-RU" i="1" dirty="0" smtClean="0"/>
              <a:t>недостаток внимания и ласки со стороны родителей.</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009443" y="857233"/>
            <a:ext cx="7125112" cy="5001566"/>
          </a:xfrm>
        </p:spPr>
        <p:txBody>
          <a:bodyPr/>
          <a:lstStyle/>
          <a:p>
            <a:pPr lvl="0"/>
            <a:r>
              <a:rPr lang="ru-RU" sz="2200" dirty="0" smtClean="0"/>
              <a:t>Как вы развиваете положительные эмоции своего ребенка? Приведите примеры. </a:t>
            </a:r>
          </a:p>
          <a:p>
            <a:r>
              <a:rPr lang="ru-RU" i="1" dirty="0" smtClean="0"/>
              <a:t>Успокаиваю, ходим вместе гулять, </a:t>
            </a:r>
            <a:endParaRPr lang="ru-RU" dirty="0" smtClean="0"/>
          </a:p>
          <a:p>
            <a:r>
              <a:rPr lang="ru-RU" i="1" dirty="0" smtClean="0"/>
              <a:t>стараюсь вместе проводить время за занятиями, </a:t>
            </a:r>
            <a:endParaRPr lang="ru-RU" dirty="0" smtClean="0"/>
          </a:p>
          <a:p>
            <a:r>
              <a:rPr lang="ru-RU" i="1" dirty="0" smtClean="0"/>
              <a:t>беседую, привожу примеры, хвалю, </a:t>
            </a:r>
            <a:endParaRPr lang="ru-RU" dirty="0" smtClean="0"/>
          </a:p>
          <a:p>
            <a:r>
              <a:rPr lang="ru-RU" i="1" dirty="0" smtClean="0"/>
              <a:t>поощряю подарками, шучу вместе с ребёнком, </a:t>
            </a:r>
            <a:endParaRPr lang="ru-RU" dirty="0" smtClean="0"/>
          </a:p>
          <a:p>
            <a:r>
              <a:rPr lang="ru-RU" i="1" dirty="0" smtClean="0"/>
              <a:t>разрешаю делать то, что хочет, </a:t>
            </a:r>
            <a:endParaRPr lang="ru-RU" dirty="0" smtClean="0"/>
          </a:p>
          <a:p>
            <a:r>
              <a:rPr lang="ru-RU" i="1" dirty="0" smtClean="0"/>
              <a:t>заботимся о домашнем животном.</a:t>
            </a:r>
            <a:r>
              <a:rPr lang="ru-RU" dirty="0" smtClean="0"/>
              <a:t>  </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bg2">
                    <a:lumMod val="50000"/>
                  </a:schemeClr>
                </a:solidFill>
              </a:rPr>
              <a:t>Ситуации </a:t>
            </a:r>
            <a:r>
              <a:rPr lang="ru-RU" b="1" dirty="0">
                <a:solidFill>
                  <a:schemeClr val="bg2">
                    <a:lumMod val="50000"/>
                  </a:schemeClr>
                </a:solidFill>
              </a:rPr>
              <a:t>из жизни класса</a:t>
            </a:r>
            <a:r>
              <a:rPr lang="ru-RU" dirty="0">
                <a:solidFill>
                  <a:schemeClr val="bg2">
                    <a:lumMod val="50000"/>
                  </a:schemeClr>
                </a:solidFill>
              </a:rPr>
              <a:t> </a:t>
            </a:r>
          </a:p>
        </p:txBody>
      </p:sp>
      <p:sp>
        <p:nvSpPr>
          <p:cNvPr id="3" name="Объект 2"/>
          <p:cNvSpPr>
            <a:spLocks noGrp="1"/>
          </p:cNvSpPr>
          <p:nvPr>
            <p:ph idx="1"/>
          </p:nvPr>
        </p:nvSpPr>
        <p:spPr>
          <a:xfrm>
            <a:off x="1009443" y="1807361"/>
            <a:ext cx="7125112" cy="4501959"/>
          </a:xfrm>
        </p:spPr>
        <p:txBody>
          <a:bodyPr>
            <a:noAutofit/>
          </a:bodyPr>
          <a:lstStyle/>
          <a:p>
            <a:r>
              <a:rPr lang="ru-RU" sz="2000" dirty="0"/>
              <a:t>	- Ваш ребенок опять получил плохую оценку по предмету. </a:t>
            </a:r>
            <a:r>
              <a:rPr lang="ru-RU" sz="2000" dirty="0" smtClean="0"/>
              <a:t>Накануне </a:t>
            </a:r>
            <a:r>
              <a:rPr lang="ru-RU" sz="2000" dirty="0"/>
              <a:t>он долго учил, а результат плачевный.</a:t>
            </a:r>
          </a:p>
          <a:p>
            <a:r>
              <a:rPr lang="ru-RU" sz="2000" dirty="0"/>
              <a:t>	-  Вы многократно повторяете своему ребенку: «Делай уроки</a:t>
            </a:r>
            <a:r>
              <a:rPr lang="ru-RU" sz="2000" dirty="0" smtClean="0"/>
              <a:t>!»,</a:t>
            </a:r>
            <a:r>
              <a:rPr lang="ru-RU" sz="2000" dirty="0"/>
              <a:t>	Ребенок не реагирует.</a:t>
            </a:r>
          </a:p>
          <a:p>
            <a:r>
              <a:rPr lang="ru-RU" sz="2000" dirty="0"/>
              <a:t>	- Ваш ребенок ничего вам не рассказывает, и лишь от </a:t>
            </a:r>
            <a:r>
              <a:rPr lang="ru-RU" sz="2000" dirty="0" smtClean="0"/>
              <a:t>посторонних </a:t>
            </a:r>
            <a:r>
              <a:rPr lang="ru-RU" sz="2000" dirty="0"/>
              <a:t>людей вы узнаете, что он </a:t>
            </a:r>
            <a:r>
              <a:rPr lang="ru-RU" sz="2000" dirty="0" smtClean="0"/>
              <a:t>ведет </a:t>
            </a:r>
            <a:r>
              <a:rPr lang="ru-RU" sz="2000" dirty="0"/>
              <a:t>себя в школе плохо.	</a:t>
            </a:r>
          </a:p>
          <a:p>
            <a:r>
              <a:rPr lang="ru-RU" sz="2000" dirty="0"/>
              <a:t>	-  Ваш ребенок дерется с другими детьми, и в школе на него </a:t>
            </a:r>
            <a:r>
              <a:rPr lang="ru-RU" sz="2000" dirty="0" smtClean="0"/>
              <a:t>постоянно </a:t>
            </a:r>
            <a:r>
              <a:rPr lang="ru-RU" sz="2000" dirty="0"/>
              <a:t>жалуются.</a:t>
            </a:r>
          </a:p>
          <a:p>
            <a:endParaRPr lang="ru-RU" sz="2000" dirty="0"/>
          </a:p>
        </p:txBody>
      </p:sp>
    </p:spTree>
    <p:extLst>
      <p:ext uri="{BB962C8B-B14F-4D97-AF65-F5344CB8AC3E}">
        <p14:creationId xmlns="" xmlns:p14="http://schemas.microsoft.com/office/powerpoint/2010/main" val="1512256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tx2"/>
                </a:solidFill>
              </a:rPr>
              <a:t>Презентация выставки рисунков</a:t>
            </a:r>
            <a:endParaRPr lang="ru-RU" b="1" dirty="0">
              <a:solidFill>
                <a:schemeClr val="tx2"/>
              </a:solidFill>
            </a:endParaRPr>
          </a:p>
        </p:txBody>
      </p:sp>
      <p:sp>
        <p:nvSpPr>
          <p:cNvPr id="3" name="Содержимое 2"/>
          <p:cNvSpPr>
            <a:spLocks noGrp="1"/>
          </p:cNvSpPr>
          <p:nvPr>
            <p:ph idx="1"/>
          </p:nvPr>
        </p:nvSpPr>
        <p:spPr>
          <a:xfrm>
            <a:off x="642910" y="1807361"/>
            <a:ext cx="8001056" cy="4051437"/>
          </a:xfrm>
        </p:spPr>
        <p:txBody>
          <a:bodyPr/>
          <a:lstStyle/>
          <a:p>
            <a:r>
              <a:rPr lang="ru-RU" dirty="0" smtClean="0"/>
              <a:t>Презентация оформлена на тему «Мои маленькие радости». Дети рисовали то, чему они больше всего радуются. (это сладости, игры, прогулки / поездки, праздники в кругу семьи, домашние животные)</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04664"/>
            <a:ext cx="8429684" cy="1195535"/>
          </a:xfrm>
        </p:spPr>
        <p:txBody>
          <a:bodyPr/>
          <a:lstStyle/>
          <a:p>
            <a:pPr algn="ctr"/>
            <a:r>
              <a:rPr lang="ru-RU" b="1" dirty="0">
                <a:solidFill>
                  <a:schemeClr val="bg2">
                    <a:lumMod val="50000"/>
                  </a:schemeClr>
                </a:solidFill>
              </a:rPr>
              <a:t>Рекомендации по развитию положительных эмоций вашего ребенка.</a:t>
            </a:r>
            <a:r>
              <a:rPr lang="ru-RU" sz="2400" b="1" dirty="0">
                <a:solidFill>
                  <a:schemeClr val="bg2">
                    <a:lumMod val="50000"/>
                  </a:schemeClr>
                </a:solidFill>
              </a:rPr>
              <a:t/>
            </a:r>
            <a:br>
              <a:rPr lang="ru-RU" sz="2400" b="1" dirty="0">
                <a:solidFill>
                  <a:schemeClr val="bg2">
                    <a:lumMod val="50000"/>
                  </a:schemeClr>
                </a:solidFill>
              </a:rPr>
            </a:br>
            <a:endParaRPr lang="ru-RU" sz="2400" b="1" dirty="0">
              <a:solidFill>
                <a:schemeClr val="bg2">
                  <a:lumMod val="50000"/>
                </a:schemeClr>
              </a:solidFill>
            </a:endParaRPr>
          </a:p>
        </p:txBody>
      </p:sp>
      <p:sp>
        <p:nvSpPr>
          <p:cNvPr id="3" name="Объект 2"/>
          <p:cNvSpPr>
            <a:spLocks noGrp="1"/>
          </p:cNvSpPr>
          <p:nvPr>
            <p:ph idx="1"/>
          </p:nvPr>
        </p:nvSpPr>
        <p:spPr>
          <a:xfrm>
            <a:off x="107504" y="1556792"/>
            <a:ext cx="8928991" cy="5112567"/>
          </a:xfrm>
        </p:spPr>
        <p:txBody>
          <a:bodyPr>
            <a:noAutofit/>
          </a:bodyPr>
          <a:lstStyle/>
          <a:p>
            <a:pPr marL="0" indent="0">
              <a:buNone/>
            </a:pPr>
            <a:r>
              <a:rPr lang="ru-RU" sz="1400" b="1" i="1" dirty="0" smtClean="0"/>
              <a:t>                              Папы </a:t>
            </a:r>
            <a:r>
              <a:rPr lang="ru-RU" sz="1400" b="1" i="1" dirty="0"/>
              <a:t>и мамы! Дедушки и бабушки! Помните!</a:t>
            </a:r>
            <a:endParaRPr lang="ru-RU" sz="1400" dirty="0"/>
          </a:p>
          <a:p>
            <a:pPr lvl="0"/>
            <a:r>
              <a:rPr lang="ru-RU" sz="1400" dirty="0"/>
              <a:t>От повторяющихся знаков приветствия, одобрения, любви </a:t>
            </a:r>
            <a:r>
              <a:rPr lang="ru-RU" sz="1400" dirty="0" smtClean="0"/>
              <a:t>и принятия </a:t>
            </a:r>
            <a:r>
              <a:rPr lang="ru-RU" sz="1400" dirty="0"/>
              <a:t>у ребенка складывается ощущение: «Со мной все в </a:t>
            </a:r>
            <a:r>
              <a:rPr lang="ru-RU" sz="1400" dirty="0" smtClean="0"/>
              <a:t>порядке»,  </a:t>
            </a:r>
            <a:r>
              <a:rPr lang="ru-RU" sz="1400" dirty="0"/>
              <a:t>«Я.. хороший». </a:t>
            </a:r>
          </a:p>
          <a:p>
            <a:r>
              <a:rPr lang="ru-RU" sz="1400" dirty="0"/>
              <a:t> </a:t>
            </a:r>
            <a:r>
              <a:rPr lang="ru-RU" sz="1400" dirty="0" smtClean="0"/>
              <a:t>От </a:t>
            </a:r>
            <a:r>
              <a:rPr lang="ru-RU" sz="1400" dirty="0"/>
              <a:t>сигналов осуждения, недовольства, критики появляется ощущение «со мной что-то не так», «Я </a:t>
            </a:r>
            <a:r>
              <a:rPr lang="ru-RU" sz="1400" dirty="0" smtClean="0"/>
              <a:t>­ плохой</a:t>
            </a:r>
            <a:r>
              <a:rPr lang="ru-RU" sz="1400" dirty="0"/>
              <a:t>».</a:t>
            </a:r>
          </a:p>
          <a:p>
            <a:pPr lvl="0"/>
            <a:r>
              <a:rPr lang="ru-RU" sz="1400" dirty="0"/>
              <a:t> </a:t>
            </a:r>
            <a:r>
              <a:rPr lang="ru-RU" sz="1400" dirty="0" smtClean="0"/>
              <a:t>Душевная </a:t>
            </a:r>
            <a:r>
              <a:rPr lang="ru-RU" sz="1400" dirty="0"/>
              <a:t>копилка ребенка работает день и ночь. Ее ценность </a:t>
            </a:r>
            <a:r>
              <a:rPr lang="ru-RU" sz="1400" dirty="0" smtClean="0"/>
              <a:t>зависит </a:t>
            </a:r>
            <a:r>
              <a:rPr lang="ru-RU" sz="1400" dirty="0"/>
              <a:t>от того, что мы туда бросаем.</a:t>
            </a:r>
          </a:p>
          <a:p>
            <a:pPr lvl="0"/>
            <a:r>
              <a:rPr lang="ru-RU" sz="1400" dirty="0"/>
              <a:t>Даже требования, которые вы предъявляете, должны быть </a:t>
            </a:r>
            <a:r>
              <a:rPr lang="ru-RU" sz="1400" dirty="0" smtClean="0"/>
              <a:t>наполнены </a:t>
            </a:r>
            <a:r>
              <a:rPr lang="ru-RU" sz="1400" dirty="0"/>
              <a:t>любовью и надеждой. . Научитесь слушать своего ребенка в радости и в </a:t>
            </a:r>
            <a:r>
              <a:rPr lang="ru-RU" sz="1400" dirty="0" smtClean="0"/>
              <a:t>горести. </a:t>
            </a:r>
            <a:r>
              <a:rPr lang="ru-RU" sz="1400" dirty="0"/>
              <a:t>Наказывая своего ребенка, оставайтесь рядом с ним, не </a:t>
            </a:r>
            <a:r>
              <a:rPr lang="ru-RU" sz="1400" dirty="0" smtClean="0"/>
              <a:t>избегайте общения </a:t>
            </a:r>
            <a:r>
              <a:rPr lang="ru-RU" sz="1400" dirty="0"/>
              <a:t>с ним.</a:t>
            </a:r>
          </a:p>
          <a:p>
            <a:pPr lvl="0"/>
            <a:r>
              <a:rPr lang="ru-RU" sz="1400" dirty="0"/>
              <a:t>Станьте для своего ребенка примером для подражания в </a:t>
            </a:r>
            <a:r>
              <a:rPr lang="ru-RU" sz="1400" dirty="0" smtClean="0"/>
              <a:t>проявлении </a:t>
            </a:r>
            <a:r>
              <a:rPr lang="ru-RU" sz="1400" dirty="0"/>
              <a:t>положительных эмоций по отношению к членам  своей семьи и к другим людям. </a:t>
            </a:r>
          </a:p>
          <a:p>
            <a:pPr lvl="0"/>
            <a:r>
              <a:rPr lang="ru-RU" sz="1400" dirty="0"/>
              <a:t>Обнимайте и целуйте своего ребенка в любом возрасте. </a:t>
            </a:r>
          </a:p>
          <a:p>
            <a:pPr lvl="0"/>
            <a:r>
              <a:rPr lang="ru-RU" sz="1400" dirty="0"/>
              <a:t> Не разговаривайте со своим ребенком с равнодушным и </a:t>
            </a:r>
            <a:r>
              <a:rPr lang="ru-RU" sz="1400" dirty="0" smtClean="0"/>
              <a:t>безразличным </a:t>
            </a:r>
            <a:r>
              <a:rPr lang="ru-RU" sz="1400" dirty="0"/>
              <a:t>лицом.</a:t>
            </a:r>
          </a:p>
          <a:p>
            <a:pPr lvl="0"/>
            <a:r>
              <a:rPr lang="ru-RU" sz="1400" dirty="0"/>
              <a:t>Заводите свои красивые, добрые и светлые ритуалы общения, </a:t>
            </a:r>
            <a:r>
              <a:rPr lang="ru-RU" sz="1400" dirty="0" smtClean="0"/>
              <a:t>которые </a:t>
            </a:r>
            <a:r>
              <a:rPr lang="ru-RU" sz="1400" dirty="0"/>
              <a:t>сделают вашу жизнь и жизнь вашего ребенка теплее и </a:t>
            </a:r>
            <a:r>
              <a:rPr lang="ru-RU" sz="1400" dirty="0" smtClean="0"/>
              <a:t>радостнее</a:t>
            </a:r>
            <a:r>
              <a:rPr lang="ru-RU" sz="1400" dirty="0"/>
              <a:t>.</a:t>
            </a:r>
          </a:p>
          <a:p>
            <a:pPr marL="0" indent="0">
              <a:buNone/>
            </a:pPr>
            <a:endParaRPr lang="ru-RU" sz="1400" dirty="0"/>
          </a:p>
        </p:txBody>
      </p:sp>
    </p:spTree>
    <p:extLst>
      <p:ext uri="{BB962C8B-B14F-4D97-AF65-F5344CB8AC3E}">
        <p14:creationId xmlns="" xmlns:p14="http://schemas.microsoft.com/office/powerpoint/2010/main" val="524457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60648"/>
            <a:ext cx="7125113" cy="1239526"/>
          </a:xfrm>
        </p:spPr>
        <p:txBody>
          <a:bodyPr/>
          <a:lstStyle/>
          <a:p>
            <a:pPr algn="ctr"/>
            <a:r>
              <a:rPr lang="ru-RU" b="1" dirty="0">
                <a:solidFill>
                  <a:schemeClr val="bg2">
                    <a:lumMod val="50000"/>
                  </a:schemeClr>
                </a:solidFill>
              </a:rPr>
              <a:t>Ритуалы, которые нравятся детям. </a:t>
            </a:r>
            <a:r>
              <a:rPr lang="ru-RU" sz="2000" dirty="0"/>
              <a:t/>
            </a:r>
            <a:br>
              <a:rPr lang="ru-RU" sz="2000" dirty="0"/>
            </a:br>
            <a:endParaRPr lang="ru-RU" sz="2000" dirty="0"/>
          </a:p>
        </p:txBody>
      </p:sp>
      <p:sp>
        <p:nvSpPr>
          <p:cNvPr id="3" name="Объект 2"/>
          <p:cNvSpPr>
            <a:spLocks noGrp="1"/>
          </p:cNvSpPr>
          <p:nvPr>
            <p:ph idx="1"/>
          </p:nvPr>
        </p:nvSpPr>
        <p:spPr>
          <a:xfrm>
            <a:off x="1" y="928670"/>
            <a:ext cx="4000495" cy="5715040"/>
          </a:xfrm>
        </p:spPr>
        <p:txBody>
          <a:bodyPr>
            <a:normAutofit/>
          </a:bodyPr>
          <a:lstStyle/>
          <a:p>
            <a:pPr lvl="0"/>
            <a:r>
              <a:rPr lang="ru-RU" dirty="0" smtClean="0"/>
              <a:t>Перед уходом в школу получить объятие родителей и напутственное слово или жест.</a:t>
            </a:r>
          </a:p>
          <a:p>
            <a:pPr lvl="0"/>
            <a:r>
              <a:rPr lang="ru-RU" dirty="0" smtClean="0"/>
              <a:t>Придя из школы, рассказать о своих удачах и проблемах и получить слова поддержки и участия за чашкой чая.</a:t>
            </a:r>
          </a:p>
          <a:p>
            <a:pPr lvl="0"/>
            <a:r>
              <a:rPr lang="ru-RU" dirty="0" smtClean="0"/>
              <a:t>В выходной день обсудить прожитую неделю и ее значение для детей и родителей.</a:t>
            </a:r>
          </a:p>
          <a:p>
            <a:pPr lvl="0">
              <a:buNone/>
            </a:pPr>
            <a:endParaRPr lang="ru-RU" dirty="0"/>
          </a:p>
        </p:txBody>
      </p:sp>
      <p:pic>
        <p:nvPicPr>
          <p:cNvPr id="2053" name="Picture 5"/>
          <p:cNvPicPr>
            <a:picLocks noChangeAspect="1" noChangeArrowheads="1"/>
          </p:cNvPicPr>
          <p:nvPr/>
        </p:nvPicPr>
        <p:blipFill>
          <a:blip r:embed="rId2"/>
          <a:srcRect/>
          <a:stretch>
            <a:fillRect/>
          </a:stretch>
        </p:blipFill>
        <p:spPr bwMode="auto">
          <a:xfrm>
            <a:off x="4000496" y="1500174"/>
            <a:ext cx="4789933" cy="4732454"/>
          </a:xfrm>
          <a:prstGeom prst="rect">
            <a:avLst/>
          </a:prstGeom>
          <a:noFill/>
          <a:ln w="9525">
            <a:noFill/>
            <a:miter lim="800000"/>
            <a:headEnd/>
            <a:tailEnd/>
          </a:ln>
          <a:effectLst/>
        </p:spPr>
      </p:pic>
    </p:spTree>
    <p:extLst>
      <p:ext uri="{BB962C8B-B14F-4D97-AF65-F5344CB8AC3E}">
        <p14:creationId xmlns="" xmlns:p14="http://schemas.microsoft.com/office/powerpoint/2010/main" val="4024159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endParaRPr lang="ru-RU" b="1" dirty="0">
              <a:solidFill>
                <a:schemeClr val="accent1">
                  <a:lumMod val="50000"/>
                </a:schemeClr>
              </a:solidFill>
            </a:endParaRPr>
          </a:p>
        </p:txBody>
      </p:sp>
      <p:sp>
        <p:nvSpPr>
          <p:cNvPr id="3" name="Объект 2"/>
          <p:cNvSpPr>
            <a:spLocks noGrp="1"/>
          </p:cNvSpPr>
          <p:nvPr>
            <p:ph idx="1"/>
          </p:nvPr>
        </p:nvSpPr>
        <p:spPr/>
        <p:txBody>
          <a:bodyPr>
            <a:normAutofit/>
          </a:bodyPr>
          <a:lstStyle/>
          <a:p>
            <a:pPr marL="0" indent="0" algn="ctr">
              <a:buNone/>
            </a:pPr>
            <a:r>
              <a:rPr lang="ru-RU" sz="3200" b="1" dirty="0">
                <a:solidFill>
                  <a:srgbClr val="FFFF00"/>
                </a:solidFill>
              </a:rPr>
              <a:t>Значение эмоций для формирования положительного</a:t>
            </a:r>
          </a:p>
          <a:p>
            <a:pPr marL="0" indent="0" algn="ctr">
              <a:buNone/>
            </a:pPr>
            <a:r>
              <a:rPr lang="ru-RU" sz="3200" b="1" dirty="0">
                <a:solidFill>
                  <a:srgbClr val="FFFF00"/>
                </a:solidFill>
              </a:rPr>
              <a:t>взаимодействия ребенка с окружающим миром</a:t>
            </a:r>
          </a:p>
        </p:txBody>
      </p:sp>
    </p:spTree>
    <p:extLst>
      <p:ext uri="{BB962C8B-B14F-4D97-AF65-F5344CB8AC3E}">
        <p14:creationId xmlns="" xmlns:p14="http://schemas.microsoft.com/office/powerpoint/2010/main" val="8354378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bg2">
                    <a:lumMod val="50000"/>
                  </a:schemeClr>
                </a:solidFill>
              </a:rPr>
              <a:t>Ритуалы, которые нравятся детям.</a:t>
            </a:r>
            <a:endParaRPr lang="ru-RU" dirty="0"/>
          </a:p>
        </p:txBody>
      </p:sp>
      <p:sp>
        <p:nvSpPr>
          <p:cNvPr id="3" name="Содержимое 2"/>
          <p:cNvSpPr>
            <a:spLocks noGrp="1"/>
          </p:cNvSpPr>
          <p:nvPr>
            <p:ph idx="1"/>
          </p:nvPr>
        </p:nvSpPr>
        <p:spPr>
          <a:xfrm>
            <a:off x="1" y="1571612"/>
            <a:ext cx="3000363" cy="5143535"/>
          </a:xfrm>
        </p:spPr>
        <p:txBody>
          <a:bodyPr/>
          <a:lstStyle/>
          <a:p>
            <a:pPr lvl="0"/>
            <a:endParaRPr lang="ru-RU" dirty="0" smtClean="0"/>
          </a:p>
          <a:p>
            <a:pPr lvl="0"/>
            <a:r>
              <a:rPr lang="ru-RU" dirty="0" smtClean="0"/>
              <a:t>Посидеть в сумерках при свечах рядом с мамой и папой.</a:t>
            </a:r>
          </a:p>
          <a:p>
            <a:pPr lvl="0"/>
            <a:r>
              <a:rPr lang="ru-RU" dirty="0" smtClean="0"/>
              <a:t>На ночь слушать сказку и быть заботливо укрытым.</a:t>
            </a:r>
          </a:p>
          <a:p>
            <a:endParaRPr lang="ru-RU" dirty="0"/>
          </a:p>
        </p:txBody>
      </p:sp>
      <p:pic>
        <p:nvPicPr>
          <p:cNvPr id="3074" name="Picture 2"/>
          <p:cNvPicPr>
            <a:picLocks noChangeAspect="1" noChangeArrowheads="1"/>
          </p:cNvPicPr>
          <p:nvPr/>
        </p:nvPicPr>
        <p:blipFill>
          <a:blip r:embed="rId2"/>
          <a:srcRect/>
          <a:stretch>
            <a:fillRect/>
          </a:stretch>
        </p:blipFill>
        <p:spPr bwMode="auto">
          <a:xfrm>
            <a:off x="2928926" y="1775242"/>
            <a:ext cx="5587795" cy="4752121"/>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bg2">
                    <a:lumMod val="50000"/>
                  </a:schemeClr>
                </a:solidFill>
              </a:rPr>
              <a:t>Ритуалы, которые нравятся детям. </a:t>
            </a:r>
            <a:r>
              <a:rPr lang="ru-RU" sz="2800" dirty="0" smtClean="0"/>
              <a:t/>
            </a:r>
            <a:br>
              <a:rPr lang="ru-RU" sz="2800" dirty="0" smtClean="0"/>
            </a:br>
            <a:endParaRPr lang="ru-RU" dirty="0"/>
          </a:p>
        </p:txBody>
      </p:sp>
      <p:sp>
        <p:nvSpPr>
          <p:cNvPr id="3" name="Содержимое 2"/>
          <p:cNvSpPr>
            <a:spLocks noGrp="1"/>
          </p:cNvSpPr>
          <p:nvPr>
            <p:ph idx="1"/>
          </p:nvPr>
        </p:nvSpPr>
        <p:spPr>
          <a:xfrm>
            <a:off x="1" y="1428736"/>
            <a:ext cx="3571868" cy="5214973"/>
          </a:xfrm>
        </p:spPr>
        <p:txBody>
          <a:bodyPr/>
          <a:lstStyle/>
          <a:p>
            <a:pPr lvl="0"/>
            <a:r>
              <a:rPr lang="ru-RU" dirty="0" smtClean="0"/>
              <a:t>В свой день рождения получать сюрпризы и устраивать их для других членов семьи.</a:t>
            </a:r>
          </a:p>
          <a:p>
            <a:pPr lvl="0"/>
            <a:r>
              <a:rPr lang="ru-RU" dirty="0" smtClean="0"/>
              <a:t>Вместе с мамой готовиться к празднику и печь красивый торт.</a:t>
            </a:r>
          </a:p>
          <a:p>
            <a:endParaRPr lang="ru-RU" dirty="0"/>
          </a:p>
        </p:txBody>
      </p:sp>
      <p:pic>
        <p:nvPicPr>
          <p:cNvPr id="4098" name="Picture 2"/>
          <p:cNvPicPr>
            <a:picLocks noChangeAspect="1" noChangeArrowheads="1"/>
          </p:cNvPicPr>
          <p:nvPr/>
        </p:nvPicPr>
        <p:blipFill>
          <a:blip r:embed="rId2"/>
          <a:srcRect/>
          <a:stretch>
            <a:fillRect/>
          </a:stretch>
        </p:blipFill>
        <p:spPr bwMode="auto">
          <a:xfrm>
            <a:off x="3428992" y="2071678"/>
            <a:ext cx="5072098" cy="4027843"/>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bg2">
                    <a:lumMod val="50000"/>
                  </a:schemeClr>
                </a:solidFill>
              </a:rPr>
              <a:t>Ритуалы, которые нравятся детям</a:t>
            </a:r>
            <a:r>
              <a:rPr lang="ru-RU" sz="2400" b="1" dirty="0" smtClean="0">
                <a:solidFill>
                  <a:schemeClr val="bg2">
                    <a:lumMod val="50000"/>
                  </a:schemeClr>
                </a:solidFill>
              </a:rPr>
              <a:t>. </a:t>
            </a:r>
            <a:r>
              <a:rPr lang="ru-RU" sz="2800" dirty="0" smtClean="0"/>
              <a:t/>
            </a:r>
            <a:br>
              <a:rPr lang="ru-RU" sz="2800" dirty="0" smtClean="0"/>
            </a:br>
            <a:endParaRPr lang="ru-RU" dirty="0"/>
          </a:p>
        </p:txBody>
      </p:sp>
      <p:sp>
        <p:nvSpPr>
          <p:cNvPr id="3" name="Содержимое 2"/>
          <p:cNvSpPr>
            <a:spLocks noGrp="1"/>
          </p:cNvSpPr>
          <p:nvPr>
            <p:ph idx="1"/>
          </p:nvPr>
        </p:nvSpPr>
        <p:spPr>
          <a:xfrm>
            <a:off x="1" y="1807361"/>
            <a:ext cx="3428992" cy="4764911"/>
          </a:xfrm>
        </p:spPr>
        <p:txBody>
          <a:bodyPr/>
          <a:lstStyle/>
          <a:p>
            <a:pPr lvl="0"/>
            <a:r>
              <a:rPr lang="ru-RU" dirty="0" smtClean="0"/>
              <a:t>Посидеть с мамой и папой, взявшись за руки во время своей болезни и попросить у них любимую еду или что-то такое, чего очень давно хотелось.</a:t>
            </a:r>
          </a:p>
          <a:p>
            <a:endParaRPr lang="ru-RU" dirty="0"/>
          </a:p>
        </p:txBody>
      </p:sp>
      <p:pic>
        <p:nvPicPr>
          <p:cNvPr id="5125" name="Picture 5"/>
          <p:cNvPicPr>
            <a:picLocks noChangeAspect="1" noChangeArrowheads="1"/>
          </p:cNvPicPr>
          <p:nvPr/>
        </p:nvPicPr>
        <p:blipFill>
          <a:blip r:embed="rId2"/>
          <a:srcRect/>
          <a:stretch>
            <a:fillRect/>
          </a:stretch>
        </p:blipFill>
        <p:spPr bwMode="auto">
          <a:xfrm>
            <a:off x="3357554" y="1928802"/>
            <a:ext cx="5491171" cy="4000528"/>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tx2"/>
                </a:solidFill>
              </a:rPr>
              <a:t>«В лучах родительского солнца»</a:t>
            </a:r>
            <a:endParaRPr lang="ru-RU" b="1" dirty="0">
              <a:solidFill>
                <a:schemeClr val="tx2"/>
              </a:solidFill>
            </a:endParaRPr>
          </a:p>
        </p:txBody>
      </p:sp>
      <p:sp>
        <p:nvSpPr>
          <p:cNvPr id="3" name="Содержимое 2"/>
          <p:cNvSpPr>
            <a:spLocks noGrp="1"/>
          </p:cNvSpPr>
          <p:nvPr>
            <p:ph idx="1"/>
          </p:nvPr>
        </p:nvSpPr>
        <p:spPr/>
        <p:txBody>
          <a:bodyPr>
            <a:normAutofit/>
          </a:bodyPr>
          <a:lstStyle/>
          <a:p>
            <a:pPr>
              <a:buNone/>
            </a:pPr>
            <a:r>
              <a:rPr lang="ru-RU" dirty="0" smtClean="0"/>
              <a:t>			На доске я рисую солнце, а вы каждый по одному лучику и подписываете их, отвечая на вопрос: «Чем я согреваю своего ребенка, как солнышко согревает землю?»</a:t>
            </a:r>
          </a:p>
          <a:p>
            <a:pPr>
              <a:buNone/>
            </a:pPr>
            <a:r>
              <a:rPr lang="ru-RU" dirty="0" smtClean="0"/>
              <a:t> 			Посмотрите, какое наше родительское солнышко лучистое. Оно, как и то, под которым мы живем, щедро дарит нам свое тепло, ласку, не выбирая время и место для этого. Так и мы, родители должны любить своих детей, без каких либо на то условий, безусловно.</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tx2"/>
                </a:solidFill>
              </a:rPr>
              <a:t>Рефлексия</a:t>
            </a:r>
            <a:r>
              <a:rPr lang="ru-RU" sz="2400" b="1" dirty="0" smtClean="0">
                <a:solidFill>
                  <a:schemeClr val="tx2"/>
                </a:solidFill>
              </a:rPr>
              <a:t> </a:t>
            </a:r>
            <a:endParaRPr lang="ru-RU" sz="2400" b="1" dirty="0">
              <a:solidFill>
                <a:schemeClr val="tx2"/>
              </a:solidFill>
            </a:endParaRPr>
          </a:p>
        </p:txBody>
      </p:sp>
      <p:sp>
        <p:nvSpPr>
          <p:cNvPr id="3" name="Содержимое 2"/>
          <p:cNvSpPr>
            <a:spLocks noGrp="1"/>
          </p:cNvSpPr>
          <p:nvPr>
            <p:ph idx="1"/>
          </p:nvPr>
        </p:nvSpPr>
        <p:spPr/>
        <p:txBody>
          <a:bodyPr>
            <a:normAutofit/>
          </a:bodyPr>
          <a:lstStyle/>
          <a:p>
            <a:pPr>
              <a:buNone/>
            </a:pPr>
            <a:r>
              <a:rPr lang="ka-GE" sz="2400" dirty="0" smtClean="0">
                <a:cs typeface="Times New Roman" pitchFamily="18" charset="0"/>
              </a:rPr>
              <a:t>Я попрошу вас оценить сегодняшнюю работу. </a:t>
            </a:r>
            <a:endParaRPr lang="ru-RU" sz="2400" dirty="0" smtClean="0">
              <a:latin typeface="Times New Roman" pitchFamily="18" charset="0"/>
              <a:cs typeface="Times New Roman" pitchFamily="18" charset="0"/>
            </a:endParaRPr>
          </a:p>
          <a:p>
            <a:pPr>
              <a:buNone/>
            </a:pPr>
            <a:r>
              <a:rPr lang="ru-RU" dirty="0" smtClean="0">
                <a:latin typeface="Verdana" pitchFamily="34" charset="0"/>
              </a:rPr>
              <a:t>Будьте добры, закончите три предложения:</a:t>
            </a:r>
          </a:p>
          <a:p>
            <a:pPr>
              <a:buNone/>
            </a:pPr>
            <a:r>
              <a:rPr lang="ru-RU" dirty="0" smtClean="0">
                <a:latin typeface="Verdana" pitchFamily="34" charset="0"/>
              </a:rPr>
              <a:t>  «Из сегодняшнего разговора я поняла……</a:t>
            </a:r>
          </a:p>
          <a:p>
            <a:pPr>
              <a:buNone/>
            </a:pPr>
            <a:r>
              <a:rPr lang="ru-RU" dirty="0" smtClean="0">
                <a:latin typeface="Verdana" pitchFamily="34" charset="0"/>
              </a:rPr>
              <a:t>   «Мне не понравилось…..</a:t>
            </a:r>
          </a:p>
          <a:p>
            <a:pPr>
              <a:buNone/>
            </a:pPr>
            <a:r>
              <a:rPr lang="ru-RU" dirty="0" smtClean="0">
                <a:latin typeface="Verdana" pitchFamily="34" charset="0"/>
              </a:rPr>
              <a:t>   « Хотелось бы продолжить разговор на тему….</a:t>
            </a:r>
          </a:p>
          <a:p>
            <a:pPr>
              <a:buNone/>
            </a:pPr>
            <a:r>
              <a:rPr lang="ru-RU" b="1" dirty="0" smtClean="0">
                <a:latin typeface="Verdana" pitchFamily="34" charset="0"/>
              </a:rPr>
              <a:t> </a:t>
            </a:r>
            <a:endParaRPr lang="ru-RU" dirty="0" smtClean="0">
              <a:latin typeface="Verdana" pitchFamily="34" charset="0"/>
            </a:endParaRP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tx2"/>
                </a:solidFill>
              </a:rPr>
              <a:t>ПОМНИТЕ:</a:t>
            </a:r>
            <a:endParaRPr lang="ru-RU" b="1" dirty="0">
              <a:solidFill>
                <a:schemeClr val="tx2"/>
              </a:solidFill>
            </a:endParaRPr>
          </a:p>
        </p:txBody>
      </p:sp>
      <p:sp>
        <p:nvSpPr>
          <p:cNvPr id="3" name="Содержимое 2"/>
          <p:cNvSpPr>
            <a:spLocks noGrp="1"/>
          </p:cNvSpPr>
          <p:nvPr>
            <p:ph idx="1"/>
          </p:nvPr>
        </p:nvSpPr>
        <p:spPr/>
        <p:txBody>
          <a:bodyPr/>
          <a:lstStyle/>
          <a:p>
            <a:pPr>
              <a:buNone/>
            </a:pPr>
            <a:r>
              <a:rPr lang="ru-RU" dirty="0" smtClean="0"/>
              <a:t/>
            </a:r>
            <a:br>
              <a:rPr lang="ru-RU" dirty="0" smtClean="0"/>
            </a:br>
            <a:r>
              <a:rPr lang="ru-RU" sz="3600" dirty="0" smtClean="0"/>
              <a:t>для выживания человеку необходимо не менее 5 объятий в день,</a:t>
            </a:r>
            <a:br>
              <a:rPr lang="ru-RU" sz="3600" dirty="0" smtClean="0"/>
            </a:br>
            <a:r>
              <a:rPr lang="ru-RU" sz="3600" dirty="0" smtClean="0"/>
              <a:t>а для счастья – не менее 8</a:t>
            </a:r>
          </a:p>
          <a:p>
            <a:pPr>
              <a:buNone/>
            </a:pPr>
            <a:r>
              <a:rPr lang="ru-RU" dirty="0" smtClean="0"/>
              <a:t> </a:t>
            </a:r>
          </a:p>
          <a:p>
            <a:pPr>
              <a:buNone/>
            </a:pPr>
            <a:r>
              <a:rPr lang="ru-RU" dirty="0" smtClean="0"/>
              <a:t> </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428604"/>
            <a:ext cx="7125113" cy="924475"/>
          </a:xfrm>
        </p:spPr>
        <p:txBody>
          <a:bodyPr/>
          <a:lstStyle/>
          <a:p>
            <a:pPr algn="ctr"/>
            <a:r>
              <a:rPr lang="ru-RU" sz="2400" b="1" dirty="0" smtClean="0">
                <a:solidFill>
                  <a:schemeClr val="bg2">
                    <a:lumMod val="50000"/>
                  </a:schemeClr>
                </a:solidFill>
              </a:rPr>
              <a:t>Спасибо за внимание</a:t>
            </a:r>
            <a:endParaRPr lang="ru-RU" sz="2400" b="1" dirty="0">
              <a:solidFill>
                <a:schemeClr val="bg2">
                  <a:lumMod val="50000"/>
                </a:schemeClr>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2643174" y="1142984"/>
            <a:ext cx="3857652" cy="4604294"/>
          </a:xfrm>
          <a:prstGeom prst="rect">
            <a:avLst/>
          </a:prstGeom>
          <a:noFill/>
          <a:ln w="9525">
            <a:noFill/>
            <a:miter lim="800000"/>
            <a:headEnd/>
            <a:tailEnd/>
          </a:ln>
          <a:effectLst/>
        </p:spPr>
      </p:pic>
      <p:sp>
        <p:nvSpPr>
          <p:cNvPr id="4" name="Прямоугольник 3"/>
          <p:cNvSpPr/>
          <p:nvPr/>
        </p:nvSpPr>
        <p:spPr>
          <a:xfrm>
            <a:off x="2857488" y="5929330"/>
            <a:ext cx="3393878" cy="461665"/>
          </a:xfrm>
          <a:prstGeom prst="rect">
            <a:avLst/>
          </a:prstGeom>
        </p:spPr>
        <p:txBody>
          <a:bodyPr wrap="none">
            <a:spAutoFit/>
          </a:bodyPr>
          <a:lstStyle/>
          <a:p>
            <a:pPr algn="ctr">
              <a:buNone/>
            </a:pPr>
            <a:r>
              <a:rPr lang="ru-RU" sz="2400" b="1" dirty="0" smtClean="0">
                <a:solidFill>
                  <a:schemeClr val="tx2">
                    <a:lumMod val="50000"/>
                  </a:schemeClr>
                </a:solidFill>
              </a:rPr>
              <a:t>Будьте счастливы</a:t>
            </a:r>
          </a:p>
        </p:txBody>
      </p:sp>
    </p:spTree>
    <p:extLst>
      <p:ext uri="{BB962C8B-B14F-4D97-AF65-F5344CB8AC3E}">
        <p14:creationId xmlns="" xmlns:p14="http://schemas.microsoft.com/office/powerpoint/2010/main" val="1728422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sz="half" idx="1"/>
          </p:nvPr>
        </p:nvPicPr>
        <p:blipFill>
          <a:blip r:embed="rId2">
            <a:extLst>
              <a:ext uri="{28A0092B-C50C-407E-A947-70E740481C1C}">
                <a14:useLocalDpi xmlns="" xmlns:a14="http://schemas.microsoft.com/office/drawing/2010/main" val="0"/>
              </a:ext>
            </a:extLst>
          </a:blip>
          <a:stretch>
            <a:fillRect/>
          </a:stretch>
        </p:blipFill>
        <p:spPr>
          <a:xfrm>
            <a:off x="971600" y="1772816"/>
            <a:ext cx="3168352" cy="4464496"/>
          </a:xfrm>
        </p:spPr>
      </p:pic>
      <p:sp>
        <p:nvSpPr>
          <p:cNvPr id="4" name="Объект 3"/>
          <p:cNvSpPr>
            <a:spLocks noGrp="1"/>
          </p:cNvSpPr>
          <p:nvPr>
            <p:ph sz="half" idx="2"/>
          </p:nvPr>
        </p:nvSpPr>
        <p:spPr/>
        <p:txBody>
          <a:bodyPr/>
          <a:lstStyle/>
          <a:p>
            <a:pPr marL="0" indent="0">
              <a:buNone/>
            </a:pPr>
            <a:r>
              <a:rPr lang="ru-RU" b="1" dirty="0">
                <a:solidFill>
                  <a:srgbClr val="FFFF00"/>
                </a:solidFill>
              </a:rPr>
              <a:t>Жить - значит чувствовать и </a:t>
            </a:r>
            <a:r>
              <a:rPr lang="ru-RU" b="1" dirty="0" smtClean="0">
                <a:solidFill>
                  <a:srgbClr val="FFFF00"/>
                </a:solidFill>
              </a:rPr>
              <a:t>мыслить,  страдать </a:t>
            </a:r>
            <a:r>
              <a:rPr lang="ru-RU" b="1" dirty="0">
                <a:solidFill>
                  <a:srgbClr val="FFFF00"/>
                </a:solidFill>
              </a:rPr>
              <a:t>и </a:t>
            </a:r>
            <a:r>
              <a:rPr lang="ru-RU" b="1" dirty="0" smtClean="0">
                <a:solidFill>
                  <a:srgbClr val="FFFF00"/>
                </a:solidFill>
              </a:rPr>
              <a:t>блаженствовать</a:t>
            </a:r>
            <a:r>
              <a:rPr lang="ru-RU" b="1" dirty="0">
                <a:solidFill>
                  <a:srgbClr val="FFFF00"/>
                </a:solidFill>
              </a:rPr>
              <a:t>; </a:t>
            </a:r>
            <a:r>
              <a:rPr lang="ru-RU" b="1" dirty="0" smtClean="0">
                <a:solidFill>
                  <a:srgbClr val="FFFF00"/>
                </a:solidFill>
              </a:rPr>
              <a:t>всякая другая </a:t>
            </a:r>
            <a:r>
              <a:rPr lang="ru-RU" b="1" dirty="0">
                <a:solidFill>
                  <a:srgbClr val="FFFF00"/>
                </a:solidFill>
              </a:rPr>
              <a:t>жизнь - смерть.</a:t>
            </a:r>
          </a:p>
          <a:p>
            <a:pPr marL="0" indent="0">
              <a:buNone/>
            </a:pPr>
            <a:endParaRPr lang="ru-RU" dirty="0"/>
          </a:p>
          <a:p>
            <a:pPr marL="0" indent="0">
              <a:buNone/>
            </a:pPr>
            <a:r>
              <a:rPr lang="ru-RU" b="1" i="1" dirty="0">
                <a:solidFill>
                  <a:schemeClr val="bg2">
                    <a:lumMod val="50000"/>
                  </a:schemeClr>
                </a:solidFill>
              </a:rPr>
              <a:t>В. Г. Белинский</a:t>
            </a:r>
            <a:endParaRPr lang="ru-RU" b="1" dirty="0">
              <a:solidFill>
                <a:schemeClr val="bg2">
                  <a:lumMod val="50000"/>
                </a:schemeClr>
              </a:solidFill>
            </a:endParaRPr>
          </a:p>
          <a:p>
            <a:pPr marL="0" indent="0">
              <a:buNone/>
            </a:pPr>
            <a:endParaRPr lang="ru-RU" dirty="0"/>
          </a:p>
        </p:txBody>
      </p:sp>
    </p:spTree>
    <p:extLst>
      <p:ext uri="{BB962C8B-B14F-4D97-AF65-F5344CB8AC3E}">
        <p14:creationId xmlns="" xmlns:p14="http://schemas.microsoft.com/office/powerpoint/2010/main" val="1960622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solidFill>
                  <a:schemeClr val="bg2">
                    <a:lumMod val="50000"/>
                  </a:schemeClr>
                </a:solidFill>
              </a:rPr>
              <a:t>Задачи собрания:</a:t>
            </a:r>
            <a:r>
              <a:rPr lang="ru-RU" dirty="0">
                <a:solidFill>
                  <a:schemeClr val="bg2">
                    <a:lumMod val="50000"/>
                  </a:schemeClr>
                </a:solidFill>
              </a:rPr>
              <a:t/>
            </a:r>
            <a:br>
              <a:rPr lang="ru-RU" dirty="0">
                <a:solidFill>
                  <a:schemeClr val="bg2">
                    <a:lumMod val="50000"/>
                  </a:schemeClr>
                </a:solidFill>
              </a:rPr>
            </a:br>
            <a:endParaRPr lang="ru-RU" dirty="0">
              <a:solidFill>
                <a:schemeClr val="bg2">
                  <a:lumMod val="50000"/>
                </a:schemeClr>
              </a:solidFill>
            </a:endParaRPr>
          </a:p>
        </p:txBody>
      </p:sp>
      <p:sp>
        <p:nvSpPr>
          <p:cNvPr id="3" name="Объект 2"/>
          <p:cNvSpPr>
            <a:spLocks noGrp="1"/>
          </p:cNvSpPr>
          <p:nvPr>
            <p:ph idx="1"/>
          </p:nvPr>
        </p:nvSpPr>
        <p:spPr>
          <a:xfrm>
            <a:off x="1043608" y="1340768"/>
            <a:ext cx="7125112" cy="4051437"/>
          </a:xfrm>
        </p:spPr>
        <p:txBody>
          <a:bodyPr/>
          <a:lstStyle/>
          <a:p>
            <a:r>
              <a:rPr lang="ru-RU" sz="2000" dirty="0" smtClean="0"/>
              <a:t>1</a:t>
            </a:r>
            <a:r>
              <a:rPr lang="ru-RU" sz="2000" dirty="0"/>
              <a:t>. Совместно с родителями обсудить проблему значения в </a:t>
            </a:r>
            <a:r>
              <a:rPr lang="ru-RU" sz="2000" dirty="0" smtClean="0"/>
              <a:t>жизни человека </a:t>
            </a:r>
            <a:r>
              <a:rPr lang="ru-RU" sz="2000" dirty="0"/>
              <a:t>развития эмоциональной сферы, положительных эмоций.</a:t>
            </a:r>
          </a:p>
          <a:p>
            <a:r>
              <a:rPr lang="ru-RU" sz="2000" dirty="0"/>
              <a:t>	2. Способствовать приобретению практических знаний по </a:t>
            </a:r>
            <a:r>
              <a:rPr lang="ru-RU" sz="2000" dirty="0" smtClean="0"/>
              <a:t>развитию </a:t>
            </a:r>
            <a:r>
              <a:rPr lang="ru-RU" sz="2000" dirty="0"/>
              <a:t>эмоций младших школьников.</a:t>
            </a:r>
          </a:p>
          <a:p>
            <a:endParaRPr lang="ru-RU" dirty="0"/>
          </a:p>
        </p:txBody>
      </p:sp>
    </p:spTree>
    <p:extLst>
      <p:ext uri="{BB962C8B-B14F-4D97-AF65-F5344CB8AC3E}">
        <p14:creationId xmlns="" xmlns:p14="http://schemas.microsoft.com/office/powerpoint/2010/main" val="1969820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solidFill>
                  <a:schemeClr val="bg2">
                    <a:lumMod val="50000"/>
                  </a:schemeClr>
                </a:solidFill>
              </a:rPr>
              <a:t>Вопросы для обсуждения:</a:t>
            </a:r>
            <a:r>
              <a:rPr lang="ru-RU" dirty="0">
                <a:solidFill>
                  <a:schemeClr val="bg2">
                    <a:lumMod val="50000"/>
                  </a:schemeClr>
                </a:solidFill>
              </a:rPr>
              <a:t/>
            </a:r>
            <a:br>
              <a:rPr lang="ru-RU" dirty="0">
                <a:solidFill>
                  <a:schemeClr val="bg2">
                    <a:lumMod val="50000"/>
                  </a:schemeClr>
                </a:solidFill>
              </a:rPr>
            </a:br>
            <a:endParaRPr lang="ru-RU" dirty="0">
              <a:solidFill>
                <a:schemeClr val="bg2">
                  <a:lumMod val="50000"/>
                </a:schemeClr>
              </a:solidFill>
            </a:endParaRPr>
          </a:p>
        </p:txBody>
      </p:sp>
      <p:sp>
        <p:nvSpPr>
          <p:cNvPr id="3" name="Объект 2"/>
          <p:cNvSpPr>
            <a:spLocks noGrp="1"/>
          </p:cNvSpPr>
          <p:nvPr>
            <p:ph idx="1"/>
          </p:nvPr>
        </p:nvSpPr>
        <p:spPr>
          <a:xfrm>
            <a:off x="1043608" y="1340768"/>
            <a:ext cx="7125112" cy="4051437"/>
          </a:xfrm>
        </p:spPr>
        <p:txBody>
          <a:bodyPr/>
          <a:lstStyle/>
          <a:p>
            <a:r>
              <a:rPr lang="ru-RU" dirty="0"/>
              <a:t>	</a:t>
            </a:r>
            <a:r>
              <a:rPr lang="ru-RU" sz="2400" dirty="0"/>
              <a:t>- Значение эмоций и чувств для формирования полноценной	личности.</a:t>
            </a:r>
          </a:p>
          <a:p>
            <a:r>
              <a:rPr lang="ru-RU" sz="2400" dirty="0"/>
              <a:t>	- Роль семейных отношений в развитии эмоциональной сферы 	ребенка.</a:t>
            </a:r>
          </a:p>
          <a:p>
            <a:pPr marL="0" indent="0">
              <a:buNone/>
            </a:pPr>
            <a:endParaRPr lang="ru-RU" dirty="0"/>
          </a:p>
        </p:txBody>
      </p:sp>
    </p:spTree>
    <p:extLst>
      <p:ext uri="{BB962C8B-B14F-4D97-AF65-F5344CB8AC3E}">
        <p14:creationId xmlns="" xmlns:p14="http://schemas.microsoft.com/office/powerpoint/2010/main" val="1748524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09443" y="692697"/>
            <a:ext cx="7125112" cy="5166102"/>
          </a:xfrm>
        </p:spPr>
        <p:txBody>
          <a:bodyPr/>
          <a:lstStyle/>
          <a:p>
            <a:pPr>
              <a:buNone/>
            </a:pPr>
            <a:r>
              <a:rPr lang="ru-RU" dirty="0" smtClean="0"/>
              <a:t>			Если </a:t>
            </a:r>
            <a:r>
              <a:rPr lang="ru-RU" dirty="0"/>
              <a:t>нас с вами попросят вспомнить фильм «Доживем до </a:t>
            </a:r>
            <a:r>
              <a:rPr lang="ru-RU" dirty="0" smtClean="0"/>
              <a:t>понедельника</a:t>
            </a:r>
            <a:r>
              <a:rPr lang="ru-RU" dirty="0"/>
              <a:t>», то мы сразу вспоминаем фразу, сказанную героем фильма: «Счастье - это когда тебя понимают».</a:t>
            </a:r>
          </a:p>
          <a:p>
            <a:pPr>
              <a:buNone/>
            </a:pPr>
            <a:r>
              <a:rPr lang="ru-RU" dirty="0" smtClean="0"/>
              <a:t>			Каждому  </a:t>
            </a:r>
            <a:r>
              <a:rPr lang="ru-RU" dirty="0"/>
              <a:t>человеку, маленькому и большому, нужны пища и сон, тепло и физическая безопасность. Но почему, имея все это, многие лю­ди, в том числе и дети, очень часто страдают?</a:t>
            </a:r>
          </a:p>
          <a:p>
            <a:pPr>
              <a:buNone/>
            </a:pPr>
            <a:r>
              <a:rPr lang="ru-RU" dirty="0" smtClean="0"/>
              <a:t>			Почему </a:t>
            </a:r>
            <a:r>
              <a:rPr lang="ru-RU" dirty="0"/>
              <a:t>ребенок, имеющий абсолютно все, завидует другому, </a:t>
            </a:r>
            <a:r>
              <a:rPr lang="ru-RU" dirty="0" smtClean="0"/>
              <a:t>который </a:t>
            </a:r>
            <a:r>
              <a:rPr lang="ru-RU" dirty="0"/>
              <a:t>хуже одет и менее сыт?</a:t>
            </a:r>
          </a:p>
          <a:p>
            <a:pPr marL="0" indent="0">
              <a:buNone/>
            </a:pPr>
            <a:endParaRPr lang="ru-RU" dirty="0"/>
          </a:p>
        </p:txBody>
      </p:sp>
    </p:spTree>
    <p:extLst>
      <p:ext uri="{BB962C8B-B14F-4D97-AF65-F5344CB8AC3E}">
        <p14:creationId xmlns="" xmlns:p14="http://schemas.microsoft.com/office/powerpoint/2010/main" val="2870143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Анализ адаптации первоклассников к школьной среде</a:t>
            </a:r>
            <a:endParaRPr lang="ru-RU" dirty="0"/>
          </a:p>
        </p:txBody>
      </p:sp>
      <p:graphicFrame>
        <p:nvGraphicFramePr>
          <p:cNvPr id="4" name="Содержимое 3"/>
          <p:cNvGraphicFramePr>
            <a:graphicFrameLocks noGrp="1"/>
          </p:cNvGraphicFramePr>
          <p:nvPr>
            <p:ph idx="1"/>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bg2">
                    <a:lumMod val="50000"/>
                  </a:schemeClr>
                </a:solidFill>
              </a:rPr>
              <a:t>Ответ прост: </a:t>
            </a:r>
          </a:p>
        </p:txBody>
      </p:sp>
      <p:sp>
        <p:nvSpPr>
          <p:cNvPr id="3" name="Объект 2"/>
          <p:cNvSpPr>
            <a:spLocks noGrp="1"/>
          </p:cNvSpPr>
          <p:nvPr>
            <p:ph idx="1"/>
          </p:nvPr>
        </p:nvSpPr>
        <p:spPr>
          <a:xfrm>
            <a:off x="1009443" y="1340768"/>
            <a:ext cx="7125112" cy="5040559"/>
          </a:xfrm>
        </p:spPr>
        <p:txBody>
          <a:bodyPr>
            <a:normAutofit fontScale="92500" lnSpcReduction="10000"/>
          </a:bodyPr>
          <a:lstStyle/>
          <a:p>
            <a:pPr>
              <a:buNone/>
            </a:pPr>
            <a:r>
              <a:rPr lang="ru-RU" sz="2000" dirty="0" smtClean="0"/>
              <a:t>			мало </a:t>
            </a:r>
            <a:r>
              <a:rPr lang="ru-RU" sz="2000" dirty="0"/>
              <a:t>человеку лишь удовлетворения </a:t>
            </a:r>
            <a:r>
              <a:rPr lang="ru-RU" sz="2000" dirty="0" smtClean="0"/>
              <a:t>его естественных </a:t>
            </a:r>
            <a:r>
              <a:rPr lang="ru-RU" sz="2000" dirty="0"/>
              <a:t>потребностей. Любому человеку нужно, чтобы его понимали и </a:t>
            </a:r>
            <a:r>
              <a:rPr lang="ru-RU" sz="2000" dirty="0" smtClean="0"/>
              <a:t>признавали</a:t>
            </a:r>
            <a:r>
              <a:rPr lang="ru-RU" sz="2000" dirty="0"/>
              <a:t>; чтобы он чувствовал себя необходимым; чтобы у него был </a:t>
            </a:r>
            <a:r>
              <a:rPr lang="ru-RU" sz="2000" dirty="0" smtClean="0"/>
              <a:t>оцененный </a:t>
            </a:r>
            <a:r>
              <a:rPr lang="ru-RU" sz="2000" dirty="0"/>
              <a:t>другими и, в первую очередь, родными людьми, успех; чтобы он мог развиваться и реализовывать свои возможности; чтобы, </a:t>
            </a:r>
            <a:r>
              <a:rPr lang="ru-RU" sz="2000" dirty="0" smtClean="0"/>
              <a:t>благодаря </a:t>
            </a:r>
            <a:r>
              <a:rPr lang="ru-RU" sz="2000" dirty="0"/>
              <a:t>всему перечисленному, он научился уважать себя</a:t>
            </a:r>
            <a:r>
              <a:rPr lang="ru-RU" sz="2000" dirty="0" smtClean="0"/>
              <a:t>.</a:t>
            </a:r>
          </a:p>
          <a:p>
            <a:pPr>
              <a:buNone/>
            </a:pPr>
            <a:r>
              <a:rPr lang="ru-RU" sz="2000" dirty="0" smtClean="0"/>
              <a:t>			По-настоящему счастлив тот ребенок, который окружен заботой и вниманием со стороны любящих людей. Только в этом случае в его поведении будут преобладать положительные эмоции, он будет смотреть на мир добрыми глазами. Ребенок чувствует себя защищенным, когда рядом есть взрослые, помогающие смело идти по жизни, прививающие ему достойное поведение, предостерегающие от дурных поступков.</a:t>
            </a:r>
          </a:p>
          <a:p>
            <a:pPr marL="0" indent="0">
              <a:buNone/>
            </a:pPr>
            <a:endParaRPr lang="ru-RU" dirty="0"/>
          </a:p>
        </p:txBody>
      </p:sp>
    </p:spTree>
    <p:extLst>
      <p:ext uri="{BB962C8B-B14F-4D97-AF65-F5344CB8AC3E}">
        <p14:creationId xmlns="" xmlns:p14="http://schemas.microsoft.com/office/powerpoint/2010/main" val="1682658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000100" y="714356"/>
            <a:ext cx="7134455" cy="5857916"/>
          </a:xfrm>
        </p:spPr>
        <p:txBody>
          <a:bodyPr>
            <a:normAutofit lnSpcReduction="10000"/>
          </a:bodyPr>
          <a:lstStyle/>
          <a:p>
            <a:pPr>
              <a:buNone/>
            </a:pPr>
            <a:r>
              <a:rPr lang="ru-RU" dirty="0" smtClean="0"/>
              <a:t>			 На психическое становление детей, на их эмоции значительное влияние оказывают взаимоотношения в семье. Существуют некоторые причины, отрицательно влияющие не только на эмоциональную сферу ребенка, но и на его умственное развитие.</a:t>
            </a:r>
          </a:p>
          <a:p>
            <a:pPr lvl="0"/>
            <a:r>
              <a:rPr lang="ru-RU" dirty="0" smtClean="0"/>
              <a:t>Смерть отца или матери.</a:t>
            </a:r>
          </a:p>
          <a:p>
            <a:pPr lvl="0"/>
            <a:r>
              <a:rPr lang="ru-RU" dirty="0" smtClean="0"/>
              <a:t>Развод родителей.</a:t>
            </a:r>
          </a:p>
          <a:p>
            <a:pPr lvl="0"/>
            <a:r>
              <a:rPr lang="ru-RU" dirty="0" smtClean="0"/>
              <a:t>Частое отсутствие отца из-за командировок.</a:t>
            </a:r>
          </a:p>
          <a:p>
            <a:pPr lvl="0"/>
            <a:r>
              <a:rPr lang="ru-RU" dirty="0" smtClean="0"/>
              <a:t>Длительное отсутствие матери и в связи с этим жизнь с другими людьми.</a:t>
            </a:r>
          </a:p>
          <a:p>
            <a:pPr lvl="0"/>
            <a:r>
              <a:rPr lang="ru-RU" dirty="0" smtClean="0"/>
              <a:t>Плохие отношения между родителями: ссоры, гнев, оскорбления.</a:t>
            </a:r>
          </a:p>
          <a:p>
            <a:pPr lvl="0"/>
            <a:r>
              <a:rPr lang="ru-RU" dirty="0" smtClean="0"/>
              <a:t>Употребление спиртных напитков в семье.</a:t>
            </a:r>
          </a:p>
          <a:p>
            <a:pPr lvl="0"/>
            <a:r>
              <a:rPr lang="ru-RU" dirty="0" smtClean="0"/>
              <a:t>Курение родителей.</a:t>
            </a:r>
          </a:p>
          <a:p>
            <a:pPr lvl="0"/>
            <a:r>
              <a:rPr lang="ru-RU" dirty="0" smtClean="0"/>
              <a:t>Плохие знакомства родителей.</a:t>
            </a:r>
          </a:p>
          <a:p>
            <a:pPr>
              <a:buNone/>
            </a:pPr>
            <a:r>
              <a:rPr lang="ru-RU" dirty="0" smtClean="0"/>
              <a:t>			</a:t>
            </a:r>
            <a:endParaRPr lang="ru-RU" dirty="0"/>
          </a:p>
        </p:txBody>
      </p:sp>
    </p:spTree>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Весна</Template>
  <TotalTime>218</TotalTime>
  <Words>927</Words>
  <Application>Microsoft Office PowerPoint</Application>
  <PresentationFormat>Экран (4:3)</PresentationFormat>
  <Paragraphs>125</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Spring</vt:lpstr>
      <vt:lpstr>Родительское собрание №4</vt:lpstr>
      <vt:lpstr>Слайд 2</vt:lpstr>
      <vt:lpstr>Слайд 3</vt:lpstr>
      <vt:lpstr>Задачи собрания: </vt:lpstr>
      <vt:lpstr>Вопросы для обсуждения: </vt:lpstr>
      <vt:lpstr>Слайд 6</vt:lpstr>
      <vt:lpstr>Анализ адаптации первоклассников к школьной среде</vt:lpstr>
      <vt:lpstr>Ответ прост: </vt:lpstr>
      <vt:lpstr>Слайд 9</vt:lpstr>
      <vt:lpstr>Слайд 10</vt:lpstr>
      <vt:lpstr>Анализ таблицы «Эмоциональные реакции родителей при взаимодействии  со своим ребенком»</vt:lpstr>
      <vt:lpstr>Слайд 12</vt:lpstr>
      <vt:lpstr>Анкета для родителей</vt:lpstr>
      <vt:lpstr>Слайд 14</vt:lpstr>
      <vt:lpstr>Слайд 15</vt:lpstr>
      <vt:lpstr>Ситуации из жизни класса </vt:lpstr>
      <vt:lpstr>Презентация выставки рисунков</vt:lpstr>
      <vt:lpstr>Рекомендации по развитию положительных эмоций вашего ребенка. </vt:lpstr>
      <vt:lpstr>Ритуалы, которые нравятся детям.  </vt:lpstr>
      <vt:lpstr>Ритуалы, которые нравятся детям.</vt:lpstr>
      <vt:lpstr>Ритуалы, которые нравятся детям.  </vt:lpstr>
      <vt:lpstr>Ритуалы, которые нравятся детям.  </vt:lpstr>
      <vt:lpstr>«В лучах родительского солнца»</vt:lpstr>
      <vt:lpstr>Рефлексия </vt:lpstr>
      <vt:lpstr>ПОМНИТЕ:</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Родительское собрание</dc:title>
  <dc:creator>savi</dc:creator>
  <cp:lastModifiedBy>мишкарева</cp:lastModifiedBy>
  <cp:revision>44</cp:revision>
  <dcterms:created xsi:type="dcterms:W3CDTF">2013-06-19T12:00:21Z</dcterms:created>
  <dcterms:modified xsi:type="dcterms:W3CDTF">2014-03-31T10:32:13Z</dcterms:modified>
</cp:coreProperties>
</file>