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65" r:id="rId2"/>
    <p:sldId id="269" r:id="rId3"/>
    <p:sldId id="257" r:id="rId4"/>
    <p:sldId id="264" r:id="rId5"/>
    <p:sldId id="256" r:id="rId6"/>
    <p:sldId id="298" r:id="rId7"/>
    <p:sldId id="299" r:id="rId8"/>
    <p:sldId id="300" r:id="rId9"/>
    <p:sldId id="258" r:id="rId10"/>
    <p:sldId id="259" r:id="rId11"/>
    <p:sldId id="260" r:id="rId12"/>
    <p:sldId id="261" r:id="rId13"/>
    <p:sldId id="266" r:id="rId14"/>
    <p:sldId id="262" r:id="rId15"/>
    <p:sldId id="267" r:id="rId16"/>
    <p:sldId id="263" r:id="rId17"/>
    <p:sldId id="268" r:id="rId18"/>
    <p:sldId id="271" r:id="rId19"/>
    <p:sldId id="272" r:id="rId20"/>
    <p:sldId id="274" r:id="rId21"/>
    <p:sldId id="276" r:id="rId22"/>
    <p:sldId id="277" r:id="rId23"/>
    <p:sldId id="279" r:id="rId24"/>
    <p:sldId id="280" r:id="rId25"/>
    <p:sldId id="282" r:id="rId26"/>
    <p:sldId id="284" r:id="rId27"/>
    <p:sldId id="285" r:id="rId28"/>
    <p:sldId id="286" r:id="rId29"/>
    <p:sldId id="291" r:id="rId30"/>
    <p:sldId id="290" r:id="rId31"/>
    <p:sldId id="289" r:id="rId32"/>
    <p:sldId id="288" r:id="rId33"/>
    <p:sldId id="292" r:id="rId34"/>
    <p:sldId id="294" r:id="rId35"/>
    <p:sldId id="293" r:id="rId36"/>
    <p:sldId id="295" r:id="rId37"/>
    <p:sldId id="29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C211C-C2CC-4304-BEA0-78720C9DEA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271BA-DE49-4513-8660-4C18AB87A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271BA-DE49-4513-8660-4C18AB87A0FB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271BA-DE49-4513-8660-4C18AB87A0FB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A7D70-C880-4CB2-BA52-34DC5F4705CF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658A7-7863-4C35-B8AC-495EBE530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miranimashek.com/photo/100-0-17546" TargetMode="Externa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miranimashek.com/photo/100-0-14853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miranimashek.com/photo/100-0-1484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hyperlink" Target="http://miranimashek.com/photo/100-0-14849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miranimashek.com/photo/100-0-1485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miranimashek.com/photo/100-0-1485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21.gif"/><Relationship Id="rId4" Type="http://schemas.openxmlformats.org/officeDocument/2006/relationships/hyperlink" Target="http://miranimashek.com/photo/100-0-14856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miranimashek.com/photo/100-0-1037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hyperlink" Target="http://miranimashek.com/photo/100-0-10372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://miranimashek.com/photo/100-0-720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hyperlink" Target="http://miranimashek.com/photo/100-0-7197" TargetMode="External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hyperlink" Target="http://miranimashek.com/photo/100-0-1490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miranimashek.com/photo/100-0-1483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71472" y="785794"/>
            <a:ext cx="7643866" cy="5357850"/>
          </a:xfrm>
          <a:prstGeom prst="horizontalScroll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Родительское собрание</a:t>
            </a:r>
          </a:p>
          <a:p>
            <a:pPr algn="ctr"/>
            <a:r>
              <a:rPr lang="ru-RU" sz="3600" b="1" i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«Как относиться к отметкам ребенка»</a:t>
            </a:r>
            <a:endParaRPr lang="ru-RU" sz="3600" b="1" i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  первое: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14356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Не бейте лежачего.  Двойка , а для кого-то и четвёрка – достаточное наказание, и не стоит дважды наказывать за одни и те же ошибки.</a:t>
            </a:r>
          </a:p>
          <a:p>
            <a:pPr algn="just"/>
            <a:r>
              <a:rPr lang="ru-RU" sz="2800" b="1" dirty="0" smtClean="0">
                <a:solidFill>
                  <a:schemeClr val="accent6"/>
                </a:solidFill>
              </a:rPr>
              <a:t>Ребёнок ждёт от родителей  не попрёков, а спокойной помощи.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57187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 второе: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64" y="4429132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Чтобы избавить ребёнка от недостатков, постарайтесь выбрать один – тот, от которого вы хотите избавиться в первую очередь, и говорите только о нём.</a:t>
            </a:r>
          </a:p>
        </p:txBody>
      </p:sp>
      <p:pic>
        <p:nvPicPr>
          <p:cNvPr id="7" name="Picture 19" descr="j03981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000372"/>
            <a:ext cx="1400175" cy="151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третье: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142984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Выбирая самое главное, посоветуйтесь с ребёнком, начните с ликвидации тех учебных трудностей, которые наиболее значимы для него самого. Но если вас обоих беспокоит прежде всего скорость чтения, не требуйте одновременно и выразительности и пересказа.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8" descr="pe0333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72074"/>
            <a:ext cx="1528763" cy="1252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четвёртое и центральное: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Хвалить – исполнителя, критиковать – исполнение. Ребёнок склонен любую оценку воспринимать глобально, считать, что оценивают всю его личность. В наших силах  помочь отделить оценку его личности от оценки его работы .</a:t>
            </a:r>
            <a:endParaRPr lang="ru-RU" sz="2800" b="1" dirty="0"/>
          </a:p>
        </p:txBody>
      </p:sp>
      <p:pic>
        <p:nvPicPr>
          <p:cNvPr id="4" name="Picture 19" descr="j0343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786322"/>
            <a:ext cx="1649413" cy="1716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пятое и самое трудное: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Оценка должна сравнивать сегодняшние успехи ребёнка с его собственными вчерашними неудачами, а не только  с государственными нормами оценивания  и не с успехами соседского Толика.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2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58" y="4214818"/>
            <a:ext cx="2071688" cy="2274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шестое: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214422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Не скупитесь на  похвалу; строя оценочные отношения  с собственным ребёнком, не идите на поводу  у школьных отметок. Нет такого двоечника, которого не за что бы было похвалить.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9" descr="AG0031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500570"/>
            <a:ext cx="209025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214423"/>
            <a:ext cx="85011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Выделите в море ошибок  островок успеха, на котором сможет укорениться детская вера в себя и в успех учебных усилий. Оценивать детский труд надо очень дробно, дифференцированно. При  такой оценке  у ребёнка нет  и иллюзии  полного успеха, ни ощущения полной неудачи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85728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седьмое: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pic>
        <p:nvPicPr>
          <p:cNvPr id="4" name="Picture 7" descr="lady_news_anchor_md_w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00430" y="4643446"/>
            <a:ext cx="1985483" cy="1857387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восьмое: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Ставьте перед ребёнком предельно конкретные и реальные цели , и он попытается  их достигнуть. Не искушайте ребёнка  невыполнимыми целями, не толкайте его на путь заведомого обмана.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10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571876"/>
            <a:ext cx="29718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6"/>
                </a:solidFill>
              </a:rPr>
              <a:t>Правило девятое:</a:t>
            </a:r>
            <a:endParaRPr lang="ru-RU" sz="2800" b="1" i="1" u="sng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Ребёнок должен быть не объектом, а соучастником оценки, его следует учить самостоятельно оценивать свои достижения.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Умение оценивать является необходимым компонентом  умения учиться – главного средства преодоления учебных трудностей.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C:\Program Files\Microsoft Office\Media\CntCD1\ClipArt2\j023214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357694"/>
            <a:ext cx="233748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Характеристика цифровой </a:t>
            </a:r>
            <a:r>
              <a:rPr lang="ru-RU" sz="3200" b="1" i="1" dirty="0" smtClean="0">
                <a:solidFill>
                  <a:schemeClr val="bg1"/>
                </a:solidFill>
              </a:rPr>
              <a:t>оценки (отметки)  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5» («отлично»)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b="1" dirty="0" smtClean="0"/>
              <a:t>высокий  </a:t>
            </a:r>
            <a:r>
              <a:rPr lang="ru-RU" sz="2800" b="1" dirty="0"/>
              <a:t>уровень выполнения требований </a:t>
            </a:r>
            <a:r>
              <a:rPr lang="ru-RU" sz="2800" b="1" dirty="0" smtClean="0"/>
              <a:t>: </a:t>
            </a:r>
            <a:r>
              <a:rPr lang="ru-RU" sz="2800" b="1" dirty="0"/>
              <a:t>отсутствие ошибок как по текущему, так и по предыдущему учебному материалу; </a:t>
            </a:r>
            <a:r>
              <a:rPr lang="ru-RU" sz="2800" b="1" dirty="0" smtClean="0"/>
              <a:t>полные, развёрнутые ответы, умение обосновать и доказать правильность своего ответа, не </a:t>
            </a:r>
            <a:r>
              <a:rPr lang="ru-RU" sz="2800" b="1" dirty="0"/>
              <a:t>более одного недочёта; логичность и полнота изложения</a:t>
            </a:r>
            <a:r>
              <a:rPr lang="ru-RU" sz="2800" dirty="0"/>
              <a:t>;</a:t>
            </a:r>
          </a:p>
        </p:txBody>
      </p:sp>
      <p:pic>
        <p:nvPicPr>
          <p:cNvPr id="4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42926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</a:rPr>
              <a:t>«4» («хорошо»)</a:t>
            </a:r>
            <a:r>
              <a:rPr lang="ru-RU" sz="2800" dirty="0"/>
              <a:t> – </a:t>
            </a:r>
            <a:r>
              <a:rPr lang="ru-RU" sz="2800" b="1" dirty="0" smtClean="0"/>
              <a:t>хороший</a:t>
            </a:r>
            <a:r>
              <a:rPr lang="ru-RU" sz="2800" dirty="0" smtClean="0"/>
              <a:t> </a:t>
            </a:r>
            <a:r>
              <a:rPr lang="ru-RU" sz="2800" b="1" dirty="0" smtClean="0"/>
              <a:t>уровень </a:t>
            </a:r>
            <a:r>
              <a:rPr lang="ru-RU" sz="2800" b="1" dirty="0"/>
              <a:t>выполнения требований </a:t>
            </a:r>
            <a:r>
              <a:rPr lang="ru-RU" sz="2800" b="1" dirty="0" smtClean="0"/>
              <a:t>: </a:t>
            </a:r>
            <a:r>
              <a:rPr lang="ru-RU" sz="2800" b="1" dirty="0"/>
              <a:t>использование дополнительного материала, полнота и логичность раскрытия вопроса; самостоятельность суждений, отражение своего отношения к предмету обсуждения; незначительные нарушения логики изложения материала; использование нерациональных приёмов решения учебной задачи; отдельные неточности в изложении материала;</a:t>
            </a:r>
          </a:p>
        </p:txBody>
      </p:sp>
      <p:pic>
        <p:nvPicPr>
          <p:cNvPr id="4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50070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285720" y="571480"/>
            <a:ext cx="8429684" cy="5214974"/>
          </a:xfrm>
          <a:prstGeom prst="wave">
            <a:avLst>
              <a:gd name="adj1" fmla="val 12500"/>
              <a:gd name="adj2" fmla="val 1929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bg1"/>
              </a:solidFill>
            </a:endParaRPr>
          </a:p>
          <a:p>
            <a:pPr algn="ctr"/>
            <a:endParaRPr lang="ru-RU" sz="28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i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50" endPos="85000" dist="29997" dir="5400000" sy="-100000" algn="bl" rotWithShape="0"/>
                </a:effectLst>
                <a:latin typeface="Arial Black" pitchFamily="34" charset="0"/>
              </a:rPr>
              <a:t>ИЗМЕНИ МНЕНИЕ О ВЕЩАХ, КОТОРЫЕ ТЕБЯ ОГОРЧАЮТ, И ТЫ БУДЕШЬ В ПОЛНОЙ БЕЗОПАСНОСТИ ОТ НИХ.</a:t>
            </a:r>
            <a:endParaRPr lang="ru-RU" sz="2800" b="1" i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206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  <a:reflection blurRad="6350" stA="55000" endA="50" endPos="85000" dist="29997" dir="5400000" sy="-100000" algn="bl" rotWithShape="0"/>
              </a:effectLst>
              <a:latin typeface="Arial Black" pitchFamily="34" charset="0"/>
            </a:endParaRPr>
          </a:p>
          <a:p>
            <a:pPr algn="ctr"/>
            <a:endParaRPr lang="ru-RU" sz="2800" b="1" i="1" spc="200" dirty="0" smtClean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206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  <a:reflection blurRad="6350" stA="55000" endA="50" endPos="85000" dist="29997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ru-RU" sz="2800" b="1" i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50" endPos="85000" dist="29997" dir="5400000" sy="-100000" algn="bl" rotWithShape="0"/>
                </a:effectLst>
                <a:latin typeface="Arial Black" pitchFamily="34" charset="0"/>
              </a:rPr>
              <a:t>                                                              </a:t>
            </a:r>
          </a:p>
          <a:p>
            <a:pPr algn="ctr"/>
            <a:r>
              <a:rPr lang="ru-RU" sz="2800" b="1" i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50" endPos="85000" dist="29997" dir="5400000" sy="-100000" algn="bl" rotWithShape="0"/>
                </a:effectLst>
                <a:latin typeface="Arial Black" pitchFamily="34" charset="0"/>
              </a:rPr>
              <a:t>                            Марк </a:t>
            </a:r>
            <a:r>
              <a:rPr lang="ru-RU" sz="2800" b="1" i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50" endPos="85000" dist="29997" dir="5400000" sy="-100000" algn="bl" rotWithShape="0"/>
                </a:effectLst>
                <a:latin typeface="Arial Black" pitchFamily="34" charset="0"/>
              </a:rPr>
              <a:t>Аврелий</a:t>
            </a:r>
            <a:r>
              <a:rPr lang="ru-RU" sz="2400" b="1" i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50" endPos="85000" dist="29997" dir="5400000" sy="-100000" algn="bl" rotWithShape="0"/>
                </a:effectLst>
                <a:latin typeface="Arial Black" pitchFamily="34" charset="0"/>
              </a:rPr>
              <a:t>.</a:t>
            </a:r>
            <a:endParaRPr lang="ru-RU" sz="2800" b="1" i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00206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  <a:reflection blurRad="6350" stA="55000" endA="50" endPos="85000" dist="29997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«3» («удовлетворительно») </a:t>
            </a:r>
            <a:r>
              <a:rPr lang="ru-RU" dirty="0"/>
              <a:t>– </a:t>
            </a:r>
            <a:r>
              <a:rPr lang="ru-RU" b="1" dirty="0"/>
              <a:t>достаточный минимальный уровень выполнения требований, предъявляемых к конкретной работе; отдельные нарушения логики изложения материала; неполнота раскрытия вопроса;</a:t>
            </a:r>
          </a:p>
        </p:txBody>
      </p:sp>
      <p:pic>
        <p:nvPicPr>
          <p:cNvPr id="4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42926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«2» («плохо») </a:t>
            </a:r>
            <a:r>
              <a:rPr lang="ru-RU" b="1" dirty="0" smtClean="0"/>
              <a:t>–очень низкий </a:t>
            </a:r>
            <a:r>
              <a:rPr lang="ru-RU" b="1" dirty="0"/>
              <a:t>уровень выполнения требований </a:t>
            </a:r>
            <a:r>
              <a:rPr lang="ru-RU" b="1" dirty="0" smtClean="0"/>
              <a:t>: </a:t>
            </a:r>
            <a:r>
              <a:rPr lang="ru-RU" b="1" dirty="0"/>
              <a:t>наличие более 6 ошибок или 10 недочётов по текущему материалу; нарушение логики</a:t>
            </a:r>
            <a:r>
              <a:rPr lang="ru-RU" b="1" dirty="0" smtClean="0"/>
              <a:t>, не полные, односложные  ответы, неумение доказывать правильность ответа, </a:t>
            </a:r>
            <a:r>
              <a:rPr lang="ru-RU" b="1" dirty="0"/>
              <a:t>неполнота, </a:t>
            </a:r>
            <a:r>
              <a:rPr lang="ru-RU" b="1" dirty="0" smtClean="0"/>
              <a:t>нет логической последовательности </a:t>
            </a:r>
            <a:r>
              <a:rPr lang="ru-RU" b="1" dirty="0"/>
              <a:t>обсуждаемого вопроса, отсутствие аргументации либо ошибочность её основных положений.</a:t>
            </a:r>
          </a:p>
        </p:txBody>
      </p:sp>
      <p:pic>
        <p:nvPicPr>
          <p:cNvPr id="4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571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РУССКИЙ ЯЗЫК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b="1" u="sng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Диктант</a:t>
            </a:r>
            <a:endParaRPr lang="ru-RU" sz="3600" u="sng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«5»</a:t>
            </a:r>
            <a:r>
              <a:rPr lang="ru-RU" dirty="0"/>
              <a:t> </a:t>
            </a:r>
            <a:r>
              <a:rPr lang="ru-RU" b="1" dirty="0"/>
              <a:t>- нет ошибок</a:t>
            </a:r>
            <a:r>
              <a:rPr lang="ru-RU" b="1" dirty="0" smtClean="0"/>
              <a:t>; работа выполнена аккуратно, каллиграфическим почерком;</a:t>
            </a:r>
            <a:endParaRPr lang="ru-RU" b="1" dirty="0"/>
          </a:p>
          <a:p>
            <a:r>
              <a:rPr lang="ru-RU" b="1" dirty="0">
                <a:solidFill>
                  <a:srgbClr val="FF0000"/>
                </a:solidFill>
              </a:rPr>
              <a:t>«4»</a:t>
            </a:r>
            <a:r>
              <a:rPr lang="ru-RU" dirty="0"/>
              <a:t> </a:t>
            </a:r>
            <a:r>
              <a:rPr lang="ru-RU" b="1" dirty="0"/>
              <a:t>- не более 2-х ошибок;</a:t>
            </a:r>
          </a:p>
          <a:p>
            <a:r>
              <a:rPr lang="ru-RU" b="1" dirty="0">
                <a:solidFill>
                  <a:srgbClr val="FF0000"/>
                </a:solidFill>
              </a:rPr>
              <a:t>«3»</a:t>
            </a:r>
            <a:r>
              <a:rPr lang="ru-RU" dirty="0"/>
              <a:t> - </a:t>
            </a:r>
            <a:r>
              <a:rPr lang="ru-RU" b="1" dirty="0"/>
              <a:t>не более 4-х ошибок;</a:t>
            </a:r>
          </a:p>
          <a:p>
            <a:r>
              <a:rPr lang="ru-RU" b="1" dirty="0">
                <a:solidFill>
                  <a:srgbClr val="FF0000"/>
                </a:solidFill>
              </a:rPr>
              <a:t>«2»</a:t>
            </a:r>
            <a:r>
              <a:rPr lang="ru-RU" dirty="0"/>
              <a:t> </a:t>
            </a:r>
            <a:r>
              <a:rPr lang="ru-RU" b="1" dirty="0"/>
              <a:t>- 5 и более ошибок.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071942"/>
            <a:ext cx="2500333" cy="246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РУССКИЙ ЯЗЫК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chemeClr val="bg1"/>
                </a:solidFill>
              </a:rPr>
              <a:t>Орфографическое задание</a:t>
            </a:r>
            <a:endParaRPr lang="ru-RU" dirty="0" smtClean="0">
              <a:solidFill>
                <a:schemeClr val="bg1"/>
              </a:solidFill>
            </a:endParaRPr>
          </a:p>
          <a:p>
            <a:pPr algn="just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 - задание выполнено без ошибок; чисто и аккуратно, без исправлений;</a:t>
            </a:r>
          </a:p>
          <a:p>
            <a:pPr algn="just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</a:t>
            </a:r>
            <a:r>
              <a:rPr lang="ru-RU" b="1" dirty="0" smtClean="0"/>
              <a:t> - задание выполнено полностью, 1 ошибка, или 1 исправление</a:t>
            </a:r>
          </a:p>
          <a:p>
            <a:pPr algn="just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не полостью выполнено задание или полностью выполнено, но 2 ошибки.</a:t>
            </a:r>
          </a:p>
          <a:p>
            <a:pPr algn="just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</a:t>
            </a:r>
            <a:r>
              <a:rPr lang="ru-RU" b="1" dirty="0" smtClean="0"/>
              <a:t>» - невыполненное задание.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02" y="5143512"/>
            <a:ext cx="1500198" cy="148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РУССКИЙ ЯЗЫК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chemeClr val="bg1"/>
                </a:solidFill>
              </a:rPr>
              <a:t>Списывание</a:t>
            </a:r>
            <a:endParaRPr lang="ru-RU" dirty="0" smtClean="0">
              <a:solidFill>
                <a:schemeClr val="bg1"/>
              </a:solidFill>
            </a:endParaRPr>
          </a:p>
          <a:p>
            <a:pPr algn="just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 - работа выполнена с соблюдением правил каллиграфии, в которой нет исправлений;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</a:t>
            </a:r>
            <a:r>
              <a:rPr lang="ru-RU" b="1" dirty="0" smtClean="0"/>
              <a:t> - 1-2 исправления или 1 ошибка;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- 2-3 ошибки;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«2»</a:t>
            </a:r>
            <a:r>
              <a:rPr lang="ru-RU" b="1" dirty="0" smtClean="0"/>
              <a:t> - 4 ошибки и более.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071942"/>
            <a:ext cx="2500333" cy="246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РУССКИЙ ЯЗЫК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chemeClr val="bg1"/>
                </a:solidFill>
              </a:rPr>
              <a:t>Контрольная работа</a:t>
            </a: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 - безошибочно выполнены все задания;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</a:t>
            </a:r>
            <a:r>
              <a:rPr lang="ru-RU" b="1" dirty="0" smtClean="0"/>
              <a:t> - выполнено правильно не менее 3/4 всех заданий;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выполнено не менее ½ заданий;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«2»</a:t>
            </a:r>
            <a:r>
              <a:rPr lang="ru-RU" b="1" dirty="0" smtClean="0"/>
              <a:t> - ученик не справился с большинством заданий.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500570"/>
            <a:ext cx="2071702" cy="204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6"/>
                </a:solidFill>
              </a:rPr>
              <a:t>МАТЕМАТИКА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FFFF00"/>
                </a:solidFill>
              </a:rPr>
              <a:t>Письменная работа,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FFFF00"/>
                </a:solidFill>
              </a:rPr>
              <a:t>содержащая только примеры</a:t>
            </a:r>
            <a:endParaRPr lang="ru-RU" sz="28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«5»</a:t>
            </a:r>
            <a:r>
              <a:rPr lang="ru-RU" sz="2800" b="1" dirty="0" smtClean="0"/>
              <a:t> - вся работа выполнена безошибочно и нет исправлений;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«4»</a:t>
            </a:r>
            <a:r>
              <a:rPr lang="ru-RU" sz="2800" b="1" dirty="0" smtClean="0"/>
              <a:t> - допущены 1-2 вычислительные ошибки;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«3»</a:t>
            </a:r>
            <a:r>
              <a:rPr lang="ru-RU" sz="2800" b="1" dirty="0" smtClean="0"/>
              <a:t> - допущены 3-4 вычислительные ошибки;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«2»</a:t>
            </a:r>
            <a:r>
              <a:rPr lang="ru-RU" sz="2800" b="1" dirty="0" smtClean="0"/>
              <a:t> - допущены 5 и более вычислительных ошибок.</a:t>
            </a:r>
          </a:p>
        </p:txBody>
      </p:sp>
      <p:pic>
        <p:nvPicPr>
          <p:cNvPr id="4" name="Picture 5" descr="GEOM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4864218"/>
            <a:ext cx="1096577" cy="199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6"/>
                </a:solidFill>
              </a:rPr>
              <a:t>МАТЕМАТИКА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Комбинированная работа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(1 задача, примеры и задание другого вида</a:t>
            </a:r>
            <a:r>
              <a:rPr lang="ru-RU" sz="2400" b="1" u="sng" dirty="0" smtClean="0"/>
              <a:t>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«5» </a:t>
            </a:r>
            <a:r>
              <a:rPr lang="ru-RU" sz="2400" b="1" dirty="0" smtClean="0"/>
              <a:t>- вся работа выполнена безошибочно и нет исправлений;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«4»</a:t>
            </a:r>
            <a:r>
              <a:rPr lang="ru-RU" sz="2400" b="1" dirty="0" smtClean="0"/>
              <a:t> - допущены 1-2 вычислительные ошибки;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«3»</a:t>
            </a:r>
            <a:r>
              <a:rPr lang="ru-RU" sz="2400" b="1" dirty="0" smtClean="0"/>
              <a:t> - допущены ошибки в ходе решения задачи при правильном выполнении всех заданий </a:t>
            </a:r>
            <a:r>
              <a:rPr lang="ru-RU" sz="2400" b="1" i="1" dirty="0" smtClean="0"/>
              <a:t>или</a:t>
            </a:r>
            <a:r>
              <a:rPr lang="ru-RU" sz="2400" b="1" dirty="0" smtClean="0"/>
              <a:t> допущены 3-4 вычислительные ошибки;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«2»</a:t>
            </a:r>
            <a:r>
              <a:rPr lang="ru-RU" sz="2400" b="1" dirty="0" smtClean="0"/>
              <a:t> - допущена ошибка в ходе решения задачи и хотя бы одна вычислительная ошибка </a:t>
            </a:r>
            <a:r>
              <a:rPr lang="ru-RU" sz="2400" b="1" i="1" dirty="0" smtClean="0"/>
              <a:t>или</a:t>
            </a:r>
            <a:r>
              <a:rPr lang="ru-RU" sz="2400" b="1" dirty="0" smtClean="0"/>
              <a:t> при решении задач и примеров допущено более 5 вычислительных ошибок.</a:t>
            </a:r>
          </a:p>
        </p:txBody>
      </p:sp>
      <p:pic>
        <p:nvPicPr>
          <p:cNvPr id="4" name="Picture 5" descr="GEOM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14290"/>
            <a:ext cx="1096577" cy="199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6"/>
                </a:solidFill>
              </a:rPr>
              <a:t>МАТЕМАТИКА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rgbClr val="FFFF00"/>
                </a:solidFill>
              </a:rPr>
              <a:t>Математический  диктант</a:t>
            </a:r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 - вся работа выполнена безошибочно и нет исправлений;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</a:t>
            </a:r>
            <a:r>
              <a:rPr lang="ru-RU" b="1" dirty="0" smtClean="0"/>
              <a:t> - не выполнена 1/5 часть примеров от их общего числа;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не выполнена 1/4 часть примеров от их общего числа;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«2»</a:t>
            </a:r>
            <a:r>
              <a:rPr lang="ru-RU" b="1" dirty="0" smtClean="0"/>
              <a:t> - не выполнена 1/2 часть примеров от их общего числа;</a:t>
            </a:r>
          </a:p>
        </p:txBody>
      </p:sp>
      <p:pic>
        <p:nvPicPr>
          <p:cNvPr id="4" name="Picture 5" descr="GEOM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4864218"/>
            <a:ext cx="1096577" cy="199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571612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Как относиться 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к отметкам ребёнка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MCj0428113000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000504"/>
            <a:ext cx="2577837" cy="241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Смайлики Смайлики анимированные">
            <a:hlinkClick r:id="rId3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48" y="-285776"/>
            <a:ext cx="235745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Оценка не тождественна отметке. </a:t>
            </a:r>
          </a:p>
          <a:p>
            <a:pPr algn="just"/>
            <a:r>
              <a:rPr lang="ru-RU" sz="3600" b="1" i="1" dirty="0" smtClean="0">
                <a:solidFill>
                  <a:srgbClr val="FF0000"/>
                </a:solidFill>
              </a:rPr>
              <a:t>Оценка –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это процесс оценивания;</a:t>
            </a:r>
          </a:p>
          <a:p>
            <a:pPr algn="just"/>
            <a:r>
              <a:rPr lang="ru-RU" sz="3600" b="1" i="1" dirty="0" smtClean="0">
                <a:solidFill>
                  <a:srgbClr val="FF0000"/>
                </a:solidFill>
              </a:rPr>
              <a:t>отметка</a:t>
            </a:r>
            <a:r>
              <a:rPr lang="ru-RU" sz="3600" b="1" i="1" dirty="0" smtClean="0">
                <a:solidFill>
                  <a:schemeClr val="bg1"/>
                </a:solidFill>
              </a:rPr>
              <a:t> – результат этого процесса, его условно - формальное  отражение в баллах.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5" name="Picture 11" descr="j03433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929198"/>
            <a:ext cx="1755775" cy="162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14422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ругайте своего ребёнка за плохую отметку. Ему очень хочется быть в ваших глазах хорошим. Если быть хорошим не получается, ребёнок начинает врать и изворачиваться, чтобы быть в ваших глазах хорошим.</a:t>
            </a:r>
          </a:p>
        </p:txBody>
      </p:sp>
      <p:pic>
        <p:nvPicPr>
          <p:cNvPr id="2050" name="Picture 2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1214446" cy="1246407"/>
          </a:xfrm>
          <a:prstGeom prst="rect">
            <a:avLst/>
          </a:prstGeom>
          <a:noFill/>
        </p:spPr>
      </p:pic>
      <p:pic>
        <p:nvPicPr>
          <p:cNvPr id="2052" name="Picture 4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786322"/>
            <a:ext cx="1461729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14422"/>
            <a:ext cx="80724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Сочувствуйте своему ребёнку, если он долго трудился, но результат его труда не высок. Объясните ему, что важен не только высокий результат. Больше важны знания, которые он сможет приобрести в результате ежедневного, упорного труда.</a:t>
            </a:r>
          </a:p>
        </p:txBody>
      </p:sp>
      <p:pic>
        <p:nvPicPr>
          <p:cNvPr id="3074" name="Picture 2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143512"/>
            <a:ext cx="1595444" cy="1481486"/>
          </a:xfrm>
          <a:prstGeom prst="rect">
            <a:avLst/>
          </a:prstGeom>
          <a:noFill/>
        </p:spPr>
      </p:pic>
      <p:pic>
        <p:nvPicPr>
          <p:cNvPr id="3076" name="Picture 4" descr="Смайлики Смайлики анимированные">
            <a:hlinkClick r:id="rId4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290"/>
            <a:ext cx="1214446" cy="1040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357298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заставляйте своего ребёнка вымаливать себе оценку в конце четверти ради вашего душевного спокойствия.</a:t>
            </a:r>
            <a:endParaRPr lang="ru-RU" sz="32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098" name="Picture 2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500438"/>
            <a:ext cx="2025267" cy="1588445"/>
          </a:xfrm>
          <a:prstGeom prst="rect">
            <a:avLst/>
          </a:prstGeom>
          <a:noFill/>
        </p:spPr>
      </p:pic>
      <p:pic>
        <p:nvPicPr>
          <p:cNvPr id="4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550070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507207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28612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571876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2863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85794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учите своего ребёнка ловчить, унижаться и приспосабливаться ради положительного результата в виде высокой отметки</a:t>
            </a:r>
            <a:endParaRPr lang="ru-RU" sz="32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0183" name="Picture 7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500438"/>
            <a:ext cx="1496227" cy="2071702"/>
          </a:xfrm>
          <a:prstGeom prst="rect">
            <a:avLst/>
          </a:prstGeom>
          <a:noFill/>
        </p:spPr>
      </p:pic>
      <p:pic>
        <p:nvPicPr>
          <p:cNvPr id="50185" name="Picture 9" descr="Смайлики Смайлики анимированные">
            <a:hlinkClick r:id="rId4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5" y="3357562"/>
            <a:ext cx="2645366" cy="1857388"/>
          </a:xfrm>
          <a:prstGeom prst="rect">
            <a:avLst/>
          </a:prstGeom>
          <a:noFill/>
        </p:spPr>
      </p:pic>
      <p:pic>
        <p:nvPicPr>
          <p:cNvPr id="7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85762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271462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292893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2863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264318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521495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5429264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D:\Мои документы2\15fd987f005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00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2153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Никогда не выражайте сомнений по поводу объективности выставленной вашему ребёнку оценки вслух.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214686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Есть сомнения - идите в школу и попытаётесь объективно разобраться в ситуации.</a:t>
            </a:r>
          </a:p>
        </p:txBody>
      </p:sp>
      <p:pic>
        <p:nvPicPr>
          <p:cNvPr id="51203" name="Picture 3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285992"/>
            <a:ext cx="1534621" cy="866778"/>
          </a:xfrm>
          <a:prstGeom prst="rect">
            <a:avLst/>
          </a:prstGeom>
          <a:noFill/>
        </p:spPr>
      </p:pic>
      <p:pic>
        <p:nvPicPr>
          <p:cNvPr id="51205" name="Picture 5" descr="Смайлики Смайлики анимированные">
            <a:hlinkClick r:id="rId4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5332804"/>
            <a:ext cx="1428760" cy="101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928670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обвиняйте беспричинно других взрослых и детей в проблемах собственных детей.</a:t>
            </a:r>
          </a:p>
        </p:txBody>
      </p:sp>
      <p:pic>
        <p:nvPicPr>
          <p:cNvPr id="52229" name="Picture 5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1" y="2714620"/>
            <a:ext cx="2071699" cy="2071702"/>
          </a:xfrm>
          <a:prstGeom prst="rect">
            <a:avLst/>
          </a:prstGeom>
          <a:noFill/>
        </p:spPr>
      </p:pic>
      <p:pic>
        <p:nvPicPr>
          <p:cNvPr id="5" name="Picture 4" descr="Рисунок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857364"/>
            <a:ext cx="16192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" descr="Смайлики Смайлики анимированные">
            <a:hlinkClick r:id="rId5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000372"/>
            <a:ext cx="192882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071546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Поддерживайте ребёнка в его, пусть не очень значительных, но победах над собой, над своей ленью.</a:t>
            </a:r>
          </a:p>
        </p:txBody>
      </p:sp>
      <p:pic>
        <p:nvPicPr>
          <p:cNvPr id="53251" name="Picture 3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357562"/>
            <a:ext cx="1588444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Демонстрируйте положительные результаты своего труда, чтобы ребёнку хотелось вам подражать.</a:t>
            </a:r>
          </a:p>
        </p:txBody>
      </p:sp>
      <p:pic>
        <p:nvPicPr>
          <p:cNvPr id="3" name="Picture 4" descr="AG00373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429000"/>
            <a:ext cx="2610095" cy="180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 descr="Смайлики Смайлики анимированные">
            <a:hlinkClick r:id="rId3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1307" y="4000504"/>
            <a:ext cx="1626135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725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«С первых дней школьной жизни на тернистом пути  учения перед ребёнком появляется идол – отметка. Для одного ребёнка он добрый, снисходительный, для другого – жёсткий, безжалостный, неумолимый…</a:t>
            </a:r>
          </a:p>
          <a:p>
            <a:pPr algn="just"/>
            <a:r>
              <a:rPr lang="ru-RU" sz="3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Ребёнок старается удовлетворить или – на  худой конец – обмануть идола и привыкает  учиться не для личной радости, а для отметки.» </a:t>
            </a:r>
          </a:p>
          <a:p>
            <a:pPr algn="r"/>
            <a:r>
              <a:rPr lang="ru-RU" sz="3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					В.А.Сухомлинский.</a:t>
            </a:r>
            <a:endParaRPr lang="ru-RU" sz="3200" b="1" i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2\Отметка и оценка\Опять двой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79777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00694" y="285728"/>
            <a:ext cx="33575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Ф. П. Решетников.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«Опять двойка</a:t>
            </a:r>
            <a:r>
              <a:rPr lang="ru-RU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»</a:t>
            </a:r>
            <a:endParaRPr lang="ru-RU" sz="32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500702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Попробуйте нарисовать финал  данной картины, но с позиции сегодняшнего дня.</a:t>
            </a:r>
            <a:endParaRPr lang="ru-RU" sz="28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2852"/>
          <a:ext cx="8543956" cy="6083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1978"/>
                <a:gridCol w="4271978"/>
              </a:tblGrid>
              <a:tr h="1785950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</a:t>
                      </a:r>
                      <a:r>
                        <a:rPr lang="ru-RU" baseline="0" dirty="0" smtClean="0"/>
                        <a:t> я получаю хорошую отметку, то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Радуюсь – 4</a:t>
                      </a:r>
                    </a:p>
                    <a:p>
                      <a:r>
                        <a:rPr lang="ru-RU" dirty="0" smtClean="0"/>
                        <a:t>Родители дадут деньги -1</a:t>
                      </a:r>
                    </a:p>
                    <a:p>
                      <a:r>
                        <a:rPr lang="ru-RU" dirty="0" smtClean="0"/>
                        <a:t>Компьютер</a:t>
                      </a:r>
                      <a:r>
                        <a:rPr lang="ru-RU" baseline="0" dirty="0" smtClean="0"/>
                        <a:t> – 4</a:t>
                      </a:r>
                    </a:p>
                    <a:p>
                      <a:r>
                        <a:rPr lang="ru-RU" baseline="0" dirty="0" smtClean="0"/>
                        <a:t>Гулять – 1</a:t>
                      </a:r>
                    </a:p>
                    <a:p>
                      <a:r>
                        <a:rPr lang="ru-RU" baseline="0" dirty="0" smtClean="0"/>
                        <a:t>ХВАЛЯТ -15</a:t>
                      </a:r>
                    </a:p>
                    <a:p>
                      <a:r>
                        <a:rPr lang="ru-RU" baseline="0" dirty="0" smtClean="0"/>
                        <a:t>Ничего не делают !!!– 1 </a:t>
                      </a:r>
                      <a:endParaRPr lang="ru-RU" dirty="0"/>
                    </a:p>
                  </a:txBody>
                  <a:tcPr/>
                </a:tc>
              </a:tr>
              <a:tr h="616153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 я получаю плохую отметку, то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Бьют ремнем !!! – 5</a:t>
                      </a:r>
                      <a:r>
                        <a:rPr lang="ru-RU" baseline="0" dirty="0" smtClean="0"/>
                        <a:t> !!!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Ругают – 10</a:t>
                      </a:r>
                    </a:p>
                    <a:p>
                      <a:r>
                        <a:rPr lang="ru-RU" dirty="0" smtClean="0"/>
                        <a:t>Наказывают -9</a:t>
                      </a:r>
                    </a:p>
                    <a:p>
                      <a:r>
                        <a:rPr lang="ru-RU" dirty="0" smtClean="0"/>
                        <a:t>Просто что-то говорят – 2</a:t>
                      </a:r>
                    </a:p>
                    <a:p>
                      <a:r>
                        <a:rPr lang="ru-RU" dirty="0" smtClean="0"/>
                        <a:t>Будет плохо -1</a:t>
                      </a:r>
                    </a:p>
                    <a:p>
                      <a:r>
                        <a:rPr lang="ru-RU" dirty="0" smtClean="0"/>
                        <a:t>НЕ РУГАЮТ – 1</a:t>
                      </a:r>
                    </a:p>
                    <a:p>
                      <a:r>
                        <a:rPr lang="ru-RU" dirty="0" smtClean="0"/>
                        <a:t>Огорчаюсь -1</a:t>
                      </a:r>
                      <a:endParaRPr lang="ru-RU" dirty="0"/>
                    </a:p>
                  </a:txBody>
                  <a:tcPr/>
                </a:tc>
              </a:tr>
              <a:tr h="616153">
                <a:tc>
                  <a:txBody>
                    <a:bodyPr/>
                    <a:lstStyle/>
                    <a:p>
                      <a:r>
                        <a:rPr lang="ru-RU" dirty="0" smtClean="0"/>
                        <a:t>Мои родители говорят,</a:t>
                      </a:r>
                      <a:r>
                        <a:rPr lang="ru-RU" baseline="0" dirty="0" smtClean="0"/>
                        <a:t> ч</a:t>
                      </a:r>
                      <a:r>
                        <a:rPr lang="ru-RU" dirty="0" smtClean="0"/>
                        <a:t>то я могу учиться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Хорошо учиться – 12</a:t>
                      </a:r>
                    </a:p>
                    <a:p>
                      <a:r>
                        <a:rPr lang="ru-RU" dirty="0" smtClean="0"/>
                        <a:t>На «5» и «4» - 4</a:t>
                      </a:r>
                    </a:p>
                    <a:p>
                      <a:r>
                        <a:rPr lang="ru-RU" dirty="0" smtClean="0"/>
                        <a:t>Старайся – 2</a:t>
                      </a:r>
                    </a:p>
                    <a:p>
                      <a:r>
                        <a:rPr lang="ru-RU" dirty="0" smtClean="0"/>
                        <a:t>Ничего не говорят !!! – 1</a:t>
                      </a:r>
                    </a:p>
                    <a:p>
                      <a:r>
                        <a:rPr lang="ru-RU" dirty="0" smtClean="0"/>
                        <a:t>Лучше – 3</a:t>
                      </a:r>
                    </a:p>
                    <a:p>
                      <a:r>
                        <a:rPr lang="ru-RU" dirty="0" smtClean="0"/>
                        <a:t>Плохо – 1</a:t>
                      </a:r>
                    </a:p>
                    <a:p>
                      <a:r>
                        <a:rPr lang="ru-RU" dirty="0" smtClean="0"/>
                        <a:t>Подтянуться – 1</a:t>
                      </a:r>
                    </a:p>
                    <a:p>
                      <a:r>
                        <a:rPr lang="ru-RU" dirty="0" smtClean="0"/>
                        <a:t>Мне сложно - 1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42852"/>
          <a:ext cx="8543956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1978"/>
                <a:gridCol w="4271978"/>
              </a:tblGrid>
              <a:tr h="1196587">
                <a:tc>
                  <a:txBody>
                    <a:bodyPr/>
                    <a:lstStyle/>
                    <a:p>
                      <a:r>
                        <a:rPr lang="ru-RU" dirty="0" smtClean="0"/>
                        <a:t>Мои родители говорят, что я не могу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Хорошо учиться </a:t>
                      </a:r>
                      <a:r>
                        <a:rPr lang="ru-RU" baseline="0" dirty="0" smtClean="0"/>
                        <a:t> - 5</a:t>
                      </a:r>
                    </a:p>
                    <a:p>
                      <a:r>
                        <a:rPr lang="ru-RU" dirty="0" smtClean="0"/>
                        <a:t>Не</a:t>
                      </a:r>
                      <a:r>
                        <a:rPr lang="ru-RU" baseline="0" dirty="0" smtClean="0"/>
                        <a:t> могу на «5» - 3</a:t>
                      </a:r>
                    </a:p>
                    <a:p>
                      <a:r>
                        <a:rPr lang="ru-RU" baseline="0" dirty="0" smtClean="0"/>
                        <a:t>Больше читать – 1</a:t>
                      </a:r>
                    </a:p>
                    <a:p>
                      <a:r>
                        <a:rPr lang="ru-RU" baseline="0" dirty="0" smtClean="0"/>
                        <a:t>Хорошо писать – 2</a:t>
                      </a:r>
                    </a:p>
                    <a:p>
                      <a:r>
                        <a:rPr lang="ru-RU" baseline="0" dirty="0" smtClean="0"/>
                        <a:t>Считать примеры - 1</a:t>
                      </a:r>
                      <a:endParaRPr lang="ru-RU" dirty="0" smtClean="0"/>
                    </a:p>
                  </a:txBody>
                  <a:tcPr/>
                </a:tc>
              </a:tr>
              <a:tr h="1196587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 я получаю «пять», то родители мне…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Компьютер</a:t>
                      </a:r>
                      <a:r>
                        <a:rPr lang="ru-RU" baseline="0" dirty="0" smtClean="0"/>
                        <a:t> – 3</a:t>
                      </a:r>
                    </a:p>
                    <a:p>
                      <a:r>
                        <a:rPr lang="ru-RU" baseline="0" dirty="0" smtClean="0"/>
                        <a:t>Целуют – 2</a:t>
                      </a:r>
                    </a:p>
                    <a:p>
                      <a:r>
                        <a:rPr lang="ru-RU" baseline="0" dirty="0" smtClean="0"/>
                        <a:t>Радуются -1 </a:t>
                      </a:r>
                    </a:p>
                    <a:p>
                      <a:r>
                        <a:rPr lang="ru-RU" baseline="0" dirty="0" smtClean="0"/>
                        <a:t>Что-то покупают (сладкое)– 10</a:t>
                      </a:r>
                    </a:p>
                    <a:p>
                      <a:r>
                        <a:rPr lang="ru-RU" baseline="0" dirty="0" smtClean="0"/>
                        <a:t>Разрешают гулять -3 </a:t>
                      </a:r>
                    </a:p>
                    <a:p>
                      <a:r>
                        <a:rPr lang="ru-RU" baseline="0" dirty="0" smtClean="0"/>
                        <a:t>Смотреть телевизор – 1</a:t>
                      </a:r>
                    </a:p>
                    <a:p>
                      <a:r>
                        <a:rPr lang="ru-RU" baseline="0" dirty="0" smtClean="0"/>
                        <a:t>Хвалят – 3</a:t>
                      </a:r>
                    </a:p>
                    <a:p>
                      <a:r>
                        <a:rPr lang="ru-RU" baseline="0" dirty="0" smtClean="0"/>
                        <a:t>Ничего не говорят !!! – 1</a:t>
                      </a:r>
                    </a:p>
                    <a:p>
                      <a:r>
                        <a:rPr lang="ru-RU" baseline="0" dirty="0" smtClean="0"/>
                        <a:t>Папа даёт отдых час - 1</a:t>
                      </a:r>
                      <a:endParaRPr lang="ru-RU" dirty="0"/>
                    </a:p>
                  </a:txBody>
                  <a:tcPr/>
                </a:tc>
              </a:tr>
              <a:tr h="1196587">
                <a:tc>
                  <a:txBody>
                    <a:bodyPr/>
                    <a:lstStyle/>
                    <a:p>
                      <a:r>
                        <a:rPr lang="ru-RU" dirty="0" smtClean="0"/>
                        <a:t>Если я что-то не понимаю в домашнем задании, то родители говорят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Давай помогу -4</a:t>
                      </a:r>
                    </a:p>
                    <a:p>
                      <a:r>
                        <a:rPr lang="ru-RU" dirty="0" smtClean="0"/>
                        <a:t>Ругают</a:t>
                      </a:r>
                      <a:r>
                        <a:rPr lang="ru-RU" baseline="0" dirty="0" smtClean="0"/>
                        <a:t> – 1</a:t>
                      </a:r>
                    </a:p>
                    <a:p>
                      <a:r>
                        <a:rPr lang="ru-RU" baseline="0" dirty="0" smtClean="0"/>
                        <a:t>Думай – 6</a:t>
                      </a:r>
                    </a:p>
                    <a:p>
                      <a:r>
                        <a:rPr lang="ru-RU" baseline="0" dirty="0" smtClean="0"/>
                        <a:t>Вспомни, что было на уроке – 6</a:t>
                      </a:r>
                    </a:p>
                    <a:p>
                      <a:r>
                        <a:rPr lang="ru-RU" baseline="0" dirty="0" smtClean="0"/>
                        <a:t>Объясняют – 1</a:t>
                      </a:r>
                    </a:p>
                    <a:p>
                      <a:r>
                        <a:rPr lang="ru-RU" baseline="0" dirty="0" smtClean="0"/>
                        <a:t>Помогут -1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357166"/>
          <a:ext cx="8143932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143404"/>
              </a:tblGrid>
              <a:tr h="178595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Если я обращаюсь к родителям помочь, то они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Помогают – 15</a:t>
                      </a:r>
                    </a:p>
                    <a:p>
                      <a:r>
                        <a:rPr lang="ru-RU" dirty="0" smtClean="0"/>
                        <a:t>Немножко помогают – 1</a:t>
                      </a:r>
                    </a:p>
                    <a:p>
                      <a:r>
                        <a:rPr lang="ru-RU" dirty="0" smtClean="0"/>
                        <a:t>Сразу помогают – 3</a:t>
                      </a:r>
                    </a:p>
                    <a:p>
                      <a:r>
                        <a:rPr lang="ru-RU" dirty="0" smtClean="0"/>
                        <a:t>Читай – 1</a:t>
                      </a:r>
                    </a:p>
                    <a:p>
                      <a:r>
                        <a:rPr lang="ru-RU" dirty="0" smtClean="0"/>
                        <a:t>Не помогают – 1</a:t>
                      </a:r>
                    </a:p>
                    <a:p>
                      <a:r>
                        <a:rPr lang="ru-RU" dirty="0" smtClean="0"/>
                        <a:t>Сам делай - 1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2214554"/>
          <a:ext cx="8143932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143404"/>
              </a:tblGrid>
              <a:tr h="2714644">
                <a:tc>
                  <a:txBody>
                    <a:bodyPr/>
                    <a:lstStyle/>
                    <a:p>
                      <a:r>
                        <a:rPr lang="ru-RU" dirty="0" smtClean="0"/>
                        <a:t>Родители хотят, чтобы</a:t>
                      </a:r>
                      <a:r>
                        <a:rPr lang="ru-RU" baseline="0" dirty="0" smtClean="0"/>
                        <a:t> я был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Умницей -1</a:t>
                      </a:r>
                    </a:p>
                    <a:p>
                      <a:r>
                        <a:rPr lang="ru-RU" dirty="0" smtClean="0"/>
                        <a:t>Хорошим</a:t>
                      </a:r>
                      <a:r>
                        <a:rPr lang="ru-RU" baseline="0" dirty="0" smtClean="0"/>
                        <a:t> – 10</a:t>
                      </a:r>
                    </a:p>
                    <a:p>
                      <a:r>
                        <a:rPr lang="ru-RU" baseline="0" dirty="0" smtClean="0"/>
                        <a:t>Добрым – </a:t>
                      </a:r>
                      <a:r>
                        <a:rPr lang="ru-RU" baseline="0" dirty="0" smtClean="0"/>
                        <a:t>2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Умным – 10</a:t>
                      </a:r>
                    </a:p>
                    <a:p>
                      <a:r>
                        <a:rPr lang="ru-RU" baseline="0" dirty="0" smtClean="0"/>
                        <a:t>Послушным – 1</a:t>
                      </a:r>
                    </a:p>
                    <a:p>
                      <a:r>
                        <a:rPr lang="ru-RU" baseline="0" dirty="0" smtClean="0"/>
                        <a:t>Отличником – 7</a:t>
                      </a:r>
                    </a:p>
                    <a:p>
                      <a:r>
                        <a:rPr lang="ru-RU" baseline="0" dirty="0" smtClean="0"/>
                        <a:t>Богатым – 2</a:t>
                      </a:r>
                    </a:p>
                    <a:p>
                      <a:r>
                        <a:rPr lang="ru-RU" baseline="0" dirty="0" smtClean="0"/>
                        <a:t>Красивым </a:t>
                      </a:r>
                      <a:r>
                        <a:rPr lang="ru-RU" baseline="0" smtClean="0"/>
                        <a:t>-</a:t>
                      </a:r>
                      <a:r>
                        <a:rPr lang="ru-RU" baseline="0" smtClean="0"/>
                        <a:t>2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Чтоб участвовал в олимпийских играх – 1</a:t>
                      </a:r>
                    </a:p>
                    <a:p>
                      <a:r>
                        <a:rPr lang="ru-RU" baseline="0" dirty="0" smtClean="0"/>
                        <a:t>Выбрать профессию – 1</a:t>
                      </a:r>
                    </a:p>
                    <a:p>
                      <a:r>
                        <a:rPr lang="ru-RU" baseline="0" dirty="0" smtClean="0"/>
                        <a:t>Любил родителей - 1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/>
                </a:solidFill>
              </a:rPr>
              <a:t>Оценка  успеваемости ребёнка родителями.</a:t>
            </a:r>
            <a:endParaRPr lang="ru-RU" sz="3200" b="1" i="1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14422"/>
            <a:ext cx="81439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И «двоечникам «, и «хорошистам» необходимо уменьшить  болезненность неудач,  эмоционально преодолеть травматические ситуации, связанные со школьными оценками. Похвала им необходима, но необходимы и указания на ошибки, недочёты, неточности. Как же дозировать  оценку в семье?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522</TotalTime>
  <Words>1598</Words>
  <Application>Microsoft Office PowerPoint</Application>
  <PresentationFormat>Экран (4:3)</PresentationFormat>
  <Paragraphs>169</Paragraphs>
  <Slides>37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Характеристика цифровой оценки (отметки)  :</vt:lpstr>
      <vt:lpstr>Характеристика цифровой оценки (отметки):</vt:lpstr>
      <vt:lpstr>Характеристика цифровой оценки (отметки):</vt:lpstr>
      <vt:lpstr>Характеристика цифровой оценки (отметки):</vt:lpstr>
      <vt:lpstr>РУССКИЙ ЯЗЫК</vt:lpstr>
      <vt:lpstr>РУССКИЙ ЯЗЫК</vt:lpstr>
      <vt:lpstr>РУССКИЙ ЯЗЫК</vt:lpstr>
      <vt:lpstr>РУССКИЙ ЯЗЫК</vt:lpstr>
      <vt:lpstr>МАТЕМАТИКА</vt:lpstr>
      <vt:lpstr>МАТЕМАТИКА</vt:lpstr>
      <vt:lpstr>МАТЕМАТИКА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sctu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sp3</dc:creator>
  <cp:lastModifiedBy>СЗ</cp:lastModifiedBy>
  <cp:revision>67</cp:revision>
  <dcterms:created xsi:type="dcterms:W3CDTF">2008-12-02T05:59:04Z</dcterms:created>
  <dcterms:modified xsi:type="dcterms:W3CDTF">2013-10-24T07:07:50Z</dcterms:modified>
</cp:coreProperties>
</file>