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75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71" r:id="rId11"/>
    <p:sldId id="264" r:id="rId12"/>
    <p:sldId id="265" r:id="rId13"/>
    <p:sldId id="268" r:id="rId14"/>
    <p:sldId id="272" r:id="rId15"/>
    <p:sldId id="273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6999E-1480-4606-965C-3DF5794F3E6C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C78CB-9C3B-437E-9812-EDDBC2F17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5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78CB-9C3B-437E-9812-EDDBC2F175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45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748"/>
            <a:ext cx="9144000" cy="686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эмблема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6125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автономное общеобразовательное учреждение «Средняя общеобразовательная школа № 40» г. Пермь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219040"/>
            <a:ext cx="7560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Городской семинар для учителей начальных классов по теме</a:t>
            </a:r>
          </a:p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«Современный урок: </a:t>
            </a:r>
            <a:r>
              <a:rPr lang="ru-RU" sz="3600" b="1" u="sng" dirty="0" smtClean="0">
                <a:solidFill>
                  <a:srgbClr val="FFFF00"/>
                </a:solidFill>
              </a:rPr>
              <a:t>тенденции </a:t>
            </a:r>
            <a:r>
              <a:rPr lang="ru-RU" sz="3600" b="1" u="sng" dirty="0" smtClean="0">
                <a:solidFill>
                  <a:srgbClr val="FFFF00"/>
                </a:solidFill>
              </a:rPr>
              <a:t>обновления</a:t>
            </a:r>
            <a:r>
              <a:rPr lang="ru-RU" sz="3600" b="1" u="sng" dirty="0" smtClean="0">
                <a:solidFill>
                  <a:srgbClr val="FFFF00"/>
                </a:solidFill>
              </a:rPr>
              <a:t>»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50452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19 марта 2013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4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30359" y="282161"/>
            <a:ext cx="2652394" cy="1330726"/>
            <a:chOff x="3947" y="2348"/>
            <a:chExt cx="1278" cy="1374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gray">
            <a:xfrm>
              <a:off x="3947" y="234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gray">
            <a:xfrm>
              <a:off x="3958" y="2676"/>
              <a:ext cx="126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dirty="0">
                  <a:solidFill>
                    <a:srgbClr val="002060"/>
                  </a:solidFill>
                </a:rPr>
                <a:t>Л</a:t>
              </a:r>
              <a:r>
                <a:rPr lang="ru-RU" dirty="0" smtClean="0">
                  <a:solidFill>
                    <a:srgbClr val="002060"/>
                  </a:solidFill>
                </a:rPr>
                <a:t>ичностно-ориентированный подход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291397" y="2625282"/>
            <a:ext cx="2717545" cy="1312333"/>
            <a:chOff x="4104" y="1648"/>
            <a:chExt cx="1278" cy="1374"/>
          </a:xfrm>
          <a:solidFill>
            <a:schemeClr val="accent1"/>
          </a:solidFill>
        </p:grpSpPr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 rot="5400000">
              <a:off x="4056" y="1696"/>
              <a:ext cx="1374" cy="1278"/>
            </a:xfrm>
            <a:prstGeom prst="roundRect">
              <a:avLst>
                <a:gd name="adj" fmla="val 19894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4122" y="1664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gray">
            <a:xfrm>
              <a:off x="4122" y="1824"/>
              <a:ext cx="1239" cy="8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Современный урок</a:t>
              </a:r>
            </a:p>
          </p:txBody>
        </p:sp>
      </p:grp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322358" y="896017"/>
            <a:ext cx="2668997" cy="1476970"/>
            <a:chOff x="3947" y="2240"/>
            <a:chExt cx="1286" cy="1525"/>
          </a:xfrm>
        </p:grpSpPr>
        <p:sp>
          <p:nvSpPr>
            <p:cNvPr id="20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gray">
            <a:xfrm>
              <a:off x="3947" y="234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gray">
            <a:xfrm>
              <a:off x="3966" y="2240"/>
              <a:ext cx="1267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Диалоговое взаимодействие субъектов педагогического процесса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78" y="2681193"/>
            <a:ext cx="2689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34" y="4459436"/>
            <a:ext cx="2689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6190422" y="985740"/>
            <a:ext cx="2652394" cy="1330726"/>
            <a:chOff x="3947" y="2348"/>
            <a:chExt cx="1278" cy="1374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gray">
            <a:xfrm>
              <a:off x="3947" y="234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gray">
            <a:xfrm>
              <a:off x="3958" y="2714"/>
              <a:ext cx="1267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dirty="0" err="1" smtClean="0">
                  <a:solidFill>
                    <a:srgbClr val="002060"/>
                  </a:solidFill>
                </a:rPr>
                <a:t>Деятельностный</a:t>
              </a:r>
              <a:r>
                <a:rPr lang="ru-RU" dirty="0" smtClean="0">
                  <a:solidFill>
                    <a:srgbClr val="002060"/>
                  </a:solidFill>
                </a:rPr>
                <a:t> подход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6207105" y="2776308"/>
            <a:ext cx="2722958" cy="1330726"/>
            <a:chOff x="3939" y="2348"/>
            <a:chExt cx="1312" cy="1374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gray">
            <a:xfrm>
              <a:off x="3939" y="2348"/>
              <a:ext cx="1282" cy="390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gray">
            <a:xfrm>
              <a:off x="3984" y="2688"/>
              <a:ext cx="126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Использование новых образовательных технологий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5964294" y="4513865"/>
            <a:ext cx="2652393" cy="1330726"/>
            <a:chOff x="3947" y="2348"/>
            <a:chExt cx="1278" cy="1374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gray">
            <a:xfrm>
              <a:off x="3947" y="234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gray">
            <a:xfrm>
              <a:off x="4547" y="2384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1C1C1C"/>
                </a:solidFill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gray">
            <a:xfrm>
              <a:off x="3958" y="2746"/>
              <a:ext cx="126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Ситуация выбора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gray">
          <a:xfrm>
            <a:off x="234285" y="3130781"/>
            <a:ext cx="2629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Мотивация обучения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gray">
          <a:xfrm>
            <a:off x="523625" y="4745845"/>
            <a:ext cx="2629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Рефлексивное осмысление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751" y="5038856"/>
            <a:ext cx="2563276" cy="130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gray">
          <a:xfrm>
            <a:off x="3193985" y="5369371"/>
            <a:ext cx="26295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Ученик – субъект образовательного процесса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823549" y="2204864"/>
            <a:ext cx="476950" cy="420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3"/>
          </p:cNvCxnSpPr>
          <p:nvPr/>
        </p:nvCxnSpPr>
        <p:spPr>
          <a:xfrm>
            <a:off x="4456556" y="1612887"/>
            <a:ext cx="11415" cy="952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906903" y="2316466"/>
            <a:ext cx="422769" cy="324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4" idx="3"/>
          </p:cNvCxnSpPr>
          <p:nvPr/>
        </p:nvCxnSpPr>
        <p:spPr>
          <a:xfrm>
            <a:off x="2906903" y="3366993"/>
            <a:ext cx="339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2" idx="2"/>
          </p:cNvCxnSpPr>
          <p:nvPr/>
        </p:nvCxnSpPr>
        <p:spPr>
          <a:xfrm flipH="1">
            <a:off x="6008942" y="3441671"/>
            <a:ext cx="2147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0"/>
          </p:cNvCxnSpPr>
          <p:nvPr/>
        </p:nvCxnSpPr>
        <p:spPr>
          <a:xfrm flipV="1">
            <a:off x="4528389" y="3937615"/>
            <a:ext cx="0" cy="110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076827" y="3937615"/>
            <a:ext cx="631077" cy="611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5436096" y="3937615"/>
            <a:ext cx="572846" cy="611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18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88957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УЧИТЕЛЬ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1585"/>
            <a:ext cx="4608512" cy="42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318" y="133955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390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249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9154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Андрей\Documents\Ирина\Разное\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225" y="4674299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6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Критерии эффективности современного урока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5003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. Цели </a:t>
            </a:r>
            <a:r>
              <a:rPr lang="ru-RU" sz="2400" b="1" dirty="0">
                <a:solidFill>
                  <a:srgbClr val="002060"/>
                </a:solidFill>
              </a:rPr>
              <a:t>урока задаются с тенденцией передачи функции от  учителя к ученику.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систематически обучает детей осуществлять рефлексивное действие (оценивать свою готовность, обнаруживать незнание, находить причины затруднений и т.д.)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. Используются </a:t>
            </a:r>
            <a:r>
              <a:rPr lang="ru-RU" sz="2400" b="1" dirty="0">
                <a:solidFill>
                  <a:srgbClr val="002060"/>
                </a:solidFill>
              </a:rPr>
              <a:t>разнообразные формы, методы и приемы обучения, повышающие степень активности учащихся в учебном процессе.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владеет технологией диалога, обучает учащихся ставить и задавать вопросы.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эффективно (адекватно цели урока) сочетает репродуктивную и проблемную формы обучения, учит детей работать по правилам и творчески.</a:t>
            </a:r>
          </a:p>
        </p:txBody>
      </p:sp>
      <p:pic>
        <p:nvPicPr>
          <p:cNvPr id="5" name="Picture 2" descr="C:\Users\Андрей\Documents\Ирина\Разное\картинки\01f31e9621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" y="4437112"/>
            <a:ext cx="164715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0688" y="610005"/>
            <a:ext cx="7713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</a:rPr>
              <a:t>. На </a:t>
            </a:r>
            <a:r>
              <a:rPr lang="ru-RU" sz="2400" b="1" dirty="0">
                <a:solidFill>
                  <a:srgbClr val="002060"/>
                </a:solidFill>
              </a:rPr>
              <a:t>уроке задаются задачи и четкие критерии самоконтроля и самооценки.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добивается осмысления учебного материала всеми учащимися, используя для этого специальные приемы.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стремится оценивать реальное продвижение каждого ученика, поощряет минимальные успехи.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10. Учитель </a:t>
            </a:r>
            <a:r>
              <a:rPr lang="ru-RU" sz="2400" b="1" dirty="0">
                <a:solidFill>
                  <a:srgbClr val="002060"/>
                </a:solidFill>
              </a:rPr>
              <a:t>специально планирует коммуникативные задачи </a:t>
            </a:r>
            <a:r>
              <a:rPr lang="ru-RU" sz="2400" b="1" dirty="0" smtClean="0">
                <a:solidFill>
                  <a:srgbClr val="002060"/>
                </a:solidFill>
              </a:rPr>
              <a:t>урока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11</a:t>
            </a:r>
            <a:r>
              <a:rPr lang="ru-RU" sz="2400" b="1" dirty="0" smtClean="0">
                <a:solidFill>
                  <a:srgbClr val="002060"/>
                </a:solidFill>
              </a:rPr>
              <a:t>. Учитель </a:t>
            </a:r>
            <a:r>
              <a:rPr lang="ru-RU" sz="2400" b="1" dirty="0">
                <a:solidFill>
                  <a:srgbClr val="002060"/>
                </a:solidFill>
              </a:rPr>
              <a:t>принимает и поощряет выражаемую учеником собственную позицию, иное мнение, обучает корректным формам их выражения.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Стиль, тон отношений, задаваемый на уроке, создают атмосферу сотрудничества.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12</a:t>
            </a:r>
            <a:r>
              <a:rPr lang="ru-RU" sz="2400" b="1" dirty="0" smtClean="0">
                <a:solidFill>
                  <a:srgbClr val="002060"/>
                </a:solidFill>
              </a:rPr>
              <a:t>. На </a:t>
            </a:r>
            <a:r>
              <a:rPr lang="ru-RU" sz="2400" b="1" dirty="0">
                <a:solidFill>
                  <a:srgbClr val="002060"/>
                </a:solidFill>
              </a:rPr>
              <a:t>уроке осуществляется глубокое личностное воздействие  </a:t>
            </a:r>
            <a:r>
              <a:rPr lang="ru-RU" sz="2400" b="1">
                <a:solidFill>
                  <a:srgbClr val="002060"/>
                </a:solidFill>
              </a:rPr>
              <a:t>«</a:t>
            </a:r>
            <a:r>
              <a:rPr lang="ru-RU" sz="2400" b="1" smtClean="0">
                <a:solidFill>
                  <a:srgbClr val="002060"/>
                </a:solidFill>
              </a:rPr>
              <a:t>учитель-ученик».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ндрей\Documents\Ирина\Разное\картинки\01f31e9621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" y="4509120"/>
            <a:ext cx="164715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3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Карта показателей качества современного 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2867640"/>
              </p:ext>
            </p:extLst>
          </p:nvPr>
        </p:nvGraphicFramePr>
        <p:xfrm>
          <a:off x="395536" y="836712"/>
          <a:ext cx="8352928" cy="5687410"/>
        </p:xfrm>
        <a:graphic>
          <a:graphicData uri="http://schemas.openxmlformats.org/drawingml/2006/table">
            <a:tbl>
              <a:tblPr firstRow="1" firstCol="1" bandRow="1"/>
              <a:tblGrid>
                <a:gridCol w="3621281"/>
                <a:gridCol w="1020034"/>
                <a:gridCol w="3711613"/>
              </a:tblGrid>
              <a:tr h="38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критического уровня показателей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Постановка целей урока при наличии тенденции передачи этой функции учащимся.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 урока ставит учитель без формирования функции целеполагания у учащихся.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Наличие мотивации познавательной деятельности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мотивации познавательной деятельности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Организация УПД на уроке с целью включения в нее каждого ученика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не использует специальных приемов для включения в УПД каждого ученика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Целесообразное (адекватно цели урока) сочетание содержания, методов, форм и приемов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и методы урока однообразные, не вызывающие субъективную позицию ученика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(я – исполнитель)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Обучение систематически осуществлять рефлексивные действия (самоанализ, самоконтроль, самооценка)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Рефлексивные действия учащихся отсутствуют, контроль и оценку осуществляет сам учитель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Использование возможностей урока для формирования универсальных учебных действий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 урока для формирования универсальных учебных действий не используются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1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Решение на уроке коммуникативных задач обучения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ситуации специально не планируются и не осуществляются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Общепедагогическая культура учителя способствует осуществлению личностного воздействия на учеников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– 2 - 1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Личностное воздействие на уроке не реализуется или реализуется слабо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52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cuments\Ирина\Разное\картинки\550f72adc8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20680" cy="47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3121" y="47667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Отличных уроков!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4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06" y="188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entury Schoolbook" pitchFamily="18" charset="0"/>
                <a:cs typeface="David" pitchFamily="34" charset="-79"/>
              </a:rPr>
              <a:t>Современный урок: тенденции обновления.</a:t>
            </a:r>
            <a:endParaRPr lang="ru-RU" sz="4800" b="1" dirty="0">
              <a:solidFill>
                <a:srgbClr val="C00000"/>
              </a:solidFill>
              <a:latin typeface="Century Schoolbook" pitchFamily="18" charset="0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0503"/>
            <a:ext cx="3367341" cy="252550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142" y="3573016"/>
            <a:ext cx="4041411" cy="303105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04" y="1980503"/>
            <a:ext cx="3324032" cy="2493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ндрей\Documents\Ирина\Разное\картинки\2922_html_4c96015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295" y="4633934"/>
            <a:ext cx="2160240" cy="1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10" y="260647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Современный урок определяют следующие образовательные идеи: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ru-RU" sz="3200" b="1" u="sng" dirty="0" smtClean="0">
                <a:solidFill>
                  <a:srgbClr val="C00000"/>
                </a:solidFill>
              </a:rPr>
              <a:t>Идея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субъектности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- реализация авторской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позиции учащихся.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На уроке происходит общение равноправных партнеров, субъектов личностей. Партнерство предполагает наличие диалога. Поэтому главным компонентом современного урока становится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диалоговое взаимодействие субъектов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педагогического процесса, позволяющее организовать работу на уроке как сотрудничество.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987377" cy="20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7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Это возможно при: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оздании положительного эмоционального настроя на совместную деятельность;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поре на личный опыт педагога и учащихся;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азрешительном принципе, когда работают все и каждый;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</a:rPr>
              <a:t>ерез единую систему отношений;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а единой учебно-познавательной задаче, которая объединяет всех;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а постоянном взаимопонимании;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а планировании совместной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работы;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а позиции учителя – консультанта.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571" y="4077072"/>
            <a:ext cx="3102429" cy="26280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7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u="sng" dirty="0" smtClean="0">
                <a:solidFill>
                  <a:srgbClr val="C00000"/>
                </a:solidFill>
              </a:rPr>
              <a:t>2. Идея мотивации обучения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-под мотивацией понимаем совокупность внутренних и внешних движущих сил, побуждающих человека к деятельности и придающих ей свой определенный смысл.</a:t>
            </a:r>
          </a:p>
          <a:p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6554" y="2708920"/>
            <a:ext cx="84006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приходит на помощь: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начимый, интересный для детей материал;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адания, предполагающие разнообразные умения для их выполнения;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оложительная обратная связь;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озможность действовать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самостоятельно.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3" descr="C:\Users\Андрей\Documents\Ирина\Разное\картинки\boo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903" y="-5314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139" y="4149080"/>
            <a:ext cx="3342996" cy="250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40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3. Активизация обучения.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Перевод ученика из позиции обучаемого в позицию обучающегося – самое сложное в деятельности педагога. Позиционирование ученика на уроке связано с инициативной  активностью. Такая активность возникает в условиях выбора.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Необходимо увеличить ситуацию выбора на уроке, преднамеренно создавать условия для свободных, самостоятельных и инициативных действий.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991" y="4361283"/>
            <a:ext cx="3132161" cy="23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23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Приемы произвольной, внутренней активизации (</a:t>
            </a:r>
            <a:r>
              <a:rPr lang="ru-RU" sz="3200" b="1" dirty="0" err="1" smtClean="0">
                <a:solidFill>
                  <a:srgbClr val="C00000"/>
                </a:solidFill>
              </a:rPr>
              <a:t>смыслообразующие</a:t>
            </a:r>
            <a:r>
              <a:rPr lang="ru-RU" sz="3200" b="1" dirty="0" smtClean="0">
                <a:solidFill>
                  <a:srgbClr val="C00000"/>
                </a:solidFill>
              </a:rPr>
              <a:t> стимулы)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805" y="134076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•	Творческие задания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Связь с личным опытом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Индивидуальные задания, необходимость действовать самостоятельно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Поиск, </a:t>
            </a:r>
            <a:r>
              <a:rPr lang="ru-RU" sz="2400" b="1" dirty="0" smtClean="0">
                <a:solidFill>
                  <a:srgbClr val="002060"/>
                </a:solidFill>
              </a:rPr>
              <a:t>исследование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•	Самоконтроль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Самоанализ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Рефлексивные вопросы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Обращение к личности учащегося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Проблемы, предложенные учащимися (средства неизвестны, запуск поисковой, творческой активности)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Задачи с недостаточной информацией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•	Тишина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629" y="2564904"/>
            <a:ext cx="2856317" cy="214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2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8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4. Индивидуально-личностный подход.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57" y="1196752"/>
            <a:ext cx="61775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u="sng" dirty="0">
                <a:solidFill>
                  <a:srgbClr val="002060"/>
                </a:solidFill>
              </a:rPr>
              <a:t>ч</a:t>
            </a:r>
            <a:r>
              <a:rPr lang="ru-RU" sz="2800" b="1" u="sng" dirty="0" smtClean="0">
                <a:solidFill>
                  <a:srgbClr val="002060"/>
                </a:solidFill>
              </a:rPr>
              <a:t>ерез дифференциацию обучения</a:t>
            </a:r>
            <a:r>
              <a:rPr lang="ru-RU" sz="2800" b="1" dirty="0" smtClean="0">
                <a:solidFill>
                  <a:srgbClr val="002060"/>
                </a:solidFill>
              </a:rPr>
              <a:t>, когда учебный материал дифференцируется по степени сложности и в соответствии с диагностическими данными об учениках</a:t>
            </a:r>
          </a:p>
          <a:p>
            <a:pPr marL="285750" indent="-285750"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b="1" u="sng" dirty="0">
                <a:solidFill>
                  <a:srgbClr val="002060"/>
                </a:solidFill>
              </a:rPr>
              <a:t>ч</a:t>
            </a:r>
            <a:r>
              <a:rPr lang="ru-RU" sz="2800" b="1" u="sng" dirty="0" smtClean="0">
                <a:solidFill>
                  <a:srgbClr val="002060"/>
                </a:solidFill>
              </a:rPr>
              <a:t>ерез выстраивание собственного образовательного пути </a:t>
            </a:r>
            <a:r>
              <a:rPr lang="ru-RU" sz="2800" b="1" dirty="0" smtClean="0">
                <a:solidFill>
                  <a:srgbClr val="002060"/>
                </a:solidFill>
              </a:rPr>
              <a:t>для каждого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ученика применительно к каждой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предметной области</a:t>
            </a:r>
          </a:p>
          <a:p>
            <a:pPr marL="285750" indent="-285750">
              <a:buFontTx/>
              <a:buChar char="-"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41" y="1052736"/>
            <a:ext cx="2682078" cy="201155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936" y="3212976"/>
            <a:ext cx="2286406" cy="171480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999" y="5098413"/>
            <a:ext cx="1841228" cy="138092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2014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5. Рефлексивное осмысление результатов урока.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757">
            <a:off x="6762958" y="1176591"/>
            <a:ext cx="1944046" cy="145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78" y="4232565"/>
            <a:ext cx="2833254" cy="212494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153543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осознание способов деятельности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 время </a:t>
            </a:r>
            <a:r>
              <a:rPr lang="ru-RU" sz="2400" b="1" dirty="0" smtClean="0">
                <a:solidFill>
                  <a:srgbClr val="002060"/>
                </a:solidFill>
              </a:rPr>
              <a:t>размышлений</a:t>
            </a:r>
            <a:r>
              <a:rPr lang="ru-RU" sz="2800" b="1" dirty="0" smtClean="0">
                <a:solidFill>
                  <a:srgbClr val="002060"/>
                </a:solidFill>
              </a:rPr>
              <a:t>, когда полученная информация анализируется,      интерпретируется, творчески перерабатывается как учителем, так и учеником, а затем соединяется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982" y="4213090"/>
            <a:ext cx="2889257" cy="216694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038" y="4365104"/>
            <a:ext cx="2861840" cy="21463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53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417</TotalTime>
  <Words>790</Words>
  <Application>Microsoft Office PowerPoint</Application>
  <PresentationFormat>Экран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Секретарь</cp:lastModifiedBy>
  <cp:revision>38</cp:revision>
  <cp:lastPrinted>2013-03-18T03:33:29Z</cp:lastPrinted>
  <dcterms:created xsi:type="dcterms:W3CDTF">2013-03-13T06:34:49Z</dcterms:created>
  <dcterms:modified xsi:type="dcterms:W3CDTF">2013-03-19T03:43:16Z</dcterms:modified>
</cp:coreProperties>
</file>