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59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13.12.2011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Родительское собрание "Агрессия детей, ее причины и предупреждение"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Иванова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Оксана Владимировна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2011 г.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противоположные требования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может спровоцировать проявления агрессивности. Например, отец считает, что ребенок должен переделать домашнее задание, а мать жалеет его, не проявляет настойчивости. И все это происходит на глазах у сына или дочки. Такие споры между родителями, особенно, если они повторяются регулярно, также могут привести к проявлению агрессии.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 </a:t>
            </a:r>
            <a:r>
              <a:rPr lang="ru-RU" b="1" dirty="0" smtClean="0"/>
              <a:t>непоследовательность родителей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формировании нравственных ценностей, когда сегодня им удобны одни нормы в поведении ребенка, а завтра другие. Подросток видит нечестность, непорядочность, несправедливость, болезненно переживает такие ситуации. Это приводит к озлоблению, агрессивности по отношению к взрослым.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биологического развития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Особенности биологического развития </a:t>
            </a:r>
            <a:r>
              <a:rPr lang="ru-RU" dirty="0" smtClean="0"/>
              <a:t>самого ребенка, некоторые черты его характера также могут обуславливать его агрессивность. Дети с </a:t>
            </a:r>
            <a:r>
              <a:rPr lang="ru-RU" dirty="0" err="1" smtClean="0"/>
              <a:t>гипервозбудимостью</a:t>
            </a:r>
            <a:r>
              <a:rPr lang="ru-RU" dirty="0" smtClean="0"/>
              <a:t>, раздражительные, склонные к эмоциональным вспышкам нуждаются в помощи специалиста.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/>
              <a:t>Наиболее распространенными являются следующие жалобы родителей: </a:t>
            </a:r>
            <a:endParaRPr lang="ru-RU" sz="1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1. Агрессия проявляется в высказываниях ребенка (угрозы, грубость, неприличные слова). </a:t>
            </a:r>
            <a:br>
              <a:rPr lang="ru-RU" sz="2800" dirty="0" smtClean="0"/>
            </a:br>
            <a:r>
              <a:rPr lang="ru-RU" sz="2800" dirty="0" smtClean="0"/>
              <a:t>2. Ребенок агрессивен по отношению к окружающим (дерется). </a:t>
            </a:r>
            <a:br>
              <a:rPr lang="ru-RU" sz="2800" dirty="0" smtClean="0"/>
            </a:br>
            <a:r>
              <a:rPr lang="ru-RU" sz="2800" dirty="0" smtClean="0"/>
              <a:t>3. Агрессия проявляется в играх ребенка. </a:t>
            </a:r>
            <a:br>
              <a:rPr lang="ru-RU" sz="2800" dirty="0" smtClean="0"/>
            </a:br>
            <a:r>
              <a:rPr lang="ru-RU" sz="2800" dirty="0" smtClean="0"/>
              <a:t>4. Агрессия по отношению к животным.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/>
              <a:t>Стили родительского воспитания (в ответ на агрессивные действия ребенка) </a:t>
            </a: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229600" cy="5889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491989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Times New Roman"/>
                          <a:cs typeface="Times New Roman"/>
                        </a:rPr>
                        <a:t>Стратегии воспитания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Конкретные примеры стратегии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Стиль поведения ребенка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Times New Roman"/>
                          <a:cs typeface="Times New Roman"/>
                        </a:rPr>
                        <a:t>Почему ребенок так поступает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19799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Резкое подавление агрессивного поведения ребенка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«Прекрати!», «Не смей так говорить». Родители наказывают ребенка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Агрессивный (ребенок может прекратить сейчас, но выплеснет свои отрицательные эмоции в другое время и в другом месте)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Ребенок копирует родителей и учится у них агрессивным формам поведения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19799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Игнорирование агрессивных вспышек ребенка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Родители делают вид, что не замечают агрессии ребенка или считают, что ребенок еще мал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Агрессивный (ребенок продолжает действовать агрессивно)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Ребенок думает, что все правильно, и агрессивные формы поведения закрепляются в черту характера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66867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Родители дают возможность ребенку выплеснуть агрессию приемлемым способом и в тактичной форме запрещают вести себя агрессивно по отношению к другим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Если родители видят, что ребенок разгневан, они могут вовлечь его в игру, которая снимет его гнев. Родители объясняют ребенку, как надо вести себя в определенных ситуациях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Скорее всего, ребенок научиться управлять своим гневом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Ребенок учится анализировать различные ситуации и берет пример со своих родителей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149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Портрет агрессивного ребенка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Агрессивный ребенок часто ощущает себя отверженным, никому ненужным. Он использует любую возможность, стремиться разозлить маму, учителя, сверстников; он не успокоится до тех пор, пока взрослые не взорвутся, а дети не вступят в драку.</a:t>
            </a:r>
          </a:p>
          <a:p>
            <a:r>
              <a:rPr lang="ru-RU" dirty="0" smtClean="0"/>
              <a:t>Родителям и педагогам не всегда понятно, чего добивается ребенок и почему он ведет себя так, хотя заранее знает, что со стороны детей может получить отпор, а со стороны взрослых наказание. В действительности, это порой лишь отчаянная попытка завоевать свое «место под солнцем».</a:t>
            </a:r>
          </a:p>
          <a:p>
            <a:r>
              <a:rPr lang="ru-RU" dirty="0" smtClean="0"/>
              <a:t>Агрессивные дети часто подозрительны и насторожены, любят перекладывать вину за затеянную ими ссору на других. Такие дети часто не могут сами оценить свою агрессивность, они не замечают, что вселяют в окружающих страх и беспокойство. Им, напротив, кажется, что весь мир хочет обидеть именно их. Таким образом, получается замкнутый круг: агрессивные дети боятся и ненавидят окружающих, а те, в сою очередь, боятся их.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же выявить агрессивного ребенка?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Существуют определенные критерии агрессивности.</a:t>
            </a:r>
          </a:p>
          <a:p>
            <a:r>
              <a:rPr lang="ru-RU" dirty="0" smtClean="0"/>
              <a:t>Ребенок:</a:t>
            </a:r>
          </a:p>
          <a:p>
            <a:pPr lvl="0"/>
            <a:r>
              <a:rPr lang="ru-RU" dirty="0" smtClean="0"/>
              <a:t>Часто теряет контроль над собой</a:t>
            </a:r>
          </a:p>
          <a:p>
            <a:pPr lvl="0"/>
            <a:r>
              <a:rPr lang="ru-RU" dirty="0" smtClean="0"/>
              <a:t>Часто спорит, ругается с взрослыми</a:t>
            </a:r>
          </a:p>
          <a:p>
            <a:pPr lvl="0"/>
            <a:r>
              <a:rPr lang="ru-RU" dirty="0" smtClean="0"/>
              <a:t>Часто отказывается выполнять правила</a:t>
            </a:r>
          </a:p>
          <a:p>
            <a:pPr lvl="0"/>
            <a:r>
              <a:rPr lang="ru-RU" dirty="0" smtClean="0"/>
              <a:t>Часто специально раздражает людей</a:t>
            </a:r>
          </a:p>
          <a:p>
            <a:pPr lvl="0"/>
            <a:r>
              <a:rPr lang="ru-RU" dirty="0" smtClean="0"/>
              <a:t>Часто винит других в своих ошибках</a:t>
            </a:r>
          </a:p>
          <a:p>
            <a:pPr lvl="0"/>
            <a:r>
              <a:rPr lang="ru-RU" dirty="0" smtClean="0"/>
              <a:t>Часто сердится и отказывается сделать что-либо</a:t>
            </a:r>
          </a:p>
          <a:p>
            <a:pPr lvl="0"/>
            <a:r>
              <a:rPr lang="ru-RU" dirty="0" smtClean="0"/>
              <a:t>Часто завистлив, мстителен</a:t>
            </a:r>
          </a:p>
          <a:p>
            <a:pPr lvl="0"/>
            <a:r>
              <a:rPr lang="ru-RU" dirty="0" smtClean="0"/>
              <a:t>Чувствителен, очень быстро реагирует на различные действия окружающих (детей и взрослых), которые нередко раздражают его.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Предположить, что ребенок агрессивен, можно лишь в том случае, если в течение не менее чем 6 месяцев в его поведении проявлялись хотя бы 4 из перечисленных признаков.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определить уровень агрессивности у вашего ребенка. 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ru-RU" dirty="0" smtClean="0"/>
              <a:t>Временами кажется, что в него вселился злой дух.</a:t>
            </a:r>
          </a:p>
          <a:p>
            <a:pPr lvl="0"/>
            <a:r>
              <a:rPr lang="ru-RU" dirty="0" smtClean="0"/>
              <a:t>Он не может промолчать, когда чем-то недоволен.</a:t>
            </a:r>
          </a:p>
          <a:p>
            <a:pPr lvl="0"/>
            <a:r>
              <a:rPr lang="ru-RU" dirty="0" smtClean="0"/>
              <a:t>Когда кто-то причиняет ему зло, он обязательно старается отплатить тем же.</a:t>
            </a:r>
          </a:p>
          <a:p>
            <a:pPr lvl="0"/>
            <a:r>
              <a:rPr lang="ru-RU" dirty="0" smtClean="0"/>
              <a:t>Иногда ему без всякой причины хочется выругаться</a:t>
            </a:r>
          </a:p>
          <a:p>
            <a:pPr lvl="0"/>
            <a:r>
              <a:rPr lang="ru-RU" dirty="0" smtClean="0"/>
              <a:t>Бывает, что он с удовольствием ломает игрушки, что-то разбивает, потрошит</a:t>
            </a:r>
          </a:p>
          <a:p>
            <a:pPr lvl="0"/>
            <a:r>
              <a:rPr lang="ru-RU" dirty="0" smtClean="0"/>
              <a:t>Иногда он так настаивает на чем-то, что окружающие теряют терпение</a:t>
            </a:r>
          </a:p>
          <a:p>
            <a:pPr lvl="0"/>
            <a:r>
              <a:rPr lang="ru-RU" dirty="0" smtClean="0"/>
              <a:t>Он не прочь подразнить животных.</a:t>
            </a:r>
          </a:p>
          <a:p>
            <a:pPr lvl="0"/>
            <a:r>
              <a:rPr lang="ru-RU" dirty="0" smtClean="0"/>
              <a:t>Переспорить его трудно</a:t>
            </a:r>
          </a:p>
          <a:p>
            <a:pPr lvl="0"/>
            <a:r>
              <a:rPr lang="ru-RU" dirty="0" smtClean="0"/>
              <a:t>Очень сердится, когда ему кажется, что кто-то над ним подшучивает.</a:t>
            </a:r>
          </a:p>
          <a:p>
            <a:pPr lvl="0"/>
            <a:r>
              <a:rPr lang="ru-RU" dirty="0" smtClean="0"/>
              <a:t>Иногда у него вспыхивает желание сделать что-то плохое, шокирующее окружающих</a:t>
            </a:r>
          </a:p>
          <a:p>
            <a:pPr lvl="0"/>
            <a:r>
              <a:rPr lang="ru-RU" dirty="0" smtClean="0"/>
              <a:t>В ответ на обычные распоряжения стремится сделать все наоборот</a:t>
            </a:r>
          </a:p>
          <a:p>
            <a:pPr lvl="0"/>
            <a:r>
              <a:rPr lang="ru-RU" dirty="0" smtClean="0"/>
              <a:t>Часто не по возрасту ворчлив</a:t>
            </a:r>
          </a:p>
          <a:p>
            <a:pPr lvl="0"/>
            <a:r>
              <a:rPr lang="ru-RU" dirty="0" smtClean="0"/>
              <a:t>Воспринимает себя как самостоятельного и решительного</a:t>
            </a:r>
          </a:p>
          <a:p>
            <a:pPr lvl="0"/>
            <a:r>
              <a:rPr lang="ru-RU" dirty="0" smtClean="0"/>
              <a:t>Любит быть первым</a:t>
            </a:r>
          </a:p>
          <a:p>
            <a:pPr lvl="0"/>
            <a:r>
              <a:rPr lang="ru-RU" dirty="0" smtClean="0"/>
              <a:t>Неудачи вызывают у него сильное раздражение, желание найти виноватых</a:t>
            </a:r>
          </a:p>
          <a:p>
            <a:pPr lvl="0"/>
            <a:r>
              <a:rPr lang="ru-RU" dirty="0" smtClean="0"/>
              <a:t>Легко ссорится, вступает в драку</a:t>
            </a:r>
          </a:p>
          <a:p>
            <a:pPr lvl="0"/>
            <a:r>
              <a:rPr lang="ru-RU" dirty="0" smtClean="0"/>
              <a:t>Старается общаться с младшими и физически более слабыми</a:t>
            </a:r>
          </a:p>
          <a:p>
            <a:pPr lvl="0"/>
            <a:r>
              <a:rPr lang="ru-RU" dirty="0" smtClean="0"/>
              <a:t>У него редки приступы мрачной раздражительности</a:t>
            </a:r>
          </a:p>
          <a:p>
            <a:pPr lvl="0"/>
            <a:r>
              <a:rPr lang="ru-RU" dirty="0" smtClean="0"/>
              <a:t>Не считается со сверстниками, не уступает, не делится</a:t>
            </a:r>
          </a:p>
          <a:p>
            <a:pPr lvl="0"/>
            <a:r>
              <a:rPr lang="ru-RU" dirty="0" smtClean="0"/>
              <a:t>Уверен, что любое задание выполнит лучше всех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Обработка анкеты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Положительный ответ на каждое предложенное утверждение оценивается в 1 балл.</a:t>
            </a:r>
          </a:p>
          <a:p>
            <a:r>
              <a:rPr lang="ru-RU" dirty="0" smtClean="0"/>
              <a:t>Высокая агрессивность – 15-20 баллов.</a:t>
            </a:r>
            <a:br>
              <a:rPr lang="ru-RU" dirty="0" smtClean="0"/>
            </a:br>
            <a:r>
              <a:rPr lang="ru-RU" dirty="0" smtClean="0"/>
              <a:t>Средняя агрессивность – 7-14 баллов.</a:t>
            </a:r>
            <a:br>
              <a:rPr lang="ru-RU" dirty="0" smtClean="0"/>
            </a:br>
            <a:r>
              <a:rPr lang="ru-RU" dirty="0" smtClean="0"/>
              <a:t>Низкая агрессивность – 1-6 баллов.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можно помочь агрессивным детям?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Существует три основных этапа в работе над агрессией.</a:t>
            </a:r>
          </a:p>
          <a:p>
            <a:pPr lvl="0"/>
            <a:r>
              <a:rPr lang="ru-RU" dirty="0" smtClean="0"/>
              <a:t>Работа с гневом. Обучение приемлемым способам выражения гнева.</a:t>
            </a:r>
          </a:p>
          <a:p>
            <a:pPr lvl="0"/>
            <a:r>
              <a:rPr lang="ru-RU" dirty="0" smtClean="0"/>
              <a:t>Обучение навыкам распознавания и контроля, умению владеть собой в ситуациях, провоцирующих вспышки гнева.</a:t>
            </a:r>
          </a:p>
          <a:p>
            <a:pPr lvl="0"/>
            <a:r>
              <a:rPr lang="ru-RU" dirty="0" smtClean="0"/>
              <a:t>Формирование способности к доверию, сочувствию, сопереживанию.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Эрих </a:t>
            </a:r>
            <a:r>
              <a:rPr lang="ru-RU" dirty="0" err="1" smtClean="0"/>
              <a:t>Фромм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«Человек обладает способностью любить, и если он не может найти применения своей способности любить, он способен ненавидеть, проявляя агрессию и жестокость. Этим средством он руководствуется от собственной душевной боли»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Притча «Гвозди»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Жил человек, гневливый до предела. </a:t>
            </a:r>
            <a:br>
              <a:rPr lang="ru-RU" sz="5600" dirty="0" smtClean="0"/>
            </a:br>
            <a:r>
              <a:rPr lang="ru-RU" sz="5600" dirty="0" smtClean="0"/>
              <a:t>Он молод был, и вот отец его </a:t>
            </a:r>
            <a:br>
              <a:rPr lang="ru-RU" sz="5600" dirty="0" smtClean="0"/>
            </a:br>
            <a:r>
              <a:rPr lang="ru-RU" sz="5600" dirty="0" smtClean="0"/>
              <a:t>Сказал, чтоб он, когда не сдержит гнева, </a:t>
            </a:r>
            <a:br>
              <a:rPr lang="ru-RU" sz="5600" dirty="0" smtClean="0"/>
            </a:br>
            <a:r>
              <a:rPr lang="ru-RU" sz="5600" dirty="0" smtClean="0"/>
              <a:t>Вбивал бы в столб забора длинный гвоздь.</a:t>
            </a:r>
          </a:p>
          <a:p>
            <a:r>
              <a:rPr lang="ru-RU" sz="5600" dirty="0" smtClean="0"/>
              <a:t>Сначала столб пронизывали гвозди </a:t>
            </a:r>
            <a:br>
              <a:rPr lang="ru-RU" sz="5600" dirty="0" smtClean="0"/>
            </a:br>
            <a:r>
              <a:rPr lang="ru-RU" sz="5600" dirty="0" smtClean="0"/>
              <a:t>По нескольку десятков каждый день, </a:t>
            </a:r>
            <a:br>
              <a:rPr lang="ru-RU" sz="5600" dirty="0" smtClean="0"/>
            </a:br>
            <a:r>
              <a:rPr lang="ru-RU" sz="5600" dirty="0" smtClean="0"/>
              <a:t>Потом всё меньше, и однажды вовсе </a:t>
            </a:r>
            <a:br>
              <a:rPr lang="ru-RU" sz="5600" dirty="0" smtClean="0"/>
            </a:br>
            <a:r>
              <a:rPr lang="ru-RU" sz="5600" dirty="0" smtClean="0"/>
              <a:t>Он молотком забора не задел.</a:t>
            </a:r>
          </a:p>
          <a:p>
            <a:r>
              <a:rPr lang="ru-RU" sz="5600" dirty="0" smtClean="0"/>
              <a:t>Отец его заданье дал другое: </a:t>
            </a:r>
            <a:br>
              <a:rPr lang="ru-RU" sz="5600" dirty="0" smtClean="0"/>
            </a:br>
            <a:r>
              <a:rPr lang="ru-RU" sz="5600" dirty="0" smtClean="0"/>
              <a:t>Когда он сможет снова гнев сдержать, </a:t>
            </a:r>
            <a:br>
              <a:rPr lang="ru-RU" sz="5600" dirty="0" smtClean="0"/>
            </a:br>
            <a:r>
              <a:rPr lang="ru-RU" sz="5600" dirty="0" smtClean="0"/>
              <a:t>За каждую победу над собою — </a:t>
            </a:r>
            <a:br>
              <a:rPr lang="ru-RU" sz="5600" dirty="0" smtClean="0"/>
            </a:br>
            <a:r>
              <a:rPr lang="ru-RU" sz="5600" dirty="0" smtClean="0"/>
              <a:t>По одному теперь их выдирать.</a:t>
            </a:r>
          </a:p>
          <a:p>
            <a:r>
              <a:rPr lang="ru-RU" sz="5600" dirty="0" smtClean="0"/>
              <a:t>И вот настал тот день, когда в заборе </a:t>
            </a:r>
            <a:br>
              <a:rPr lang="ru-RU" sz="5600" dirty="0" smtClean="0"/>
            </a:br>
            <a:r>
              <a:rPr lang="ru-RU" sz="5600" dirty="0" smtClean="0"/>
              <a:t>Он не нашёл гвоздя ни одного, </a:t>
            </a:r>
            <a:br>
              <a:rPr lang="ru-RU" sz="5600" dirty="0" smtClean="0"/>
            </a:br>
            <a:r>
              <a:rPr lang="ru-RU" sz="5600" dirty="0" smtClean="0"/>
              <a:t>И сын сказал, довольный сам собою: </a:t>
            </a:r>
            <a:br>
              <a:rPr lang="ru-RU" sz="5600" dirty="0" smtClean="0"/>
            </a:br>
            <a:r>
              <a:rPr lang="ru-RU" sz="5600" dirty="0" smtClean="0"/>
              <a:t>- Смотри, отец, я победил его!</a:t>
            </a:r>
          </a:p>
          <a:p>
            <a:r>
              <a:rPr lang="ru-RU" sz="5600" dirty="0" smtClean="0"/>
              <a:t>Гнев побеждён, и для отца важнее, </a:t>
            </a:r>
            <a:br>
              <a:rPr lang="ru-RU" sz="5600" dirty="0" smtClean="0"/>
            </a:br>
            <a:r>
              <a:rPr lang="ru-RU" sz="5600" dirty="0" smtClean="0"/>
              <a:t>Чем столб, дырявым ставший от гвоздей, </a:t>
            </a:r>
            <a:br>
              <a:rPr lang="ru-RU" sz="5600" dirty="0" smtClean="0"/>
            </a:br>
            <a:r>
              <a:rPr lang="ru-RU" sz="5600" dirty="0" smtClean="0"/>
              <a:t>И молвил он, что сказанное в гневе, — </a:t>
            </a:r>
            <a:br>
              <a:rPr lang="ru-RU" sz="5600" dirty="0" smtClean="0"/>
            </a:br>
            <a:r>
              <a:rPr lang="ru-RU" sz="5600" dirty="0" smtClean="0"/>
              <a:t>Гвоздей железных может быть острей.</a:t>
            </a:r>
          </a:p>
          <a:p>
            <a:r>
              <a:rPr lang="ru-RU" sz="5600" dirty="0" smtClean="0"/>
              <a:t>И как забор уже не будет новым, </a:t>
            </a:r>
            <a:br>
              <a:rPr lang="ru-RU" sz="5600" dirty="0" smtClean="0"/>
            </a:br>
            <a:r>
              <a:rPr lang="ru-RU" sz="5600" dirty="0" smtClean="0"/>
              <a:t>Так в сердце шрамы, словно от гвоздей, </a:t>
            </a:r>
            <a:br>
              <a:rPr lang="ru-RU" sz="5600" dirty="0" smtClean="0"/>
            </a:br>
            <a:r>
              <a:rPr lang="ru-RU" sz="5600" dirty="0" smtClean="0"/>
              <a:t>От грубого презрительного слова </a:t>
            </a:r>
            <a:br>
              <a:rPr lang="ru-RU" sz="5600" dirty="0" smtClean="0"/>
            </a:br>
            <a:r>
              <a:rPr lang="ru-RU" sz="5600" dirty="0" smtClean="0"/>
              <a:t>навеки остаются у людей...</a:t>
            </a:r>
          </a:p>
          <a:p>
            <a:r>
              <a:rPr lang="ru-RU" sz="5600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злость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Злость это чувство, а агрессия – это поведение, в котором это чувство проявляется. </a:t>
            </a:r>
          </a:p>
          <a:p>
            <a:r>
              <a:rPr lang="ru-RU" dirty="0" smtClean="0"/>
              <a:t>Причем, злость – это лишь степень негативного чувства, которое несет в себе энергию.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Агрессия (лат.) – </a:t>
            </a:r>
          </a:p>
          <a:p>
            <a:pPr>
              <a:buFont typeface="Wingdings" pitchFamily="2" charset="2"/>
              <a:buNone/>
            </a:pPr>
            <a:r>
              <a:rPr lang="ru-RU" dirty="0" smtClean="0"/>
              <a:t>   означает «нападение», «приступ».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Психологический словарь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Агрессия </a:t>
            </a:r>
            <a:r>
              <a:rPr lang="ru-RU" dirty="0" smtClean="0"/>
              <a:t>– деструктивное поведение, противоречащее нормам и правилам существования людей в обществе, приносящее физический или моральный ущерб людям, или вызывающий у них психологический дискомфорт.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Злость может выражаться в агрессивном поведении, а может и не выражаться. </a:t>
            </a:r>
          </a:p>
          <a:p>
            <a:r>
              <a:rPr lang="ru-RU" dirty="0" smtClean="0"/>
              <a:t>Поскольку агрессия – это поведение, т.е. то, что мы можем контролировать и регулировать сознательно, значит, мы можем и не быть агрессивными.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появления агрессии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соматические заболевания </a:t>
            </a:r>
          </a:p>
          <a:p>
            <a:r>
              <a:rPr lang="ru-RU" dirty="0" smtClean="0"/>
              <a:t>заболевания головного мозга</a:t>
            </a:r>
          </a:p>
          <a:p>
            <a:r>
              <a:rPr lang="ru-RU" dirty="0" smtClean="0"/>
              <a:t> воспитание в семье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Причины агрессии 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Взаимоотношения со сверстниками. </a:t>
            </a:r>
            <a:r>
              <a:rPr lang="ru-RU" dirty="0" smtClean="0"/>
              <a:t>Период развития, в котором находятся сейчас наши </a:t>
            </a:r>
            <a:r>
              <a:rPr lang="ru-RU" smtClean="0"/>
              <a:t>дети </a:t>
            </a:r>
            <a:r>
              <a:rPr lang="ru-RU" smtClean="0"/>
              <a:t>(9-10 </a:t>
            </a:r>
            <a:r>
              <a:rPr lang="ru-RU" dirty="0" smtClean="0"/>
              <a:t>лет), противоречив. У ребенка возникает чувство взрослости. И он, требуя отношения к себе как к взрослому, не всегда умеет правильно распорядиться своими правами. Общение со сверстниками для него становится большей ценностью, чем общение с родителями, учителями. Но потребность самоутвердиться, найти свое место в коллективе не всегда удовлетворяется в той мере, как хотелось бы ребенку. Агрессивность некоторых детей проявляется в том, что они иногда понимают поведение окружающих как враждебное. Например, дружеское подтрунивание над внешним видом, поступком, ошибкой в выполнении задания, они могут воспринять как насмешку, оскорбление. Отсюда возникает желание дать «отпор» обидчику.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отношения в семье.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Агрессивное поведение родителей в отношениях между собой и со своими детьми: оскорбления, крики, хамство, унижение друг друга - все это приводит к тому, что такое общение становится нормой жизни для ребенка.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1005</Words>
  <Application>Microsoft Office PowerPoint</Application>
  <PresentationFormat>Экран (4:3)</PresentationFormat>
  <Paragraphs>105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Трек</vt:lpstr>
      <vt:lpstr>Родительское собрание "Агрессия детей, ее причины и предупреждение" </vt:lpstr>
      <vt:lpstr>Эрих Фромм</vt:lpstr>
      <vt:lpstr>Что такое злость</vt:lpstr>
      <vt:lpstr>Словарь</vt:lpstr>
      <vt:lpstr>Психологический словарь</vt:lpstr>
      <vt:lpstr>Презентация PowerPoint</vt:lpstr>
      <vt:lpstr>Причины появления агрессии </vt:lpstr>
      <vt:lpstr>Причины агрессии </vt:lpstr>
      <vt:lpstr>отношения в семье.</vt:lpstr>
      <vt:lpstr>противоположные требования</vt:lpstr>
      <vt:lpstr>- непоследовательность родителей </vt:lpstr>
      <vt:lpstr>Особенности биологического развития </vt:lpstr>
      <vt:lpstr>Наиболее распространенными являются следующие жалобы родителей: </vt:lpstr>
      <vt:lpstr>Стили родительского воспитания (в ответ на агрессивные действия ребенка)   </vt:lpstr>
      <vt:lpstr>Портрет агрессивного ребенка  </vt:lpstr>
      <vt:lpstr>Как же выявить агрессивного ребенка?  </vt:lpstr>
      <vt:lpstr>определить уровень агрессивности у вашего ребенка. </vt:lpstr>
      <vt:lpstr>Обработка анкеты</vt:lpstr>
      <vt:lpstr>Как можно помочь агрессивным детям?  </vt:lpstr>
      <vt:lpstr>Притча «Гвозди»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server-1</cp:lastModifiedBy>
  <cp:revision>6</cp:revision>
  <dcterms:created xsi:type="dcterms:W3CDTF">2011-12-12T09:12:50Z</dcterms:created>
  <dcterms:modified xsi:type="dcterms:W3CDTF">2011-12-13T08:56:39Z</dcterms:modified>
</cp:coreProperties>
</file>