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4" r:id="rId2"/>
    <p:sldId id="275" r:id="rId3"/>
    <p:sldId id="276" r:id="rId4"/>
    <p:sldId id="277" r:id="rId5"/>
    <p:sldId id="278" r:id="rId6"/>
    <p:sldId id="279" r:id="rId7"/>
    <p:sldId id="281" r:id="rId8"/>
    <p:sldId id="280" r:id="rId9"/>
    <p:sldId id="28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3F74B-8465-45EF-AC9E-2ADB5023A8A1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ED520-B2C3-494B-9779-136C141712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ED520-B2C3-494B-9779-136C1417120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alpha val="50000"/>
              </a:scheme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2.gi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428736"/>
            <a:ext cx="7358082" cy="50397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Чувство принадлежности к единому детско-взрослому сообществу,</a:t>
            </a:r>
          </a:p>
          <a:p>
            <a:pPr>
              <a:buNone/>
            </a:pP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Чувство совместной ответственности за дело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38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810120" y="3057299"/>
            <a:ext cx="6434130" cy="319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642918"/>
            <a:ext cx="813421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Самоощущение ребёнка в школе - 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3-3 - 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9144000" cy="6477000"/>
          </a:xfrm>
          <a:prstGeom prst="rect">
            <a:avLst/>
          </a:prstGeom>
        </p:spPr>
      </p:pic>
      <p:pic>
        <p:nvPicPr>
          <p:cNvPr id="14" name="Рисунок 13" descr="3-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0866"/>
            <a:ext cx="9144000" cy="6556268"/>
          </a:xfrm>
          <a:prstGeom prst="rect">
            <a:avLst/>
          </a:prstGeom>
        </p:spPr>
      </p:pic>
      <p:pic>
        <p:nvPicPr>
          <p:cNvPr id="12" name="Рисунок 11" descr="3-5 - копи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6913"/>
            <a:ext cx="9116796" cy="6305359"/>
          </a:xfrm>
          <a:prstGeom prst="rect">
            <a:avLst/>
          </a:prstGeom>
        </p:spPr>
      </p:pic>
      <p:pic>
        <p:nvPicPr>
          <p:cNvPr id="13" name="Рисунок 12" descr="3-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5750"/>
            <a:ext cx="9144000" cy="6286500"/>
          </a:xfrm>
          <a:prstGeom prst="rect">
            <a:avLst/>
          </a:prstGeom>
        </p:spPr>
      </p:pic>
      <p:pic>
        <p:nvPicPr>
          <p:cNvPr id="15362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-2735147" y="3203711"/>
            <a:ext cx="6291277" cy="3124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214290"/>
            <a:ext cx="78581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Направления </a:t>
            </a:r>
          </a:p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воспитательной   деятельности: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714488"/>
            <a:ext cx="764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аналитико</a:t>
            </a:r>
            <a:r>
              <a:rPr lang="ru-RU" sz="2000" b="1" dirty="0" smtClean="0"/>
              <a:t> – диагностическая деятельность; 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2571744"/>
            <a:ext cx="7572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спортивно-оздоровительная деятельность</a:t>
            </a:r>
            <a:r>
              <a:rPr lang="ru-RU" b="1" dirty="0" smtClean="0"/>
              <a:t>;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3643314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работа с семьёй;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4714884"/>
            <a:ext cx="7572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дополнительное образование;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5572140"/>
            <a:ext cx="7358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свободное общение</a:t>
            </a:r>
            <a:endParaRPr lang="ru-RU" sz="2000" b="1" dirty="0"/>
          </a:p>
        </p:txBody>
      </p:sp>
      <p:pic>
        <p:nvPicPr>
          <p:cNvPr id="15" name="Рисунок 14" descr="3-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6258" y="285728"/>
            <a:ext cx="4427742" cy="642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7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4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4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70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7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20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2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7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Относись к другим также, как ты бы хотел, чтобы другие относились к тебе;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Свободно и смело высказывай свои мысли;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Работай над своей ошибкой, не смейся над ошибками других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6386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547682" y="3248299"/>
            <a:ext cx="5934087" cy="29469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85728"/>
            <a:ext cx="82726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ПРАВИЛА НАШЕГО СООБЩЕСТВА: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300"/>
                            </p:stCondLst>
                            <p:childTnLst>
                              <p:par>
                                <p:cTn id="2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Запретить легче, чем разрешить</a:t>
            </a:r>
            <a:r>
              <a:rPr lang="ru-RU" sz="3200" dirty="0" smtClean="0">
                <a:solidFill>
                  <a:srgbClr val="FFFF00"/>
                </a:solidFill>
              </a:rPr>
              <a:t>.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6" name="Содержимое 5" descr="4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7474" y="1600200"/>
            <a:ext cx="6669051" cy="4525963"/>
          </a:xfrm>
        </p:spPr>
      </p:pic>
      <p:pic>
        <p:nvPicPr>
          <p:cNvPr id="17410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694106" y="3173314"/>
            <a:ext cx="6076963" cy="3017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1142984"/>
            <a:ext cx="748153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«МОЖНО»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B050"/>
                </a:solidFill>
                <a:latin typeface="Arial Black" pitchFamily="34" charset="0"/>
              </a:rPr>
              <a:t>главное  слово</a:t>
            </a:r>
            <a:endParaRPr lang="ru-RU" sz="5400" dirty="0">
              <a:solidFill>
                <a:srgbClr val="00B05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4-1 - коп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571744"/>
            <a:ext cx="6000792" cy="408189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8434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622668" y="3316190"/>
            <a:ext cx="6076963" cy="3017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4-2 - копия.jp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tretch>
            <a:fillRect/>
          </a:stretch>
        </p:blipFill>
        <p:spPr>
          <a:xfrm>
            <a:off x="642910" y="285728"/>
            <a:ext cx="4038600" cy="2630523"/>
          </a:xfrm>
        </p:spPr>
      </p:pic>
      <p:pic>
        <p:nvPicPr>
          <p:cNvPr id="9" name="Содержимое 8" descr="4-3 - копия.jpg"/>
          <p:cNvPicPr>
            <a:picLocks noGrp="1" noChangeAspect="1"/>
          </p:cNvPicPr>
          <p:nvPr>
            <p:ph sz="half" idx="2"/>
          </p:nvPr>
        </p:nvPicPr>
        <p:blipFill>
          <a:blip r:embed="rId4" cstate="screen"/>
          <a:stretch>
            <a:fillRect/>
          </a:stretch>
        </p:blipFill>
        <p:spPr>
          <a:xfrm>
            <a:off x="500034" y="3429000"/>
            <a:ext cx="4038600" cy="2674269"/>
          </a:xfrm>
        </p:spPr>
      </p:pic>
      <p:pic>
        <p:nvPicPr>
          <p:cNvPr id="19458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-2840530" y="3169766"/>
            <a:ext cx="6219839" cy="308886"/>
          </a:xfrm>
          <a:prstGeom prst="rect">
            <a:avLst/>
          </a:prstGeom>
          <a:noFill/>
        </p:spPr>
      </p:pic>
      <p:pic>
        <p:nvPicPr>
          <p:cNvPr id="10" name="Рисунок 9" descr="4-3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000628" y="285728"/>
            <a:ext cx="3860128" cy="2643206"/>
          </a:xfrm>
          <a:prstGeom prst="rect">
            <a:avLst/>
          </a:prstGeom>
        </p:spPr>
      </p:pic>
      <p:pic>
        <p:nvPicPr>
          <p:cNvPr id="11" name="Рисунок 10" descr="4-5 - копия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929190" y="3429000"/>
            <a:ext cx="4000496" cy="2637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4-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072066" y="1714488"/>
            <a:ext cx="3159201" cy="4714908"/>
          </a:xfrm>
          <a:prstGeom prst="rect">
            <a:avLst/>
          </a:prstGeom>
        </p:spPr>
      </p:pic>
      <p:pic>
        <p:nvPicPr>
          <p:cNvPr id="8" name="Содержимое 7" descr="5-1 - копия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571472" y="1643050"/>
            <a:ext cx="3029108" cy="4525963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00042"/>
            <a:ext cx="80010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  МАЛЕНЬКИЕ   ПОБЕДЫ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Рисунок 9" descr="5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547930"/>
            <a:ext cx="7929586" cy="5310070"/>
          </a:xfrm>
          <a:prstGeom prst="rect">
            <a:avLst/>
          </a:prstGeom>
        </p:spPr>
      </p:pic>
      <p:pic>
        <p:nvPicPr>
          <p:cNvPr id="12" name="Рисунок 11" descr="5-4 - копи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1108804"/>
            <a:ext cx="8143932" cy="5749196"/>
          </a:xfrm>
          <a:prstGeom prst="rect">
            <a:avLst/>
          </a:prstGeom>
        </p:spPr>
      </p:pic>
      <p:pic>
        <p:nvPicPr>
          <p:cNvPr id="13" name="Рисунок 12" descr="5-2 - копия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1281641"/>
            <a:ext cx="8215338" cy="5576359"/>
          </a:xfrm>
          <a:prstGeom prst="rect">
            <a:avLst/>
          </a:prstGeom>
        </p:spPr>
      </p:pic>
      <p:pic>
        <p:nvPicPr>
          <p:cNvPr id="14" name="Рисунок 13" descr="5-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034" y="1183677"/>
            <a:ext cx="7929618" cy="5674323"/>
          </a:xfrm>
          <a:prstGeom prst="rect">
            <a:avLst/>
          </a:prstGeom>
        </p:spPr>
      </p:pic>
      <p:pic>
        <p:nvPicPr>
          <p:cNvPr id="15" name="Рисунок 14" descr="5-5 - копия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58" y="1588690"/>
            <a:ext cx="8075398" cy="5269310"/>
          </a:xfrm>
          <a:prstGeom prst="rect">
            <a:avLst/>
          </a:prstGeom>
        </p:spPr>
      </p:pic>
      <p:pic>
        <p:nvPicPr>
          <p:cNvPr id="16" name="Рисунок 15" descr="5-5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596" y="1637038"/>
            <a:ext cx="8215338" cy="5220962"/>
          </a:xfrm>
          <a:prstGeom prst="rect">
            <a:avLst/>
          </a:prstGeom>
        </p:spPr>
      </p:pic>
      <p:pic>
        <p:nvPicPr>
          <p:cNvPr id="17" name="Рисунок 16" descr="5-6 - копия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282" y="1154561"/>
            <a:ext cx="8643966" cy="5703439"/>
          </a:xfrm>
          <a:prstGeom prst="rect">
            <a:avLst/>
          </a:prstGeom>
        </p:spPr>
      </p:pic>
      <p:pic>
        <p:nvPicPr>
          <p:cNvPr id="18" name="Рисунок 17" descr="5-6.jp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726270" y="1142985"/>
            <a:ext cx="7620021" cy="571501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0"/>
                            </p:stCondLst>
                            <p:childTnLst>
                              <p:par>
                                <p:cTn id="31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3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это стало возможно благодаря тому, что  </a:t>
            </a:r>
            <a:r>
              <a:rPr lang="ru-RU" dirty="0" smtClean="0">
                <a:solidFill>
                  <a:srgbClr val="C00000"/>
                </a:solidFill>
              </a:rPr>
              <a:t>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643050"/>
            <a:ext cx="8001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Верю</a:t>
            </a:r>
            <a:r>
              <a:rPr lang="ru-RU" sz="2000" b="1" dirty="0" smtClean="0"/>
              <a:t> в ребёнка, его  возможности.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2143116"/>
            <a:ext cx="8001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Оцениваю  </a:t>
            </a:r>
            <a:r>
              <a:rPr lang="ru-RU" sz="2000" b="1" dirty="0" smtClean="0"/>
              <a:t>не  личность, а поступки.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2571744"/>
            <a:ext cx="771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Вижу ценность  </a:t>
            </a:r>
            <a:r>
              <a:rPr lang="ru-RU" sz="2000" b="1" dirty="0" smtClean="0"/>
              <a:t>не  только  результата, но и самого процесса.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3357562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Постоянно  </a:t>
            </a:r>
            <a:r>
              <a:rPr lang="ru-RU" sz="2000" b="1" dirty="0" smtClean="0">
                <a:solidFill>
                  <a:srgbClr val="FF0000"/>
                </a:solidFill>
              </a:rPr>
              <a:t>проявляю  внимание  </a:t>
            </a:r>
            <a:r>
              <a:rPr lang="ru-RU" sz="2000" b="1" dirty="0" smtClean="0"/>
              <a:t>к  каждому  ребёнку. </a:t>
            </a:r>
            <a:r>
              <a:rPr lang="ru-RU" sz="2000" b="1" dirty="0" smtClean="0">
                <a:solidFill>
                  <a:srgbClr val="FF0000"/>
                </a:solidFill>
              </a:rPr>
              <a:t>Искренне  радуюсь</a:t>
            </a:r>
            <a:r>
              <a:rPr lang="ru-RU" sz="2000" b="1" dirty="0" smtClean="0"/>
              <a:t>  его  самостоятельным  действиям, </a:t>
            </a:r>
            <a:r>
              <a:rPr lang="ru-RU" sz="2000" b="1" dirty="0" smtClean="0">
                <a:solidFill>
                  <a:srgbClr val="FF0000"/>
                </a:solidFill>
              </a:rPr>
              <a:t>поощряю</a:t>
            </a:r>
            <a:r>
              <a:rPr lang="ru-RU" sz="2000" b="1" dirty="0" smtClean="0"/>
              <a:t>  их .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57224" y="4429132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Умею  </a:t>
            </a:r>
            <a:r>
              <a:rPr lang="ru-RU" sz="2000" b="1" dirty="0" smtClean="0"/>
              <a:t>занять  позицию  ребёнка, </a:t>
            </a:r>
            <a:r>
              <a:rPr lang="ru-RU" sz="2000" b="1" dirty="0" smtClean="0">
                <a:solidFill>
                  <a:srgbClr val="FF0000"/>
                </a:solidFill>
              </a:rPr>
              <a:t>понимаю</a:t>
            </a:r>
            <a:r>
              <a:rPr lang="ru-RU" sz="2000" b="1" dirty="0" smtClean="0"/>
              <a:t>  детство, </a:t>
            </a:r>
            <a:r>
              <a:rPr lang="ru-RU" sz="2000" b="1" dirty="0" smtClean="0">
                <a:solidFill>
                  <a:srgbClr val="FF0000"/>
                </a:solidFill>
              </a:rPr>
              <a:t>не  тороплюсь  </a:t>
            </a:r>
            <a:r>
              <a:rPr lang="ru-RU" sz="2000" b="1" dirty="0" smtClean="0"/>
              <a:t>с  выводами.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28662" y="5286388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Помогаю</a:t>
            </a:r>
            <a:r>
              <a:rPr lang="ru-RU" sz="2000" b="1" dirty="0" smtClean="0"/>
              <a:t>  каждому  ребёнку  найти  своё  «я», стать  личностью, сохранить  свою  уникальность.</a:t>
            </a:r>
            <a:endParaRPr lang="ru-RU" sz="2000" b="1" dirty="0"/>
          </a:p>
        </p:txBody>
      </p:sp>
      <p:pic>
        <p:nvPicPr>
          <p:cNvPr id="20482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701201" y="3237656"/>
            <a:ext cx="6362715" cy="315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3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300"/>
                            </p:stCondLst>
                            <p:childTnLst>
                              <p:par>
                                <p:cTn id="2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300"/>
                            </p:stCondLst>
                            <p:childTnLst>
                              <p:par>
                                <p:cTn id="3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300"/>
                            </p:stCondLst>
                            <p:childTnLst>
                              <p:par>
                                <p:cTn id="4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300"/>
                            </p:stCondLst>
                            <p:childTnLst>
                              <p:par>
                                <p:cTn id="5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300"/>
                            </p:stCondLst>
                            <p:childTnLst>
                              <p:par>
                                <p:cTn id="6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Быть профессионалом  для  меня  означает хорошо знать  и  любить  своё  дело, выполнять его легко, изящно, свободно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6-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4956" y="1643050"/>
            <a:ext cx="6876846" cy="4429155"/>
          </a:xfrm>
        </p:spPr>
      </p:pic>
      <p:pic>
        <p:nvPicPr>
          <p:cNvPr id="21506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1708649" y="3637420"/>
            <a:ext cx="4648203" cy="230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186</Words>
  <PresentationFormat>Экран (4:3)</PresentationFormat>
  <Paragraphs>33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Запретить легче, чем разрешить.</vt:lpstr>
      <vt:lpstr>главное  слово</vt:lpstr>
      <vt:lpstr>Слайд 6</vt:lpstr>
      <vt:lpstr>Слайд 7</vt:lpstr>
      <vt:lpstr>это стало возможно благодаря тому, что  Я</vt:lpstr>
      <vt:lpstr>Быть профессионалом  для  меня  означает хорошо знать  и  любить  своё  дело, выполнять его легко, изящно, свободно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Натали</dc:creator>
  <cp:lastModifiedBy>админ</cp:lastModifiedBy>
  <cp:revision>51</cp:revision>
  <dcterms:created xsi:type="dcterms:W3CDTF">2008-09-22T17:07:42Z</dcterms:created>
  <dcterms:modified xsi:type="dcterms:W3CDTF">2013-03-16T21:24:21Z</dcterms:modified>
</cp:coreProperties>
</file>