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7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3F74B-8465-45EF-AC9E-2ADB5023A8A1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ED520-B2C3-494B-9779-136C141712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alpha val="50000"/>
              </a:scheme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>
            <a:off x="8458199" y="2130425"/>
            <a:ext cx="45719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noFill/>
        </p:spPr>
        <p:txBody>
          <a:bodyPr/>
          <a:lstStyle/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428736"/>
            <a:ext cx="778674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«Самый классный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классный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681339" y="3181373"/>
            <a:ext cx="6786610" cy="4238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5984" y="5786454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г. Туапсе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err="1" smtClean="0">
                <a:solidFill>
                  <a:srgbClr val="00B050"/>
                </a:solidFill>
              </a:rPr>
              <a:t>природосообразность</a:t>
            </a:r>
            <a:r>
              <a:rPr lang="ru-RU" sz="2800" dirty="0" smtClean="0">
                <a:solidFill>
                  <a:srgbClr val="00B050"/>
                </a:solidFill>
              </a:rPr>
              <a:t> и </a:t>
            </a:r>
            <a:r>
              <a:rPr lang="ru-RU" sz="2800" dirty="0" err="1" smtClean="0">
                <a:solidFill>
                  <a:srgbClr val="00B050"/>
                </a:solidFill>
              </a:rPr>
              <a:t>культуросообразность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14290"/>
            <a:ext cx="81804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ВЕДУЩИЙ ПРИНЦИП ВОСПИТАНИЯ</a:t>
            </a:r>
            <a:endParaRPr lang="ru-RU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959859" y="3156886"/>
            <a:ext cx="6643712" cy="329936"/>
          </a:xfrm>
          <a:prstGeom prst="rect">
            <a:avLst/>
          </a:prstGeom>
          <a:noFill/>
        </p:spPr>
      </p:pic>
      <p:pic>
        <p:nvPicPr>
          <p:cNvPr id="6" name="Рисунок 5" descr="2-2 - коп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2285992"/>
            <a:ext cx="6072230" cy="4301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9144000" cy="6477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Свободное взаимодействие детей и взрослых;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Соответствие школьного уклада индивидуальным интересам и ожиданиям детей;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Личностные продуктивно-практические достижения детей;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Индивидуальный рост;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Гармоническое развитие «головы, сердца, руки»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571480"/>
            <a:ext cx="83752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ДОМИНИРУЮЩАЯ ОРИЕНТАЦИЯ НА: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775139" y="3203711"/>
            <a:ext cx="6291277" cy="312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290"/>
            <a:ext cx="8940116" cy="64332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71612"/>
            <a:ext cx="7929618" cy="4525963"/>
          </a:xfrm>
        </p:spPr>
        <p:txBody>
          <a:bodyPr/>
          <a:lstStyle/>
          <a:p>
            <a:r>
              <a:rPr lang="ru-RU" dirty="0" smtClean="0"/>
              <a:t>мягкие, </a:t>
            </a:r>
          </a:p>
          <a:p>
            <a:r>
              <a:rPr lang="ru-RU" dirty="0" smtClean="0"/>
              <a:t>базирующиеся на целях совместной деятельности и нормах самодисциплины,</a:t>
            </a:r>
          </a:p>
          <a:p>
            <a:r>
              <a:rPr lang="ru-RU" dirty="0" smtClean="0"/>
              <a:t> договорных отношений,</a:t>
            </a:r>
          </a:p>
          <a:p>
            <a:r>
              <a:rPr lang="ru-RU" dirty="0" smtClean="0"/>
              <a:t> самоконтроля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5728"/>
            <a:ext cx="842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ТРЕБОВАНИЯ К РЕБЁНКУ: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218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581627" y="3071478"/>
            <a:ext cx="5862649" cy="291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ребёнок и детско-взрослое сообщество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428604"/>
            <a:ext cx="5852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ИНИЦИАТОРЫ -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42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871166" y="3371177"/>
            <a:ext cx="6643710" cy="329936"/>
          </a:xfrm>
          <a:prstGeom prst="rect">
            <a:avLst/>
          </a:prstGeom>
          <a:noFill/>
        </p:spPr>
      </p:pic>
      <p:pic>
        <p:nvPicPr>
          <p:cNvPr id="6" name="Рисунок 5" descr="2-4 - коп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2285992"/>
            <a:ext cx="6168915" cy="4369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продуктивный труд, общение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00042"/>
            <a:ext cx="83118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основная форма деятельности 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266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953008" y="3271601"/>
            <a:ext cx="6434153" cy="319529"/>
          </a:xfrm>
          <a:prstGeom prst="rect">
            <a:avLst/>
          </a:prstGeom>
          <a:noFill/>
        </p:spPr>
      </p:pic>
      <p:pic>
        <p:nvPicPr>
          <p:cNvPr id="6" name="Рисунок 5" descr="3 - коп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2214554"/>
            <a:ext cx="6500858" cy="4375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ДЕЛОВОЙ, ТОВАРИЩЕСКИЙ, СИТУАТИВНЫЙ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00042"/>
            <a:ext cx="78067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СТИЛЬ ДЕЯТЕЛЬНОСТИ: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285992"/>
            <a:ext cx="5929354" cy="435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-1 - 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1214422"/>
            <a:ext cx="6715140" cy="45709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143380"/>
            <a:ext cx="8229600" cy="2071702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ru-RU" sz="9600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ru-RU" sz="9600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r>
              <a:rPr lang="ru-RU" sz="9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Сотрудничество;</a:t>
            </a:r>
          </a:p>
          <a:p>
            <a:r>
              <a:rPr lang="ru-RU" sz="9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Сотворчество;</a:t>
            </a:r>
          </a:p>
          <a:p>
            <a:r>
              <a:rPr lang="ru-RU" sz="9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Равноправие</a:t>
            </a:r>
            <a:endParaRPr lang="ru-RU" sz="9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28604"/>
            <a:ext cx="83926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бщая атмосфера  отношений -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SC0186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479473">
            <a:off x="1785918" y="2071678"/>
            <a:ext cx="5048253" cy="37861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57224" y="5715016"/>
            <a:ext cx="6915176" cy="92869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учитель начальных классов МБОУ СОШ № 24 с. Агой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85010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Коробова 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Марина Арсеньевна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188510" y="3117149"/>
            <a:ext cx="5658077" cy="280988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latin typeface="Segoe Print" pitchFamily="2" charset="0"/>
              </a:rPr>
              <a:t/>
            </a:r>
            <a:br>
              <a:rPr lang="ru-RU" dirty="0" smtClean="0">
                <a:latin typeface="Segoe Print" pitchFamily="2" charset="0"/>
              </a:rPr>
            </a:br>
            <a:r>
              <a:rPr lang="ru-RU" dirty="0" smtClean="0">
                <a:latin typeface="Segoe Print" pitchFamily="2" charset="0"/>
              </a:rPr>
              <a:t>«Как редко ребёнок бывает таким, как нам хочется»</a:t>
            </a:r>
            <a:br>
              <a:rPr lang="ru-RU" dirty="0" smtClean="0">
                <a:latin typeface="Segoe Print" pitchFamily="2" charset="0"/>
              </a:rPr>
            </a:br>
            <a:r>
              <a:rPr lang="ru-RU" sz="2800" dirty="0" err="1" smtClean="0">
                <a:latin typeface="Segoe Print" pitchFamily="2" charset="0"/>
              </a:rPr>
              <a:t>Януш</a:t>
            </a:r>
            <a:r>
              <a:rPr lang="ru-RU" sz="2800" dirty="0" smtClean="0">
                <a:latin typeface="Segoe Print" pitchFamily="2" charset="0"/>
              </a:rPr>
              <a:t>  Корчак</a:t>
            </a:r>
            <a:r>
              <a:rPr lang="ru-RU" dirty="0" smtClean="0">
                <a:latin typeface="Segoe Print" pitchFamily="2" charset="0"/>
              </a:rPr>
              <a:t/>
            </a:r>
            <a:br>
              <a:rPr lang="ru-RU" dirty="0" smtClean="0">
                <a:latin typeface="Segoe Print" pitchFamily="2" charset="0"/>
              </a:rPr>
            </a:br>
            <a:endParaRPr lang="ru-RU" dirty="0">
              <a:latin typeface="Segoe Print" pitchFamily="2" charset="0"/>
            </a:endParaRPr>
          </a:p>
        </p:txBody>
      </p:sp>
      <p:pic>
        <p:nvPicPr>
          <p:cNvPr id="2050" name="Picture 2" descr="C:\Program Files\Microsoft Office\MEDIA\OFFICE12\Lines\BD21315_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313865" y="3242504"/>
            <a:ext cx="6072231" cy="301555"/>
          </a:xfrm>
          <a:prstGeom prst="rect">
            <a:avLst/>
          </a:prstGeom>
          <a:noFill/>
        </p:spPr>
      </p:pic>
      <p:pic>
        <p:nvPicPr>
          <p:cNvPr id="7" name="Рисунок 6" descr="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2285992"/>
            <a:ext cx="6000760" cy="4219616"/>
          </a:xfrm>
          <a:prstGeom prst="rect">
            <a:avLst/>
          </a:prstGeom>
        </p:spPr>
      </p:pic>
      <p:pic>
        <p:nvPicPr>
          <p:cNvPr id="9" name="Рисунок 8" descr="C:\Documents and Settings\kurs\Мои документы\Color_WMF\HOLIDAYS\BLASTBUR.WM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857364"/>
            <a:ext cx="7286676" cy="4857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 (2)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57224" y="2143116"/>
            <a:ext cx="6515100" cy="4525962"/>
          </a:xfrm>
        </p:spPr>
      </p:pic>
      <p:pic>
        <p:nvPicPr>
          <p:cNvPr id="2050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529711" y="3205009"/>
            <a:ext cx="6143669" cy="30510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14348" y="214290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 КАК   ВОСПИТЫВАТЬ СЕГОДНЯ?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57290" y="642918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 КАКУЮ ЦЕЛЬ ПРЕСЛЕДОВАТЬ?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85984" y="1000108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 КАКИЕ МЕТОДЫ ВОЗДЕЙСТВИЯ МОГУТ СТАТЬ ПОЛЕЗНЫМИ,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1643050"/>
            <a:ext cx="5214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 А КАКИЕ, НАОБОРОТ, ПОЙДУТ ВО ВРЕД?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001 - копия.jpg"/>
          <p:cNvPicPr>
            <a:picLocks noGrp="1" noChangeAspect="1"/>
          </p:cNvPicPr>
          <p:nvPr>
            <p:ph type="pic" idx="1"/>
          </p:nvPr>
        </p:nvPicPr>
        <p:blipFill>
          <a:blip r:embed="rId2" cstate="screen"/>
          <a:stretch>
            <a:fillRect/>
          </a:stretch>
        </p:blipFill>
        <p:spPr>
          <a:xfrm>
            <a:off x="1785918" y="1214422"/>
            <a:ext cx="5486400" cy="4114800"/>
          </a:xfrm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857224" y="5429264"/>
            <a:ext cx="8001056" cy="80486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b="1" dirty="0" smtClean="0"/>
              <a:t>ПОМОЧЬ ДЕТЯМ В КОНСТРУИРОВАНИИ ИХ СОБСТВЕННОГО ВНУТРЕННЕГО МИРА</a:t>
            </a:r>
          </a:p>
          <a:p>
            <a:pPr>
              <a:buFont typeface="Wingdings" pitchFamily="2" charset="2"/>
              <a:buChar char="Ø"/>
            </a:pP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 ПОМОЧЬ ЧЕЛОВЕКУ НАЙТИ СЕБЯ В ЖИЗНИ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85728"/>
            <a:ext cx="80834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Смысл воспитательной работы -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331386" y="3045711"/>
            <a:ext cx="5658077" cy="280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Свою воспитательную работу базирую на</a:t>
            </a:r>
            <a:endParaRPr lang="ru-RU" dirty="0"/>
          </a:p>
        </p:txBody>
      </p:sp>
      <p:pic>
        <p:nvPicPr>
          <p:cNvPr id="5" name="Рисунок 4" descr="00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САМОРАЗВИТИИ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И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ПЕДАГОГИЧЕСКОЙ   ПОДДЕРЖКЕ</a:t>
            </a:r>
          </a:p>
          <a:p>
            <a:endParaRPr lang="ru-RU" b="1" i="1" dirty="0"/>
          </a:p>
        </p:txBody>
      </p:sp>
      <p:pic>
        <p:nvPicPr>
          <p:cNvPr id="3074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208481" y="3137121"/>
            <a:ext cx="6000793" cy="298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3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850"/>
                            </p:stCondLst>
                            <p:childTnLst>
                              <p:par>
                                <p:cTn id="2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ВЗАИМОДЕЙСТВИЕ ДВУХ ПРОЦЕССОВ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179507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«СВОБОДА ОТ»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ЗАЩИТА РЕБЁНКА ОТ ПОДАВЛЕНИЯ, ОСКОРБЛЕНИЯ  ДОСТОИНСТВА, В ТОМ ЧИСЛЕ И ЗАЩИТУ ОТ СОБСТВЕННЫХ КОМПЛЕКСОВ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Содержимое 9" descr="00 (2)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 rot="20687175">
            <a:off x="285720" y="3214686"/>
            <a:ext cx="4040188" cy="2757998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572000" y="1428736"/>
            <a:ext cx="4041775" cy="132238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«СВОБОДА ДЛЯ»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СОЗДАНИЕ БЛАГОПРИЯТНЫХ УСЛОВИЙ ДЛЯ ТВОРЧЕСКОЙ САМОРЕАЛИЗАЦИИ, ДЛЯ РАЗВИТИЯ АВТОНОМНОГО «САМО»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Содержимое 10" descr="00.jpg"/>
          <p:cNvPicPr>
            <a:picLocks noGrp="1" noChangeAspect="1"/>
          </p:cNvPicPr>
          <p:nvPr>
            <p:ph sz="quarter" idx="4"/>
          </p:nvPr>
        </p:nvPicPr>
        <p:blipFill>
          <a:blip r:embed="rId3" cstate="screen"/>
          <a:stretch>
            <a:fillRect/>
          </a:stretch>
        </p:blipFill>
        <p:spPr>
          <a:xfrm rot="20436184">
            <a:off x="4397747" y="3313676"/>
            <a:ext cx="4461328" cy="247830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dirty="0" smtClean="0"/>
              <a:t>ПРЕЖДЕ  ЧЕМ  ПРИСТУПАТЬ К ТАКОЙ СИСТЕМЕ ВОСПИТАТЕЛЬНОГО ПРОЦЕССА </a:t>
            </a:r>
            <a:endParaRPr lang="ru-RU" sz="2400" dirty="0">
              <a:solidFill>
                <a:srgbClr val="00B0F0"/>
              </a:solidFill>
            </a:endParaRPr>
          </a:p>
        </p:txBody>
      </p:sp>
      <p:pic>
        <p:nvPicPr>
          <p:cNvPr id="5122" name="Picture 2" descr="C:\Program Files\Microsoft Office\MEDIA\OFFICE12\Lines\BD21315_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588723" y="3278697"/>
            <a:ext cx="6148401" cy="305338"/>
          </a:xfrm>
          <a:prstGeom prst="rect">
            <a:avLst/>
          </a:prstGeom>
          <a:noFill/>
        </p:spPr>
      </p:pic>
      <p:pic>
        <p:nvPicPr>
          <p:cNvPr id="10" name="Рисунок 9" descr="2 - копия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00694" y="1000108"/>
            <a:ext cx="3357586" cy="4826198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5072074"/>
            <a:ext cx="225933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928662" y="1785926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необходимо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2571744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осмыслить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0100" y="3214686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собственную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24" y="4071942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свободу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600" dirty="0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928802"/>
            <a:ext cx="6515950" cy="4525963"/>
          </a:xfrm>
        </p:spPr>
      </p:pic>
      <p:pic>
        <p:nvPicPr>
          <p:cNvPr id="6146" name="Picture 2" descr="C:\Program Files\Microsoft Office\MEDIA\OFFICE12\Lines\BD2131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669756" y="3312642"/>
            <a:ext cx="6219839" cy="3088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357166"/>
            <a:ext cx="8143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Человек , его самочувствие,</a:t>
            </a:r>
          </a:p>
          <a:p>
            <a:pPr algn="ctr"/>
            <a:r>
              <a:rPr lang="ru-RU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3200" b="1" cap="none" spc="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лагополучие – </a:t>
            </a:r>
          </a:p>
          <a:p>
            <a:pPr algn="ctr"/>
            <a:r>
              <a:rPr lang="ru-RU" sz="3200" b="1" cap="none" spc="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самая главная ценность</a:t>
            </a:r>
            <a:endParaRPr lang="ru-RU" sz="3200" b="1" cap="none" spc="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239</Words>
  <PresentationFormat>Экран (4:3)</PresentationFormat>
  <Paragraphs>60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  </vt:lpstr>
      <vt:lpstr> «Как редко ребёнок бывает таким, как нам хочется» Януш  Корчак </vt:lpstr>
      <vt:lpstr>Слайд 4</vt:lpstr>
      <vt:lpstr>Слайд 5</vt:lpstr>
      <vt:lpstr>Свою воспитательную работу базирую на</vt:lpstr>
      <vt:lpstr>ВЗАИМОДЕЙСТВИЕ ДВУХ ПРОЦЕССОВ</vt:lpstr>
      <vt:lpstr>ПРЕЖДЕ  ЧЕМ  ПРИСТУПАТЬ К ТАКОЙ СИСТЕМЕ ВОСПИТАТЕЛЬНОГО ПРОЦЕССА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Натали</dc:creator>
  <cp:lastModifiedBy>админ</cp:lastModifiedBy>
  <cp:revision>49</cp:revision>
  <dcterms:created xsi:type="dcterms:W3CDTF">2008-09-22T17:07:42Z</dcterms:created>
  <dcterms:modified xsi:type="dcterms:W3CDTF">2013-03-16T20:57:51Z</dcterms:modified>
</cp:coreProperties>
</file>