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0" r:id="rId2"/>
    <p:sldId id="263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8" autoAdjust="0"/>
    <p:restoredTop sz="94633" autoAdjust="0"/>
  </p:normalViewPr>
  <p:slideViewPr>
    <p:cSldViewPr>
      <p:cViewPr varScale="1">
        <p:scale>
          <a:sx n="64" d="100"/>
          <a:sy n="64" d="100"/>
        </p:scale>
        <p:origin x="-10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B09A91-648E-41F2-99B7-66424FE9700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CB69393C-179C-4635-8E56-950BB75FE951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Семья</a:t>
          </a:r>
          <a:endParaRPr lang="ru-RU" dirty="0">
            <a:solidFill>
              <a:srgbClr val="FF0000"/>
            </a:solidFill>
          </a:endParaRPr>
        </a:p>
      </dgm:t>
    </dgm:pt>
    <dgm:pt modelId="{9C776CEF-2BEB-4B9C-81FB-F33735ACEA08}" type="parTrans" cxnId="{BF41D1C8-14C4-489F-B506-18D015C56C77}">
      <dgm:prSet/>
      <dgm:spPr/>
      <dgm:t>
        <a:bodyPr/>
        <a:lstStyle/>
        <a:p>
          <a:endParaRPr lang="ru-RU"/>
        </a:p>
      </dgm:t>
    </dgm:pt>
    <dgm:pt modelId="{10F1D25B-0DD9-40E0-B993-D664658344A5}" type="sibTrans" cxnId="{BF41D1C8-14C4-489F-B506-18D015C56C77}">
      <dgm:prSet/>
      <dgm:spPr/>
      <dgm:t>
        <a:bodyPr/>
        <a:lstStyle/>
        <a:p>
          <a:endParaRPr lang="ru-RU"/>
        </a:p>
      </dgm:t>
    </dgm:pt>
    <dgm:pt modelId="{12A677C3-59D0-4D8E-B9C5-C0979AFA0952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Ребёнок</a:t>
          </a:r>
          <a:endParaRPr lang="ru-RU" dirty="0">
            <a:solidFill>
              <a:srgbClr val="FF0000"/>
            </a:solidFill>
          </a:endParaRPr>
        </a:p>
      </dgm:t>
    </dgm:pt>
    <dgm:pt modelId="{B499EB9D-57C9-4977-A70E-B78142222716}" type="parTrans" cxnId="{03B3EF1F-B689-485C-BD17-7C24F6B8743E}">
      <dgm:prSet/>
      <dgm:spPr/>
      <dgm:t>
        <a:bodyPr/>
        <a:lstStyle/>
        <a:p>
          <a:endParaRPr lang="ru-RU"/>
        </a:p>
      </dgm:t>
    </dgm:pt>
    <dgm:pt modelId="{0876DD55-80DD-48EB-B8AD-4A2A0AC5314E}" type="sibTrans" cxnId="{03B3EF1F-B689-485C-BD17-7C24F6B8743E}">
      <dgm:prSet/>
      <dgm:spPr/>
      <dgm:t>
        <a:bodyPr/>
        <a:lstStyle/>
        <a:p>
          <a:endParaRPr lang="ru-RU"/>
        </a:p>
      </dgm:t>
    </dgm:pt>
    <dgm:pt modelId="{C68A5B53-E2EF-4CDC-97AB-467416D9B58D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Школа</a:t>
          </a:r>
          <a:endParaRPr lang="ru-RU" dirty="0">
            <a:solidFill>
              <a:srgbClr val="FF0000"/>
            </a:solidFill>
          </a:endParaRPr>
        </a:p>
      </dgm:t>
    </dgm:pt>
    <dgm:pt modelId="{9E498019-EE50-49FC-B9C2-1284C0836791}" type="parTrans" cxnId="{B0D060E4-F197-4E25-B4BE-ABF6515EA71B}">
      <dgm:prSet/>
      <dgm:spPr/>
      <dgm:t>
        <a:bodyPr/>
        <a:lstStyle/>
        <a:p>
          <a:endParaRPr lang="ru-RU"/>
        </a:p>
      </dgm:t>
    </dgm:pt>
    <dgm:pt modelId="{AD5E5D8A-53D3-4A9A-928D-417179F5AE1B}" type="sibTrans" cxnId="{B0D060E4-F197-4E25-B4BE-ABF6515EA71B}">
      <dgm:prSet/>
      <dgm:spPr/>
      <dgm:t>
        <a:bodyPr/>
        <a:lstStyle/>
        <a:p>
          <a:endParaRPr lang="ru-RU"/>
        </a:p>
      </dgm:t>
    </dgm:pt>
    <dgm:pt modelId="{FE98522A-8814-412F-92A1-CC8FF845319B}" type="pres">
      <dgm:prSet presAssocID="{4DB09A91-648E-41F2-99B7-66424FE9700B}" presName="compositeShape" presStyleCnt="0">
        <dgm:presLayoutVars>
          <dgm:chMax val="7"/>
          <dgm:dir/>
          <dgm:resizeHandles val="exact"/>
        </dgm:presLayoutVars>
      </dgm:prSet>
      <dgm:spPr/>
    </dgm:pt>
    <dgm:pt modelId="{5D3BB21C-F3E1-47BD-8291-7CAE0FBD0CDC}" type="pres">
      <dgm:prSet presAssocID="{CB69393C-179C-4635-8E56-950BB75FE951}" presName="circ1" presStyleLbl="vennNode1" presStyleIdx="0" presStyleCnt="3" custLinFactNeighborX="-14010" custLinFactNeighborY="22071"/>
      <dgm:spPr/>
      <dgm:t>
        <a:bodyPr/>
        <a:lstStyle/>
        <a:p>
          <a:endParaRPr lang="ru-RU"/>
        </a:p>
      </dgm:t>
    </dgm:pt>
    <dgm:pt modelId="{8016F3A9-F5BA-49FA-9AD4-F9C389C0FFAC}" type="pres">
      <dgm:prSet presAssocID="{CB69393C-179C-4635-8E56-950BB75FE95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34567-3FE5-47A6-8514-A935855D3594}" type="pres">
      <dgm:prSet presAssocID="{12A677C3-59D0-4D8E-B9C5-C0979AFA0952}" presName="circ2" presStyleLbl="vennNode1" presStyleIdx="1" presStyleCnt="3" custLinFactNeighborX="-13861" custLinFactNeighborY="3050"/>
      <dgm:spPr/>
      <dgm:t>
        <a:bodyPr/>
        <a:lstStyle/>
        <a:p>
          <a:endParaRPr lang="ru-RU"/>
        </a:p>
      </dgm:t>
    </dgm:pt>
    <dgm:pt modelId="{94BFC058-5F0F-44A8-B68A-539F52DB563F}" type="pres">
      <dgm:prSet presAssocID="{12A677C3-59D0-4D8E-B9C5-C0979AFA095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FB2E1-F56A-4B4E-A8F1-B8772842FEA1}" type="pres">
      <dgm:prSet presAssocID="{C68A5B53-E2EF-4CDC-97AB-467416D9B58D}" presName="circ3" presStyleLbl="vennNode1" presStyleIdx="2" presStyleCnt="3" custLinFactNeighborX="-14158" custLinFactNeighborY="634"/>
      <dgm:spPr/>
      <dgm:t>
        <a:bodyPr/>
        <a:lstStyle/>
        <a:p>
          <a:endParaRPr lang="ru-RU"/>
        </a:p>
      </dgm:t>
    </dgm:pt>
    <dgm:pt modelId="{59C26EB5-3907-468E-A3AB-D668FDDDA828}" type="pres">
      <dgm:prSet presAssocID="{C68A5B53-E2EF-4CDC-97AB-467416D9B58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B3EF1F-B689-485C-BD17-7C24F6B8743E}" srcId="{4DB09A91-648E-41F2-99B7-66424FE9700B}" destId="{12A677C3-59D0-4D8E-B9C5-C0979AFA0952}" srcOrd="1" destOrd="0" parTransId="{B499EB9D-57C9-4977-A70E-B78142222716}" sibTransId="{0876DD55-80DD-48EB-B8AD-4A2A0AC5314E}"/>
    <dgm:cxn modelId="{87E718D2-48AD-489F-9A10-0D07A96D5921}" type="presOf" srcId="{4DB09A91-648E-41F2-99B7-66424FE9700B}" destId="{FE98522A-8814-412F-92A1-CC8FF845319B}" srcOrd="0" destOrd="0" presId="urn:microsoft.com/office/officeart/2005/8/layout/venn1"/>
    <dgm:cxn modelId="{ABDA00EC-2D85-4F2D-9CF3-14381EA27774}" type="presOf" srcId="{12A677C3-59D0-4D8E-B9C5-C0979AFA0952}" destId="{94BFC058-5F0F-44A8-B68A-539F52DB563F}" srcOrd="1" destOrd="0" presId="urn:microsoft.com/office/officeart/2005/8/layout/venn1"/>
    <dgm:cxn modelId="{4716C765-C63F-4BDA-B072-6585DEABC467}" type="presOf" srcId="{CB69393C-179C-4635-8E56-950BB75FE951}" destId="{5D3BB21C-F3E1-47BD-8291-7CAE0FBD0CDC}" srcOrd="0" destOrd="0" presId="urn:microsoft.com/office/officeart/2005/8/layout/venn1"/>
    <dgm:cxn modelId="{B0D060E4-F197-4E25-B4BE-ABF6515EA71B}" srcId="{4DB09A91-648E-41F2-99B7-66424FE9700B}" destId="{C68A5B53-E2EF-4CDC-97AB-467416D9B58D}" srcOrd="2" destOrd="0" parTransId="{9E498019-EE50-49FC-B9C2-1284C0836791}" sibTransId="{AD5E5D8A-53D3-4A9A-928D-417179F5AE1B}"/>
    <dgm:cxn modelId="{930CA22F-405B-46E4-84AB-A6B11CA30C9E}" type="presOf" srcId="{12A677C3-59D0-4D8E-B9C5-C0979AFA0952}" destId="{C0634567-3FE5-47A6-8514-A935855D3594}" srcOrd="0" destOrd="0" presId="urn:microsoft.com/office/officeart/2005/8/layout/venn1"/>
    <dgm:cxn modelId="{3E0C0CEF-3527-4682-8F75-12E1869FAE89}" type="presOf" srcId="{C68A5B53-E2EF-4CDC-97AB-467416D9B58D}" destId="{59C26EB5-3907-468E-A3AB-D668FDDDA828}" srcOrd="1" destOrd="0" presId="urn:microsoft.com/office/officeart/2005/8/layout/venn1"/>
    <dgm:cxn modelId="{BF41D1C8-14C4-489F-B506-18D015C56C77}" srcId="{4DB09A91-648E-41F2-99B7-66424FE9700B}" destId="{CB69393C-179C-4635-8E56-950BB75FE951}" srcOrd="0" destOrd="0" parTransId="{9C776CEF-2BEB-4B9C-81FB-F33735ACEA08}" sibTransId="{10F1D25B-0DD9-40E0-B993-D664658344A5}"/>
    <dgm:cxn modelId="{CAFACAC2-B3FE-414F-A89C-A290644CB838}" type="presOf" srcId="{C68A5B53-E2EF-4CDC-97AB-467416D9B58D}" destId="{727FB2E1-F56A-4B4E-A8F1-B8772842FEA1}" srcOrd="0" destOrd="0" presId="urn:microsoft.com/office/officeart/2005/8/layout/venn1"/>
    <dgm:cxn modelId="{7A0B25AC-4CFE-459D-A8A9-5D05542CEB83}" type="presOf" srcId="{CB69393C-179C-4635-8E56-950BB75FE951}" destId="{8016F3A9-F5BA-49FA-9AD4-F9C389C0FFAC}" srcOrd="1" destOrd="0" presId="urn:microsoft.com/office/officeart/2005/8/layout/venn1"/>
    <dgm:cxn modelId="{85A81FF2-0508-4051-83C9-1DB0CA2B0A05}" type="presParOf" srcId="{FE98522A-8814-412F-92A1-CC8FF845319B}" destId="{5D3BB21C-F3E1-47BD-8291-7CAE0FBD0CDC}" srcOrd="0" destOrd="0" presId="urn:microsoft.com/office/officeart/2005/8/layout/venn1"/>
    <dgm:cxn modelId="{B16013C4-1681-4A37-87BD-CB0F30765E10}" type="presParOf" srcId="{FE98522A-8814-412F-92A1-CC8FF845319B}" destId="{8016F3A9-F5BA-49FA-9AD4-F9C389C0FFAC}" srcOrd="1" destOrd="0" presId="urn:microsoft.com/office/officeart/2005/8/layout/venn1"/>
    <dgm:cxn modelId="{3863B9FE-FF4A-4286-8B1D-24E8D58BF105}" type="presParOf" srcId="{FE98522A-8814-412F-92A1-CC8FF845319B}" destId="{C0634567-3FE5-47A6-8514-A935855D3594}" srcOrd="2" destOrd="0" presId="urn:microsoft.com/office/officeart/2005/8/layout/venn1"/>
    <dgm:cxn modelId="{E9373670-0AB2-47AF-9DBC-F7522DD98932}" type="presParOf" srcId="{FE98522A-8814-412F-92A1-CC8FF845319B}" destId="{94BFC058-5F0F-44A8-B68A-539F52DB563F}" srcOrd="3" destOrd="0" presId="urn:microsoft.com/office/officeart/2005/8/layout/venn1"/>
    <dgm:cxn modelId="{97B602AD-5B41-4DA3-8B63-F60FD9E33AC5}" type="presParOf" srcId="{FE98522A-8814-412F-92A1-CC8FF845319B}" destId="{727FB2E1-F56A-4B4E-A8F1-B8772842FEA1}" srcOrd="4" destOrd="0" presId="urn:microsoft.com/office/officeart/2005/8/layout/venn1"/>
    <dgm:cxn modelId="{C184EE38-12DC-4373-BC2F-74E40813A11C}" type="presParOf" srcId="{FE98522A-8814-412F-92A1-CC8FF845319B}" destId="{59C26EB5-3907-468E-A3AB-D668FDDDA828}" srcOrd="5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3BB21C-F3E1-47BD-8291-7CAE0FBD0CDC}">
      <dsp:nvSpPr>
        <dsp:cNvPr id="0" name=""/>
        <dsp:cNvSpPr/>
      </dsp:nvSpPr>
      <dsp:spPr>
        <a:xfrm>
          <a:off x="1714501" y="714372"/>
          <a:ext cx="2957533" cy="29575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>
              <a:solidFill>
                <a:srgbClr val="FF0000"/>
              </a:solidFill>
            </a:rPr>
            <a:t>Семья</a:t>
          </a:r>
          <a:endParaRPr lang="ru-RU" sz="3700" kern="1200" dirty="0">
            <a:solidFill>
              <a:srgbClr val="FF0000"/>
            </a:solidFill>
          </a:endParaRPr>
        </a:p>
      </dsp:txBody>
      <dsp:txXfrm>
        <a:off x="2108839" y="1231940"/>
        <a:ext cx="2168857" cy="1330889"/>
      </dsp:txXfrm>
    </dsp:sp>
    <dsp:sp modelId="{C0634567-3FE5-47A6-8514-A935855D3594}">
      <dsp:nvSpPr>
        <dsp:cNvPr id="0" name=""/>
        <dsp:cNvSpPr/>
      </dsp:nvSpPr>
      <dsp:spPr>
        <a:xfrm>
          <a:off x="2786085" y="1971688"/>
          <a:ext cx="2957533" cy="29575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>
              <a:solidFill>
                <a:srgbClr val="FF0000"/>
              </a:solidFill>
            </a:rPr>
            <a:t>Ребёнок</a:t>
          </a:r>
          <a:endParaRPr lang="ru-RU" sz="3700" kern="1200" dirty="0">
            <a:solidFill>
              <a:srgbClr val="FF0000"/>
            </a:solidFill>
          </a:endParaRPr>
        </a:p>
      </dsp:txBody>
      <dsp:txXfrm>
        <a:off x="3690597" y="2735718"/>
        <a:ext cx="1774519" cy="1626643"/>
      </dsp:txXfrm>
    </dsp:sp>
    <dsp:sp modelId="{727FB2E1-F56A-4B4E-A8F1-B8772842FEA1}">
      <dsp:nvSpPr>
        <dsp:cNvPr id="0" name=""/>
        <dsp:cNvSpPr/>
      </dsp:nvSpPr>
      <dsp:spPr>
        <a:xfrm>
          <a:off x="642948" y="1928824"/>
          <a:ext cx="2957533" cy="29575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>
              <a:solidFill>
                <a:srgbClr val="FF0000"/>
              </a:solidFill>
            </a:rPr>
            <a:t>Школа</a:t>
          </a:r>
          <a:endParaRPr lang="ru-RU" sz="3700" kern="1200" dirty="0">
            <a:solidFill>
              <a:srgbClr val="FF0000"/>
            </a:solidFill>
          </a:endParaRPr>
        </a:p>
      </dsp:txBody>
      <dsp:txXfrm>
        <a:off x="921449" y="2692853"/>
        <a:ext cx="1774519" cy="1626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BE778-3F2F-47B9-89EC-61F459F83560}" type="datetimeFigureOut">
              <a:rPr lang="ru-RU" smtClean="0"/>
              <a:pPr/>
              <a:t>27.11.2013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6D917-D21C-4D96-BA9B-D4A00631DA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8BA96A-792D-424C-8995-01FC8747BFB8}" type="slidenum">
              <a:rPr lang="ru-RU" smtClean="0"/>
              <a:pPr/>
              <a:t>2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3F7028-EFD7-493D-BE32-0D158D2910C9}" type="slidenum">
              <a:rPr lang="ru-RU" smtClean="0"/>
              <a:pPr/>
              <a:t>7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5229-7B7F-4FD5-AE1B-9C181478EA09}" type="datetimeFigureOut">
              <a:rPr lang="ru-RU" smtClean="0"/>
              <a:pPr/>
              <a:t>27.11.2013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B97A-5072-49F1-8080-A6A8ECDE1A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5229-7B7F-4FD5-AE1B-9C181478EA09}" type="datetimeFigureOut">
              <a:rPr lang="ru-RU" smtClean="0"/>
              <a:pPr/>
              <a:t>27.11.2013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B97A-5072-49F1-8080-A6A8ECDE1A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5229-7B7F-4FD5-AE1B-9C181478EA09}" type="datetimeFigureOut">
              <a:rPr lang="ru-RU" smtClean="0"/>
              <a:pPr/>
              <a:t>27.11.2013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B97A-5072-49F1-8080-A6A8ECDE1A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5229-7B7F-4FD5-AE1B-9C181478EA09}" type="datetimeFigureOut">
              <a:rPr lang="ru-RU" smtClean="0"/>
              <a:pPr/>
              <a:t>27.11.2013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B97A-5072-49F1-8080-A6A8ECDE1A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5229-7B7F-4FD5-AE1B-9C181478EA09}" type="datetimeFigureOut">
              <a:rPr lang="ru-RU" smtClean="0"/>
              <a:pPr/>
              <a:t>27.11.2013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B97A-5072-49F1-8080-A6A8ECDE1A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5229-7B7F-4FD5-AE1B-9C181478EA09}" type="datetimeFigureOut">
              <a:rPr lang="ru-RU" smtClean="0"/>
              <a:pPr/>
              <a:t>27.11.2013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B97A-5072-49F1-8080-A6A8ECDE1A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5229-7B7F-4FD5-AE1B-9C181478EA09}" type="datetimeFigureOut">
              <a:rPr lang="ru-RU" smtClean="0"/>
              <a:pPr/>
              <a:t>27.11.2013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B97A-5072-49F1-8080-A6A8ECDE1A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5229-7B7F-4FD5-AE1B-9C181478EA09}" type="datetimeFigureOut">
              <a:rPr lang="ru-RU" smtClean="0"/>
              <a:pPr/>
              <a:t>27.11.2013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B97A-5072-49F1-8080-A6A8ECDE1A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5229-7B7F-4FD5-AE1B-9C181478EA09}" type="datetimeFigureOut">
              <a:rPr lang="ru-RU" smtClean="0"/>
              <a:pPr/>
              <a:t>27.11.2013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B97A-5072-49F1-8080-A6A8ECDE1A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5229-7B7F-4FD5-AE1B-9C181478EA09}" type="datetimeFigureOut">
              <a:rPr lang="ru-RU" smtClean="0"/>
              <a:pPr/>
              <a:t>27.11.2013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B97A-5072-49F1-8080-A6A8ECDE1A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5229-7B7F-4FD5-AE1B-9C181478EA09}" type="datetimeFigureOut">
              <a:rPr lang="ru-RU" smtClean="0"/>
              <a:pPr/>
              <a:t>27.11.2013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7EB97A-5072-49F1-8080-A6A8ECDE1AC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185229-7B7F-4FD5-AE1B-9C181478EA09}" type="datetimeFigureOut">
              <a:rPr lang="ru-RU" smtClean="0"/>
              <a:pPr/>
              <a:t>27.11.2013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7EB97A-5072-49F1-8080-A6A8ECDE1AC1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llforchildren.ru/pictures/showimg/school25/school2538jpg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nimashki2010.ucoz.ru/photo/smajly_animirovannye/photo_038/44-0-2626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gif"/><Relationship Id="rId2" Type="http://schemas.openxmlformats.org/officeDocument/2006/relationships/hyperlink" Target="http://allforchildren.ru/pictures/showimg/school21/school2150jpg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nimashki2010.ucoz.ru/photo/smajly_animirovannye/smay_question_mark/44-0-2824" TargetMode="External"/><Relationship Id="rId5" Type="http://schemas.openxmlformats.org/officeDocument/2006/relationships/image" Target="../media/image6.gif"/><Relationship Id="rId4" Type="http://schemas.openxmlformats.org/officeDocument/2006/relationships/hyperlink" Target="http://animashki2010.ucoz.ru/photo/smajly_animirovannye/smayly_funny_zoons/44-0-299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allforchildren.ru/pictures/showimg/school21/school2151jpg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llforchildren.ru/pictures/showimg/school3/school0316jpg.htm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allforchildren.ru/pictures/showimg/school21/school2132jpg.htm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hyperlink" Target="http://animashki2010.ucoz.ru/photo/smajly_animirovannye/543938006/44-0-613" TargetMode="External"/><Relationship Id="rId7" Type="http://schemas.openxmlformats.org/officeDocument/2006/relationships/hyperlink" Target="http://animashki2010.ucoz.ru/photo/smajly_animirovannye/smajly_gif_internet/44-0-239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hyperlink" Target="http://animashki2010.ucoz.ru/photo/smajly_animirovannye/smayy_pictures/44-0-2858" TargetMode="External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7772400" cy="1643073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Государственное учреждение социального обслуживания населения Тульской области «Социально-реабилитационный центр для несовершеннолетних Белевского района»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500570"/>
            <a:ext cx="7486650" cy="1001712"/>
          </a:xfrm>
        </p:spPr>
        <p:txBody>
          <a:bodyPr>
            <a:normAutofit/>
          </a:bodyPr>
          <a:lstStyle/>
          <a:p>
            <a:pPr algn="r" eaLnBrk="1" hangingPunct="1"/>
            <a:r>
              <a:rPr lang="ru-RU" sz="1800" dirty="0" smtClean="0">
                <a:solidFill>
                  <a:schemeClr val="tx1">
                    <a:lumMod val="75000"/>
                  </a:schemeClr>
                </a:solidFill>
              </a:rPr>
              <a:t>Подготовила воспитатель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:</a:t>
            </a:r>
          </a:p>
          <a:p>
            <a:pPr algn="r" eaLnBrk="1" hangingPunct="1"/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Кузнецова Т.В.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1857364"/>
            <a:ext cx="6368025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Консультация для родителей </a:t>
            </a:r>
          </a:p>
          <a:p>
            <a:pPr algn="ctr">
              <a:defRPr/>
            </a:pPr>
            <a:r>
              <a:rPr lang="ru-RU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на тему:</a:t>
            </a:r>
            <a:endParaRPr lang="ru-RU" sz="3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3286124"/>
            <a:ext cx="71115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 smtClean="0"/>
              <a:t>«Почему ребёнок плохо учится?»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786050" y="5929330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Белёв, март, 2013г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9190" y="1285860"/>
            <a:ext cx="76856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Рисунок 2" descr="20131107_1915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2214554"/>
            <a:ext cx="6715140" cy="41433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Содержание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572560" cy="411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1.Вступительное слово воспитателя.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2.Что такое отставание и неуспеваемость?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3.Способы преодоления неуспеваемости.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4.Заключение.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</p:txBody>
      </p:sp>
      <p:pic>
        <p:nvPicPr>
          <p:cNvPr id="5124" name="Picture 6" descr="http://allforchildren.ru/pictures/school25_s/school2538.jpg">
            <a:hlinkClick r:id="rId3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4643438"/>
            <a:ext cx="13335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357313" y="142875"/>
            <a:ext cx="7313612" cy="928688"/>
          </a:xfrm>
        </p:spPr>
        <p:txBody>
          <a:bodyPr/>
          <a:lstStyle/>
          <a:p>
            <a:r>
              <a:rPr lang="ru-RU" dirty="0" smtClean="0"/>
              <a:t>Цель: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8775">
              <a:buFont typeface="Wingdings" pitchFamily="2" charset="2"/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Сформировать устойчивое понимание таких понятий как отставание и неуспеваемость и распространить опыт преодоления неуспеваемости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title"/>
          </p:nvPr>
        </p:nvSpPr>
        <p:spPr>
          <a:xfrm>
            <a:off x="1830388" y="357166"/>
            <a:ext cx="7313612" cy="6794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dirty="0" smtClean="0"/>
              <a:t>Почему школьник плохо учится?</a:t>
            </a:r>
          </a:p>
        </p:txBody>
      </p:sp>
      <p:sp>
        <p:nvSpPr>
          <p:cNvPr id="6147" name="Rectangle 8"/>
          <p:cNvSpPr>
            <a:spLocks noGrp="1" noChangeArrowheads="1"/>
          </p:cNvSpPr>
          <p:nvPr>
            <p:ph idx="1"/>
          </p:nvPr>
        </p:nvSpPr>
        <p:spPr>
          <a:xfrm>
            <a:off x="179388" y="1557338"/>
            <a:ext cx="8504237" cy="50403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500" dirty="0" smtClean="0"/>
              <a:t>  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Ребёнок – не робот, привязанный к книжкам, </a:t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Гулять и играть должен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каждый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мальчишка, </a:t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Девчонка не хочет всегда сидеть дома, – </a:t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Такая проблема всем взрослым знакома! </a:t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Как всё же ребёнка заставить учиться, </a:t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За книжкой упорно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день,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вечер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трудиться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В то время как может он просто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сидеть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И в мыслях в другие миры улететь? </a:t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Не надо ребёнка ругать бесконечно. </a:t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Попробуйте лучше в нём волю развить, </a:t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С ним вместе вам надо учиться, конечно, </a:t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А главное – просто ребёнка любить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6148" name="Picture 9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3786190"/>
            <a:ext cx="2071702" cy="225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http://animashki2010.ucoz.ru/_ph/44/1/741120764.jpg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42852"/>
            <a:ext cx="1836518" cy="1428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2428875" y="0"/>
            <a:ext cx="5572125" cy="1357313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3600" dirty="0">
                <a:latin typeface="Calibri" pitchFamily="34" charset="0"/>
              </a:rPr>
              <a:t>Отставание</a:t>
            </a:r>
            <a:endParaRPr lang="ru-RU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00063" y="1643063"/>
            <a:ext cx="75009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1.Пробелы в знаниях (отсутствие мотивации учения)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85813" y="2571750"/>
            <a:ext cx="72866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2.Безответсвенность, слабая воля, отсутствие трудолюбия.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28596" y="3429000"/>
            <a:ext cx="72866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3.Недостаточность терпения и выдержки, легкомыслие, неусидчивость.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1214414" y="4500570"/>
            <a:ext cx="65722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4.Избыток нерастраченной энергии, всевозрастающие стремления к самостоятельности.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5" name="Picture 8" descr="http://allforchildren.ru/pictures/school21_s/school2150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13" y="3500438"/>
            <a:ext cx="1785937" cy="210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13" descr="http://animashki2010.ucoz.ru/_ph/44/1/414502005.jpg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643438"/>
            <a:ext cx="12858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15" descr="http://animashki2010.ucoz.ru/_ph/44/1/958794767.jpg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3000" y="428625"/>
            <a:ext cx="785813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2" grpId="0"/>
      <p:bldP spid="82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2428875" y="0"/>
            <a:ext cx="5572125" cy="1357313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3600" dirty="0">
                <a:latin typeface="Calibri" pitchFamily="34" charset="0"/>
              </a:rPr>
              <a:t>Неуспеваемость</a:t>
            </a:r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214438" y="1714500"/>
            <a:ext cx="53434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1. Отсутствие интереса к учёбе</a:t>
            </a:r>
            <a:r>
              <a:rPr lang="ru-RU" sz="2800" dirty="0"/>
              <a:t>.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285875" y="2214563"/>
            <a:ext cx="48274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2. Конфликты с педагогами. </a:t>
            </a:r>
            <a:endParaRPr lang="ru-RU" sz="2800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285875" y="2786063"/>
            <a:ext cx="70008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3. Конфликты с товарищами по учёбе, с ребятами во дворе и т. д. </a:t>
            </a:r>
            <a:endParaRPr lang="ru-RU" sz="2800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357313" y="3714750"/>
            <a:ext cx="61352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4. Конфликты с </a:t>
            </a:r>
            <a:r>
              <a:rPr lang="en-US" sz="2800" dirty="0" smtClean="0"/>
              <a:t>родителями</a:t>
            </a:r>
            <a:r>
              <a:rPr lang="ru-RU" sz="2800" dirty="0" smtClean="0"/>
              <a:t> и ( или)</a:t>
            </a:r>
          </a:p>
          <a:p>
            <a:r>
              <a:rPr lang="ru-RU" sz="2800" dirty="0" smtClean="0"/>
              <a:t>      между членами семьи</a:t>
            </a:r>
            <a:r>
              <a:rPr lang="en-US" sz="2800" dirty="0" smtClean="0"/>
              <a:t>. </a:t>
            </a:r>
            <a:endParaRPr lang="ru-RU" sz="2800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000100" y="4572008"/>
            <a:ext cx="6429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5. Пробелы в ранее усвоенных знаниях. </a:t>
            </a:r>
            <a:endParaRPr lang="ru-RU" sz="2800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642910" y="5429264"/>
            <a:ext cx="65722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6. Неумение организовать свою домашнюю работу. </a:t>
            </a:r>
            <a:endParaRPr lang="ru-RU" sz="2800" dirty="0"/>
          </a:p>
        </p:txBody>
      </p:sp>
      <p:pic>
        <p:nvPicPr>
          <p:cNvPr id="8201" name="Picture 6" descr="http://allforchildren.ru/pictures/school21_s/school2151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050" y="0"/>
            <a:ext cx="113188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http://allforchildren.ru/pictures/school21_s/school2132.jpg">
            <a:hlinkClick r:id="rId4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4" y="4643446"/>
            <a:ext cx="1500186" cy="169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http://allforchildren.ru/pictures/school3_s/school0316.jpg">
            <a:hlinkClick r:id="rId6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16" y="1500174"/>
            <a:ext cx="15716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2428875" y="0"/>
            <a:ext cx="5572125" cy="1357313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3600" dirty="0">
                <a:latin typeface="Calibri" pitchFamily="34" charset="0"/>
              </a:rPr>
              <a:t>Неуспеваемость</a:t>
            </a:r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643063" y="1714500"/>
            <a:ext cx="5289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7. Отвлекающие факторы. </a:t>
            </a:r>
            <a:endParaRPr lang="ru-RU" sz="2800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714500" y="2214563"/>
            <a:ext cx="62150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8</a:t>
            </a:r>
            <a:r>
              <a:rPr lang="en-US" sz="2800" dirty="0"/>
              <a:t>. Отсутствие мотивации к учебной деятельности. </a:t>
            </a:r>
            <a:endParaRPr lang="ru-RU" sz="2800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785938" y="3214688"/>
            <a:ext cx="650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/>
              <a:t>9.Недостаточное умение учиться.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785938" y="3714750"/>
            <a:ext cx="65008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1</a:t>
            </a:r>
            <a:r>
              <a:rPr lang="ru-RU" sz="2800" dirty="0"/>
              <a:t>0</a:t>
            </a:r>
            <a:r>
              <a:rPr lang="en-US" sz="2800" dirty="0"/>
              <a:t>. Проблемы с развитием внимания и памяти. </a:t>
            </a:r>
            <a:endParaRPr lang="ru-RU" sz="2800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928813" y="4714875"/>
            <a:ext cx="38036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1</a:t>
            </a:r>
            <a:r>
              <a:rPr lang="ru-RU" sz="2800" dirty="0"/>
              <a:t>1</a:t>
            </a:r>
            <a:r>
              <a:rPr lang="en-US" sz="2800" dirty="0"/>
              <a:t>. Личные проблемы. </a:t>
            </a:r>
            <a:endParaRPr lang="ru-RU" sz="2800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857375" y="5286375"/>
            <a:ext cx="42830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1</a:t>
            </a:r>
            <a:r>
              <a:rPr lang="ru-RU" sz="2800" dirty="0"/>
              <a:t>2</a:t>
            </a:r>
            <a:r>
              <a:rPr lang="en-US" sz="2800" dirty="0"/>
              <a:t>. Ребёнок часто болеет. </a:t>
            </a:r>
            <a:endParaRPr lang="ru-RU" sz="2800" dirty="0"/>
          </a:p>
        </p:txBody>
      </p:sp>
      <p:pic>
        <p:nvPicPr>
          <p:cNvPr id="52226" name="Picture 2" descr="http://animashki2010.ucoz.ru/_ph/44/1/606892439.jpg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3" y="5072063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4" descr="http://animashki2010.ucoz.ru/_ph/44/1/590869543.jpg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4357688"/>
            <a:ext cx="928688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0" name="Picture 6" descr="http://animashki2010.ucoz.ru/_ph/44/1/681987830.jpg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86625" y="1357313"/>
            <a:ext cx="13716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30388" y="142875"/>
            <a:ext cx="7313612" cy="78581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Заключение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28728" y="1500174"/>
          <a:ext cx="7215238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1071546"/>
            <a:ext cx="79296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сильно заблуждаемся, если думаем, 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жизнь ребенка в школьном возрасте вся принадлежит школе; нет, школа имеет только весьма небольшую долю в том естественном развитии ребенка, на которое гораздо большее 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влияние оказывают время, природа и семейная жизнь.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/>
              <a:t>К.Д. Ушинский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0" grpId="1"/>
      <p:bldGraphic spid="4" grpId="0">
        <p:bldAsOne/>
      </p:bldGraphic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785794"/>
            <a:ext cx="864435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оспитание ребенка с четким представлением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ы-это целенаправленный и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жедневный процесс, в котором происходит его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амосовершенствование и саморазвитие. Данная работа ведет к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риумф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личности ребенка. Это путь к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динению ученика, его родителей и школы.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320</Words>
  <Application>Microsoft Office PowerPoint</Application>
  <PresentationFormat>Экран (4:3)</PresentationFormat>
  <Paragraphs>53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Государственное учреждение социального обслуживания населения Тульской области «Социально-реабилитационный центр для несовершеннолетних Белевского района»   </vt:lpstr>
      <vt:lpstr>Содержание</vt:lpstr>
      <vt:lpstr>Цель:</vt:lpstr>
      <vt:lpstr>Почему школьник плохо учится?</vt:lpstr>
      <vt:lpstr>Слайд 5</vt:lpstr>
      <vt:lpstr>Слайд 6</vt:lpstr>
      <vt:lpstr>Слайд 7</vt:lpstr>
      <vt:lpstr>Заключение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учреждение социального обслуживания населения Тульской области «Социально-реабилитационный центр для несовершеннолетних Белевского района»   </dc:title>
  <dc:creator>Admin</dc:creator>
  <cp:lastModifiedBy>Admin</cp:lastModifiedBy>
  <cp:revision>3</cp:revision>
  <dcterms:created xsi:type="dcterms:W3CDTF">2013-11-22T17:24:28Z</dcterms:created>
  <dcterms:modified xsi:type="dcterms:W3CDTF">2013-11-27T06:57:13Z</dcterms:modified>
</cp:coreProperties>
</file>