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09" r:id="rId2"/>
    <p:sldId id="310" r:id="rId3"/>
    <p:sldId id="314" r:id="rId4"/>
    <p:sldId id="313" r:id="rId5"/>
    <p:sldId id="312" r:id="rId6"/>
    <p:sldId id="311" r:id="rId7"/>
    <p:sldId id="317" r:id="rId8"/>
    <p:sldId id="319" r:id="rId9"/>
    <p:sldId id="323" r:id="rId10"/>
    <p:sldId id="332" r:id="rId11"/>
    <p:sldId id="326" r:id="rId12"/>
    <p:sldId id="327" r:id="rId13"/>
    <p:sldId id="328" r:id="rId14"/>
    <p:sldId id="329" r:id="rId15"/>
    <p:sldId id="330" r:id="rId16"/>
    <p:sldId id="331" r:id="rId17"/>
    <p:sldId id="325" r:id="rId18"/>
    <p:sldId id="324" r:id="rId19"/>
    <p:sldId id="305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00"/>
    <a:srgbClr val="004D86"/>
    <a:srgbClr val="0000FF"/>
    <a:srgbClr val="152F8D"/>
    <a:srgbClr val="0066FF"/>
    <a:srgbClr val="FF3300"/>
    <a:srgbClr val="33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B341-8313-42B1-B8BD-84A97A2BA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5A21-27DF-4B80-85B5-32E5C9B48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B882-C2A7-4AAD-8801-A2811E4D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DCA7-57B7-4D30-8651-DF92AB9B3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CD70-2F42-48F5-BEE2-71C4954EE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530A-A506-4D26-B61F-00C0DDDD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2214-18F6-471F-B1B1-1E87B36B4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2ECC-8805-4EBF-8F4F-01F6DF997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077B-8854-4831-9D67-9A0B6CC3C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6E99-C7BD-443F-A153-54D6DF50F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E3AE-F276-4DBF-BC76-BCEB5FDCF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A574-DB85-4ECC-B157-87CD63476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13D8EE-27EA-41E5-BDCA-97A188BD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2" r:id="rId3"/>
    <p:sldLayoutId id="2147483793" r:id="rId4"/>
    <p:sldLayoutId id="2147483794" r:id="rId5"/>
    <p:sldLayoutId id="2147483789" r:id="rId6"/>
    <p:sldLayoutId id="2147483788" r:id="rId7"/>
    <p:sldLayoutId id="2147483795" r:id="rId8"/>
    <p:sldLayoutId id="2147483796" r:id="rId9"/>
    <p:sldLayoutId id="2147483797" r:id="rId10"/>
    <p:sldLayoutId id="2147483798" r:id="rId11"/>
    <p:sldLayoutId id="214748378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v.ru/umk/ork/info.aspx?ob_no=20323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hyperlink" Target="http://www.prosv.ru/umk/ork/info.aspx?ob_no=203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0750"/>
            <a:ext cx="7786687" cy="378618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Комплексный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учебный курс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«Основы религиозных культур и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светской этики</a:t>
            </a:r>
            <a:r>
              <a:rPr lang="ru-RU" b="1" i="1" dirty="0" smtClean="0">
                <a:solidFill>
                  <a:srgbClr val="004D86"/>
                </a:solidFill>
                <a:latin typeface="Georgia" pitchFamily="18" charset="0"/>
              </a:rPr>
              <a:t>»</a:t>
            </a: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/>
            </a:r>
            <a:br>
              <a:rPr lang="ru-RU" b="1" i="1" dirty="0">
                <a:solidFill>
                  <a:srgbClr val="004D86"/>
                </a:solidFill>
                <a:latin typeface="Georgia" pitchFamily="18" charset="0"/>
              </a:rPr>
            </a:br>
            <a:endParaRPr lang="ru-RU" b="1" i="1" dirty="0">
              <a:solidFill>
                <a:srgbClr val="004D8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lny-izvest.ru/content/images/4fcbc88c791e81338755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258444" cy="3571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b="1" i="1" dirty="0" smtClean="0">
                <a:solidFill>
                  <a:srgbClr val="004D86"/>
                </a:solidFill>
                <a:latin typeface="Georgia" pitchFamily="18" charset="0"/>
              </a:rPr>
              <a:t>Основы светской этики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85" y="332656"/>
            <a:ext cx="7543800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Преподавание курса ОРКСЭ по модулю</a:t>
            </a:r>
            <a:br>
              <a:rPr lang="ru-RU" sz="3600" b="1" dirty="0"/>
            </a:br>
            <a:r>
              <a:rPr lang="ru-RU" sz="3600" b="1" dirty="0"/>
              <a:t> «Основы православной культуры»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805264"/>
            <a:ext cx="2811454" cy="6858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715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28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6264696"/>
          </a:xfrm>
        </p:spPr>
        <p:txBody>
          <a:bodyPr/>
          <a:lstStyle/>
          <a:p>
            <a:r>
              <a:rPr lang="ru-RU" dirty="0"/>
              <a:t>Прежде чем изучать</a:t>
            </a:r>
            <a:br>
              <a:rPr lang="ru-RU" dirty="0"/>
            </a:br>
            <a:r>
              <a:rPr lang="ru-RU" dirty="0"/>
              <a:t>мировые духовные традиции, ребенку в</a:t>
            </a:r>
            <a:br>
              <a:rPr lang="ru-RU" dirty="0"/>
            </a:br>
            <a:r>
              <a:rPr lang="ru-RU" dirty="0"/>
              <a:t>возрасте 10–11 лет важно сориентироваться</a:t>
            </a:r>
            <a:br>
              <a:rPr lang="ru-RU" dirty="0"/>
            </a:br>
            <a:r>
              <a:rPr lang="ru-RU" dirty="0"/>
              <a:t>в традиционных для своей страны духовных</a:t>
            </a:r>
            <a:br>
              <a:rPr lang="ru-RU" dirty="0"/>
            </a:br>
            <a:r>
              <a:rPr lang="ru-RU" dirty="0"/>
              <a:t>и культурных ценностях.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12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4968552"/>
          </a:xfrm>
        </p:spPr>
        <p:txBody>
          <a:bodyPr/>
          <a:lstStyle/>
          <a:p>
            <a:r>
              <a:rPr lang="ru-RU" dirty="0"/>
              <a:t>Во всем мире дети в первую очередь</a:t>
            </a:r>
            <a:br>
              <a:rPr lang="ru-RU" dirty="0"/>
            </a:br>
            <a:r>
              <a:rPr lang="ru-RU" dirty="0" smtClean="0"/>
              <a:t>изучают </a:t>
            </a:r>
            <a:r>
              <a:rPr lang="ru-RU" dirty="0"/>
              <a:t>культуру и духовную традицию той</a:t>
            </a:r>
            <a:br>
              <a:rPr lang="ru-RU" dirty="0"/>
            </a:br>
            <a:r>
              <a:rPr lang="ru-RU" dirty="0"/>
              <a:t>страны, в которой живут. </a:t>
            </a:r>
          </a:p>
        </p:txBody>
      </p:sp>
    </p:spTree>
    <p:extLst>
      <p:ext uri="{BB962C8B-B14F-4D97-AF65-F5344CB8AC3E}">
        <p14:creationId xmlns="" xmlns:p14="http://schemas.microsoft.com/office/powerpoint/2010/main" val="23187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Изучение основ православной культуры</a:t>
            </a:r>
            <a:br>
              <a:rPr lang="ru-RU" dirty="0"/>
            </a:br>
            <a:r>
              <a:rPr lang="ru-RU" dirty="0"/>
              <a:t>— это начало </a:t>
            </a:r>
            <a:br>
              <a:rPr lang="ru-RU" dirty="0"/>
            </a:br>
            <a:r>
              <a:rPr lang="ru-RU" dirty="0"/>
              <a:t>приобщения ребенка </a:t>
            </a:r>
            <a:br>
              <a:rPr lang="ru-RU" dirty="0"/>
            </a:br>
            <a:r>
              <a:rPr lang="ru-RU" dirty="0"/>
              <a:t>к нравственным и культурным ценностям.</a:t>
            </a:r>
          </a:p>
        </p:txBody>
      </p:sp>
    </p:spTree>
    <p:extLst>
      <p:ext uri="{BB962C8B-B14F-4D97-AF65-F5344CB8AC3E}">
        <p14:creationId xmlns="" xmlns:p14="http://schemas.microsoft.com/office/powerpoint/2010/main" val="3630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908720"/>
            <a:ext cx="7543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дает изучение основ православной</a:t>
            </a:r>
            <a:br>
              <a:rPr lang="ru-RU" dirty="0"/>
            </a:br>
            <a:r>
              <a:rPr lang="ru-RU" dirty="0"/>
              <a:t>культуры?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im0-tub-ru.yandex.net/i?id=186977654-5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462387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45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83192" cy="4653136"/>
          </a:xfrm>
        </p:spPr>
        <p:txBody>
          <a:bodyPr/>
          <a:lstStyle/>
          <a:p>
            <a:pPr algn="l"/>
            <a:r>
              <a:rPr lang="ru-RU" sz="2800" dirty="0"/>
              <a:t>Знание духовных ценностей православия как основы российской культуры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Воспитание </a:t>
            </a:r>
            <a:r>
              <a:rPr lang="ru-RU" sz="2800" dirty="0"/>
              <a:t>гражданственности,</a:t>
            </a:r>
            <a:br>
              <a:rPr lang="ru-RU" sz="2800" dirty="0"/>
            </a:br>
            <a:r>
              <a:rPr lang="ru-RU" sz="2800" dirty="0"/>
              <a:t>патриотизма, любви к семье, природе, Родине, уважения к правам и законным интересам сограждан.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im5-tub-ru.yandex.net/i?id=677269810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17032"/>
            <a:ext cx="1728192" cy="2468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24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Тематическое планирование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25658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Основы светской </a:t>
            </a:r>
            <a:r>
              <a:rPr lang="ru-RU" sz="9600" dirty="0" smtClean="0">
                <a:solidFill>
                  <a:srgbClr val="FF0000"/>
                </a:solidFill>
              </a:rPr>
              <a:t>этики</a:t>
            </a:r>
          </a:p>
          <a:p>
            <a:endParaRPr lang="ru-RU" dirty="0" smtClean="0"/>
          </a:p>
          <a:p>
            <a:r>
              <a:rPr lang="ru-RU" sz="6400" dirty="0" smtClean="0"/>
              <a:t>Россия – наша </a:t>
            </a:r>
            <a:r>
              <a:rPr lang="ru-RU" sz="6400" dirty="0" smtClean="0"/>
              <a:t>Родина светлая </a:t>
            </a:r>
          </a:p>
          <a:p>
            <a:r>
              <a:rPr lang="ru-RU" sz="6400" dirty="0" smtClean="0"/>
              <a:t>Этика и </a:t>
            </a:r>
            <a:r>
              <a:rPr lang="ru-RU" sz="6400" dirty="0" smtClean="0"/>
              <a:t>этикет</a:t>
            </a:r>
            <a:endParaRPr lang="ru-RU" sz="6400" dirty="0" smtClean="0"/>
          </a:p>
          <a:p>
            <a:r>
              <a:rPr lang="ru-RU" sz="6400" dirty="0" smtClean="0"/>
              <a:t>Береза </a:t>
            </a:r>
            <a:r>
              <a:rPr lang="ru-RU" sz="6400" dirty="0" smtClean="0"/>
              <a:t>–символ России</a:t>
            </a:r>
            <a:endParaRPr lang="ru-RU" sz="6400" dirty="0" smtClean="0"/>
          </a:p>
          <a:p>
            <a:r>
              <a:rPr lang="ru-RU" sz="6400" dirty="0" smtClean="0"/>
              <a:t>Добро и </a:t>
            </a:r>
            <a:r>
              <a:rPr lang="ru-RU" sz="6400" dirty="0" smtClean="0"/>
              <a:t>зло</a:t>
            </a:r>
            <a:endParaRPr lang="ru-RU" sz="6400" dirty="0" smtClean="0"/>
          </a:p>
          <a:p>
            <a:r>
              <a:rPr lang="ru-RU" sz="6400" dirty="0" smtClean="0"/>
              <a:t>Дружба и </a:t>
            </a:r>
            <a:r>
              <a:rPr lang="ru-RU" sz="6400" dirty="0" smtClean="0"/>
              <a:t>порядочность</a:t>
            </a:r>
            <a:endParaRPr lang="ru-RU" sz="6400" dirty="0" smtClean="0"/>
          </a:p>
          <a:p>
            <a:r>
              <a:rPr lang="ru-RU" sz="6400" dirty="0" smtClean="0"/>
              <a:t>Милосердие</a:t>
            </a:r>
            <a:endParaRPr lang="ru-RU" sz="6400" dirty="0" smtClean="0"/>
          </a:p>
          <a:p>
            <a:r>
              <a:rPr lang="ru-RU" sz="6400" dirty="0" smtClean="0"/>
              <a:t>Гордость и </a:t>
            </a:r>
            <a:r>
              <a:rPr lang="ru-RU" sz="6400" dirty="0" smtClean="0"/>
              <a:t>гордыня</a:t>
            </a:r>
            <a:endParaRPr lang="ru-RU" sz="6400" dirty="0" smtClean="0"/>
          </a:p>
          <a:p>
            <a:r>
              <a:rPr lang="ru-RU" sz="6400" dirty="0" smtClean="0"/>
              <a:t>Обычаи и </a:t>
            </a:r>
            <a:r>
              <a:rPr lang="ru-RU" sz="6400" dirty="0" smtClean="0"/>
              <a:t>обряды русского </a:t>
            </a:r>
            <a:r>
              <a:rPr lang="ru-RU" sz="6400" dirty="0" smtClean="0"/>
              <a:t>народа</a:t>
            </a:r>
            <a:endParaRPr lang="ru-RU" sz="6400" dirty="0" smtClean="0"/>
          </a:p>
          <a:p>
            <a:r>
              <a:rPr lang="ru-RU" sz="6400" dirty="0" smtClean="0"/>
              <a:t>Терпение и </a:t>
            </a:r>
            <a:r>
              <a:rPr lang="ru-RU" sz="6400" dirty="0" smtClean="0"/>
              <a:t>труд</a:t>
            </a:r>
            <a:endParaRPr lang="ru-RU" sz="6400" dirty="0" smtClean="0"/>
          </a:p>
          <a:p>
            <a:r>
              <a:rPr lang="ru-RU" sz="6400" dirty="0" smtClean="0"/>
              <a:t>Семья</a:t>
            </a:r>
            <a:endParaRPr lang="ru-RU" sz="6400" dirty="0" smtClean="0"/>
          </a:p>
          <a:p>
            <a:r>
              <a:rPr lang="ru-RU" sz="6400" dirty="0" smtClean="0"/>
              <a:t>Семейные традиции</a:t>
            </a:r>
            <a:endParaRPr lang="ru-RU" sz="6400" dirty="0" smtClean="0"/>
          </a:p>
          <a:p>
            <a:r>
              <a:rPr lang="ru-RU" sz="6400" dirty="0" smtClean="0"/>
              <a:t>Сердце </a:t>
            </a:r>
            <a:r>
              <a:rPr lang="ru-RU" sz="6400" dirty="0" smtClean="0"/>
              <a:t>матери</a:t>
            </a:r>
            <a:endParaRPr lang="ru-RU" sz="6400" dirty="0" smtClean="0"/>
          </a:p>
          <a:p>
            <a:r>
              <a:rPr lang="ru-RU" sz="6400" dirty="0" smtClean="0"/>
              <a:t>Чудо материнской любви</a:t>
            </a:r>
          </a:p>
          <a:p>
            <a:r>
              <a:rPr lang="ru-RU" sz="6400" dirty="0" smtClean="0"/>
              <a:t>Правила </a:t>
            </a:r>
            <a:r>
              <a:rPr lang="ru-RU" sz="6400" dirty="0" smtClean="0"/>
              <a:t>твоей жизни</a:t>
            </a:r>
          </a:p>
          <a:p>
            <a:r>
              <a:rPr lang="ru-RU" sz="6400" dirty="0" smtClean="0"/>
              <a:t>Праздники </a:t>
            </a:r>
            <a:r>
              <a:rPr lang="ru-RU" sz="6400" dirty="0" smtClean="0"/>
              <a:t>народов России</a:t>
            </a:r>
          </a:p>
          <a:p>
            <a:r>
              <a:rPr lang="ru-RU" sz="6400" dirty="0" smtClean="0"/>
              <a:t>Защитники </a:t>
            </a:r>
            <a:r>
              <a:rPr lang="ru-RU" sz="6400" dirty="0" smtClean="0"/>
              <a:t>Отечества</a:t>
            </a:r>
          </a:p>
          <a:p>
            <a:r>
              <a:rPr lang="ru-RU" sz="6400" dirty="0" smtClean="0"/>
              <a:t>Итоговое </a:t>
            </a:r>
            <a:r>
              <a:rPr lang="ru-RU" sz="6400" dirty="0" smtClean="0"/>
              <a:t>повторение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88296" cy="5400600"/>
          </a:xfrm>
        </p:spPr>
        <p:txBody>
          <a:bodyPr>
            <a:normAutofit fontScale="25000" lnSpcReduction="20000"/>
          </a:bodyPr>
          <a:lstStyle/>
          <a:p>
            <a:r>
              <a:rPr lang="ru-RU" altLang="zh-CN" sz="9600" dirty="0" smtClean="0">
                <a:solidFill>
                  <a:srgbClr val="FF0000"/>
                </a:solidFill>
              </a:rPr>
              <a:t>Основы  православной культуры</a:t>
            </a:r>
          </a:p>
          <a:p>
            <a:r>
              <a:rPr lang="ru-RU" sz="6400" dirty="0" smtClean="0"/>
              <a:t>Россия </a:t>
            </a:r>
            <a:r>
              <a:rPr lang="ru-RU" sz="6400" dirty="0" smtClean="0"/>
              <a:t>— наша Родина.</a:t>
            </a:r>
          </a:p>
          <a:p>
            <a:r>
              <a:rPr lang="ru-RU" sz="6400" dirty="0" smtClean="0"/>
              <a:t>Введение в православную духовную традицию. </a:t>
            </a:r>
          </a:p>
          <a:p>
            <a:r>
              <a:rPr lang="ru-RU" sz="6400" dirty="0" smtClean="0"/>
              <a:t>Особенности восточного христианства. </a:t>
            </a:r>
          </a:p>
          <a:p>
            <a:r>
              <a:rPr lang="ru-RU" sz="6400" dirty="0" smtClean="0"/>
              <a:t>Культура и религия. </a:t>
            </a:r>
          </a:p>
          <a:p>
            <a:r>
              <a:rPr lang="ru-RU" sz="6400" dirty="0" smtClean="0"/>
              <a:t>Во что верят православные христиане. </a:t>
            </a:r>
          </a:p>
          <a:p>
            <a:r>
              <a:rPr lang="ru-RU" sz="6400" dirty="0" smtClean="0"/>
              <a:t>Добро и </a:t>
            </a:r>
            <a:r>
              <a:rPr lang="ru-RU" sz="6400" dirty="0" smtClean="0"/>
              <a:t>зло. </a:t>
            </a:r>
            <a:endParaRPr lang="ru-RU" sz="6400" dirty="0" smtClean="0"/>
          </a:p>
          <a:p>
            <a:r>
              <a:rPr lang="ru-RU" sz="6400" dirty="0" smtClean="0"/>
              <a:t>Золотое правило нравственности. </a:t>
            </a:r>
          </a:p>
          <a:p>
            <a:r>
              <a:rPr lang="ru-RU" sz="6400" dirty="0" smtClean="0"/>
              <a:t>Любовь к ближнему. </a:t>
            </a:r>
          </a:p>
          <a:p>
            <a:r>
              <a:rPr lang="ru-RU" sz="6400" dirty="0" smtClean="0"/>
              <a:t>Отношение к труду. </a:t>
            </a:r>
          </a:p>
          <a:p>
            <a:r>
              <a:rPr lang="ru-RU" sz="6400" dirty="0" smtClean="0"/>
              <a:t>Долг и ответственность. </a:t>
            </a:r>
          </a:p>
          <a:p>
            <a:r>
              <a:rPr lang="ru-RU" sz="6400" dirty="0" smtClean="0"/>
              <a:t>Милосердие и сострадание. </a:t>
            </a:r>
          </a:p>
          <a:p>
            <a:r>
              <a:rPr lang="ru-RU" sz="6400" dirty="0" smtClean="0"/>
              <a:t>Православие в России. </a:t>
            </a:r>
          </a:p>
          <a:p>
            <a:r>
              <a:rPr lang="ru-RU" sz="6400" dirty="0" smtClean="0"/>
              <a:t>Православный храм и другие святыни. </a:t>
            </a:r>
          </a:p>
          <a:p>
            <a:r>
              <a:rPr lang="ru-RU" sz="6400" dirty="0" smtClean="0"/>
              <a:t>Христианское </a:t>
            </a:r>
            <a:r>
              <a:rPr lang="ru-RU" sz="6400" dirty="0" smtClean="0"/>
              <a:t>искусство</a:t>
            </a:r>
          </a:p>
          <a:p>
            <a:pPr>
              <a:buNone/>
            </a:pPr>
            <a:r>
              <a:rPr lang="ru-RU" sz="6400" dirty="0" smtClean="0"/>
              <a:t>(иконы, фрески, церковное </a:t>
            </a:r>
            <a:r>
              <a:rPr lang="ru-RU" sz="6400" dirty="0" smtClean="0"/>
              <a:t>пение, прикладное </a:t>
            </a:r>
            <a:r>
              <a:rPr lang="ru-RU" sz="6400" dirty="0" smtClean="0"/>
              <a:t>искусство).</a:t>
            </a:r>
          </a:p>
          <a:p>
            <a:r>
              <a:rPr lang="ru-RU" sz="6400" dirty="0" smtClean="0"/>
              <a:t>Православный календарь. Праздники. </a:t>
            </a:r>
          </a:p>
          <a:p>
            <a:r>
              <a:rPr lang="ru-RU" sz="6400" dirty="0" smtClean="0"/>
              <a:t>Семья </a:t>
            </a:r>
            <a:r>
              <a:rPr lang="ru-RU" sz="6400" dirty="0" smtClean="0"/>
              <a:t>и её ценности.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23928" y="20608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23728" y="2708920"/>
            <a:ext cx="25922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11760" y="3933056"/>
            <a:ext cx="25922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43808" y="4509120"/>
            <a:ext cx="201622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51720" y="3212976"/>
            <a:ext cx="302433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91880" y="5445224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072230" cy="12144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Учебно-методическое обеспечение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26626" name="Picture 2" descr="http://www.prosv.ru/Attachment.aspx?Id=9184">
            <a:hlinkClick r:id="rId2" tooltip="Основы светской этик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1557338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3" descr="http://www.zankov.ru/images/photos/56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286000"/>
            <a:ext cx="1744663" cy="2286000"/>
          </a:xfrm>
        </p:spPr>
      </p:pic>
      <p:pic>
        <p:nvPicPr>
          <p:cNvPr id="26628" name="Picture 15" descr="http://www.school2100.ru/upload/iblock/333/333a67eb7b270978834e82c77528829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643438"/>
            <a:ext cx="17145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www.prosv.ru/Attachment.aspx?Id=91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03363"/>
            <a:ext cx="16287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http://www.vgf.ru/Portals/0/Images/Proekty/224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060825"/>
            <a:ext cx="15716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http://www.prosv.ru/Attachment.aspx?Id=9183">
            <a:hlinkClick r:id="rId8" tooltip="Основы православной культуры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14788" y="1373188"/>
            <a:ext cx="1557337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http://www.drofa.ru/images/data/cat/4616_big_13343026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6700" y="4198938"/>
            <a:ext cx="14954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http://www.prosv.ru/Attachment.aspx?Id=92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1543050"/>
            <a:ext cx="15716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 descr="http://www.drofa.ru/images/data/cat/4617_big_13343026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48338" y="4333875"/>
            <a:ext cx="15382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http://www.prosv.ru/Attachment.aspx?Id=92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8063" y="614363"/>
            <a:ext cx="15716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6" descr="http://www.drofa.ru/images/data/cat/4618_big_133430267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00" y="3762375"/>
            <a:ext cx="158273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242300" cy="2676525"/>
          </a:xfrm>
        </p:spPr>
      </p:pic>
      <p:sp>
        <p:nvSpPr>
          <p:cNvPr id="4" name="TextBox 3"/>
          <p:cNvSpPr txBox="1"/>
          <p:nvPr/>
        </p:nvSpPr>
        <p:spPr>
          <a:xfrm>
            <a:off x="899592" y="90872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Выбор за Вами,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уважаемые родители!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71438"/>
            <a:ext cx="20431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5"/>
          <p:cNvSpPr>
            <a:spLocks noGrp="1"/>
          </p:cNvSpPr>
          <p:nvPr>
            <p:ph idx="1"/>
          </p:nvPr>
        </p:nvSpPr>
        <p:spPr bwMode="auto">
          <a:xfrm>
            <a:off x="428625" y="404813"/>
            <a:ext cx="8715375" cy="590931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2700" i="1" dirty="0" smtClean="0">
                <a:latin typeface="Georgia" pitchFamily="18" charset="0"/>
              </a:rPr>
              <a:t>                      </a:t>
            </a:r>
            <a:r>
              <a:rPr lang="ru-RU" sz="2700" i="1" dirty="0" smtClean="0">
                <a:latin typeface="Georgia" pitchFamily="18" charset="0"/>
              </a:rPr>
              <a:t>     </a:t>
            </a:r>
            <a:r>
              <a:rPr lang="ru-RU" sz="2700" b="1" i="1" dirty="0" smtClean="0">
                <a:latin typeface="Georgia" pitchFamily="18" charset="0"/>
              </a:rPr>
              <a:t>« Дискуссии вокруг вопроса о </a:t>
            </a:r>
            <a:endParaRPr lang="en-US" sz="2700" b="1" i="1" dirty="0" smtClean="0">
              <a:latin typeface="Georgia" pitchFamily="18" charset="0"/>
            </a:endParaRP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2700" b="1" i="1" dirty="0" smtClean="0">
                <a:latin typeface="Georgia" pitchFamily="18" charset="0"/>
              </a:rPr>
              <a:t>               </a:t>
            </a:r>
            <a:r>
              <a:rPr lang="ru-RU" sz="2700" b="1" i="1" dirty="0" smtClean="0">
                <a:latin typeface="Georgia" pitchFamily="18" charset="0"/>
              </a:rPr>
              <a:t>           преподавании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в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школах 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ru-RU" sz="2700" b="1" i="1" dirty="0" smtClean="0">
                <a:latin typeface="Georgia" pitchFamily="18" charset="0"/>
              </a:rPr>
              <a:t>                          дисциплин, которые 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ru-RU" sz="2700" b="1" i="1" dirty="0" smtClean="0">
                <a:latin typeface="Georgia" pitchFamily="18" charset="0"/>
              </a:rPr>
              <a:t>                          направлены на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духовно-нравственное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 просвещение</a:t>
            </a:r>
            <a:r>
              <a:rPr lang="en-US" sz="2700" b="1" i="1" dirty="0" smtClean="0">
                <a:latin typeface="Georgia" pitchFamily="18" charset="0"/>
              </a:rPr>
              <a:t>  </a:t>
            </a:r>
            <a:r>
              <a:rPr lang="ru-RU" sz="2700" b="1" i="1" dirty="0" smtClean="0">
                <a:latin typeface="Georgia" pitchFamily="18" charset="0"/>
              </a:rPr>
              <a:t>подрастающего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поколения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 идут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в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нашем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обществе давно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и,  безусловно,  не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 только 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 требуют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 самого пристального внимания, но и уже окончательного</a:t>
            </a:r>
            <a:r>
              <a:rPr lang="en-US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реагирования </a:t>
            </a:r>
            <a:r>
              <a:rPr lang="ru-RU" sz="2700" b="1" i="1" dirty="0" smtClean="0">
                <a:latin typeface="Georgia" pitchFamily="18" charset="0"/>
              </a:rPr>
              <a:t>на эти дискуссии со стороны государства».</a:t>
            </a:r>
          </a:p>
          <a:p>
            <a:pPr marL="0">
              <a:spcBef>
                <a:spcPct val="0"/>
              </a:spcBef>
              <a:buFont typeface="Wingdings 2" pitchFamily="18" charset="2"/>
              <a:buNone/>
            </a:pPr>
            <a:r>
              <a:rPr lang="en-US" sz="2700" b="1" i="1" dirty="0" smtClean="0">
                <a:latin typeface="Georgia" pitchFamily="18" charset="0"/>
              </a:rPr>
              <a:t>     </a:t>
            </a:r>
            <a:r>
              <a:rPr lang="ru-RU" sz="2700" b="1" i="1" dirty="0" smtClean="0">
                <a:latin typeface="Georgia" pitchFamily="18" charset="0"/>
              </a:rPr>
              <a:t> «Я принял решение поддержать  идею преподавания в школах России основ религиозной культуры и светской этики».     </a:t>
            </a:r>
            <a:r>
              <a:rPr lang="ru-RU" sz="2700" i="1" dirty="0" smtClean="0">
                <a:latin typeface="Georgia" pitchFamily="18" charset="0"/>
              </a:rPr>
              <a:t>   </a:t>
            </a:r>
          </a:p>
          <a:p>
            <a:pPr marL="0" algn="r">
              <a:spcBef>
                <a:spcPct val="0"/>
              </a:spcBef>
              <a:buFont typeface="Wingdings 2" pitchFamily="18" charset="2"/>
              <a:buNone/>
            </a:pPr>
            <a:r>
              <a:rPr lang="ru-RU" sz="2700" i="1" dirty="0" smtClean="0">
                <a:latin typeface="Georgia" pitchFamily="18" charset="0"/>
              </a:rPr>
              <a:t>                                               Д.А.Медведев</a:t>
            </a:r>
            <a:endParaRPr lang="ru-RU" sz="27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православной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исламской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буддийской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иудейской 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мировых религиозных культур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 Основы светской этики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sz="3400" b="1" i="1" dirty="0" smtClean="0">
                <a:solidFill>
                  <a:srgbClr val="152F8D"/>
                </a:solidFill>
              </a:rPr>
              <a:t>«Ученики и их родители должны будут </a:t>
            </a:r>
            <a:br>
              <a:rPr lang="ru-RU" sz="3400" b="1" i="1" dirty="0" smtClean="0">
                <a:solidFill>
                  <a:srgbClr val="152F8D"/>
                </a:solidFill>
              </a:rPr>
            </a:br>
            <a:r>
              <a:rPr lang="ru-RU" sz="3400" b="1" i="1" dirty="0" smtClean="0">
                <a:solidFill>
                  <a:srgbClr val="152F8D"/>
                </a:solidFill>
              </a:rPr>
              <a:t>самостоятельно выбрать предмет </a:t>
            </a:r>
            <a:br>
              <a:rPr lang="ru-RU" sz="3400" b="1" i="1" dirty="0" smtClean="0">
                <a:solidFill>
                  <a:srgbClr val="152F8D"/>
                </a:solidFill>
              </a:rPr>
            </a:br>
            <a:r>
              <a:rPr lang="ru-RU" sz="3400" b="1" i="1" dirty="0" smtClean="0">
                <a:solidFill>
                  <a:srgbClr val="152F8D"/>
                </a:solidFill>
              </a:rPr>
              <a:t>обучения. Выбор учеников и их родителей, конечно, должен быть абсолютно добровольным – это важнейшее </a:t>
            </a:r>
            <a:r>
              <a:rPr lang="ru-RU" sz="3400" b="1" i="1" dirty="0" smtClean="0">
                <a:solidFill>
                  <a:srgbClr val="152F8D"/>
                </a:solidFill>
              </a:rPr>
              <a:t>дело».</a:t>
            </a:r>
            <a:endParaRPr lang="ru-RU" sz="3400" b="1" i="1" dirty="0" smtClean="0">
              <a:solidFill>
                <a:srgbClr val="152F8D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Базовые национальные ценности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патриотизм;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социальная солидарность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гражданственность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семья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труд и творчество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наука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традиционные российские религии; 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искусство и литература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природа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человечество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5" name="Picture 2" descr="http://www.sgpi.ru/userfiles/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143250"/>
            <a:ext cx="18383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Современный национальный воспитательный идеал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2286000"/>
            <a:ext cx="8248650" cy="400050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9" name="Picture 2" descr="http://www.sgpi.ru/userfiles/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1143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371475"/>
            <a:ext cx="8905875" cy="153035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2071688"/>
            <a:ext cx="8248650" cy="421481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Формирование у младшего подростка мотиваций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 осознанному нравственному поведению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 основанному на знании и уважении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культурных и религиозных традиций многонационального народа России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 а также к диалогу с представителями других культур и мировоззрений.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-139700"/>
            <a:ext cx="8643938" cy="2498725"/>
          </a:xfr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2286000"/>
            <a:ext cx="8248650" cy="4000500"/>
          </a:xfrm>
        </p:spPr>
        <p:txBody>
          <a:bodyPr>
            <a:normAutofit fontScale="92500" lnSpcReduction="10000"/>
          </a:bodyPr>
          <a:lstStyle/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каждая культура имеет собственный контекст и свою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логику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ни одна культура не может быть лучше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другой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каждая культура обладает значимым для развития человечества  ценностным содержанием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Основы мировых религиозных культур.</a:t>
            </a:r>
            <a:endParaRPr lang="ru-RU" sz="4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928813"/>
            <a:ext cx="5248275" cy="471487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smtClean="0">
                <a:solidFill>
                  <a:srgbClr val="004D86"/>
                </a:solidFill>
                <a:latin typeface="Georgia" pitchFamily="18" charset="0"/>
              </a:rPr>
              <a:t>  Учебник </a:t>
            </a:r>
            <a:r>
              <a:rPr lang="ru-RU" dirty="0" smtClean="0">
                <a:solidFill>
                  <a:srgbClr val="004D86"/>
                </a:solidFill>
                <a:latin typeface="Georgia" pitchFamily="18" charset="0"/>
              </a:rPr>
              <a:t>знакомит с вопросами возникновения и истории важнейших религий мира, с их взаимоотношением с культурой и этикой, воздействием на искусство, ролью в жизни людей</a:t>
            </a:r>
            <a:r>
              <a:rPr lang="ru-RU" dirty="0" smtClean="0">
                <a:solidFill>
                  <a:srgbClr val="004D86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603" name="Рисунок 5" descr="oblozhka102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2205038"/>
            <a:ext cx="303688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f7b63afbccde114d12c730de2bc92989347f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1645</TotalTime>
  <Words>451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Brooklet</vt:lpstr>
      <vt:lpstr>Слайд 1</vt:lpstr>
      <vt:lpstr>Слайд 2</vt:lpstr>
      <vt:lpstr>Слайд 3</vt:lpstr>
      <vt:lpstr>Слайд 4</vt:lpstr>
      <vt:lpstr>Базовые национальные ценности</vt:lpstr>
      <vt:lpstr>Современный национальный воспитательный идеал</vt:lpstr>
      <vt:lpstr>Слайд 7</vt:lpstr>
      <vt:lpstr>Слайд 8</vt:lpstr>
      <vt:lpstr>Основы мировых религиозных культур.</vt:lpstr>
      <vt:lpstr>Слайд 10</vt:lpstr>
      <vt:lpstr>Преподавание курса ОРКСЭ по модулю  «Основы православной культуры»</vt:lpstr>
      <vt:lpstr>Прежде чем изучать мировые духовные традиции, ребенку в возрасте 10–11 лет важно сориентироваться в традиционных для своей страны духовных и культурных ценностях.</vt:lpstr>
      <vt:lpstr>Во всем мире дети в первую очередь изучают культуру и духовную традицию той страны, в которой живут. </vt:lpstr>
      <vt:lpstr>Изучение основ православной культуры — это начало  приобщения ребенка  к нравственным и культурным ценностям.</vt:lpstr>
      <vt:lpstr>Что дает изучение основ православной культуры? </vt:lpstr>
      <vt:lpstr>Знание духовных ценностей православия как основы российской культуры.  Воспитание гражданственности, патриотизма, любви к семье, природе, Родине, уважения к правам и законным интересам сограждан. </vt:lpstr>
      <vt:lpstr>Тематическое планирование </vt:lpstr>
      <vt:lpstr>Учебно-методическое обеспечение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Ахметов</dc:creator>
  <cp:lastModifiedBy>Татиана</cp:lastModifiedBy>
  <cp:revision>89</cp:revision>
  <dcterms:created xsi:type="dcterms:W3CDTF">2011-01-15T14:56:48Z</dcterms:created>
  <dcterms:modified xsi:type="dcterms:W3CDTF">2014-04-08T19:41:12Z</dcterms:modified>
</cp:coreProperties>
</file>