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sldIdLst>
    <p:sldId id="281" r:id="rId7"/>
    <p:sldId id="257" r:id="rId8"/>
    <p:sldId id="276" r:id="rId9"/>
    <p:sldId id="256" r:id="rId10"/>
    <p:sldId id="258" r:id="rId11"/>
    <p:sldId id="264" r:id="rId12"/>
    <p:sldId id="259" r:id="rId13"/>
    <p:sldId id="275" r:id="rId14"/>
    <p:sldId id="265" r:id="rId15"/>
    <p:sldId id="266" r:id="rId16"/>
    <p:sldId id="267" r:id="rId17"/>
    <p:sldId id="268" r:id="rId18"/>
    <p:sldId id="269" r:id="rId19"/>
    <p:sldId id="262" r:id="rId20"/>
    <p:sldId id="263" r:id="rId21"/>
    <p:sldId id="278" r:id="rId22"/>
    <p:sldId id="277" r:id="rId23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9A18"/>
    <a:srgbClr val="10362B"/>
    <a:srgbClr val="CA360E"/>
    <a:srgbClr val="CA990E"/>
    <a:srgbClr val="DDBF75"/>
    <a:srgbClr val="1C5E4B"/>
    <a:srgbClr val="421C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90ED5-6CF0-4100-8FC5-C8C7D5813F4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163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5B339-6AAD-4F1A-B7F9-58D27297B6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802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BA8ED-17EC-4C1F-A3C5-1433B1FC1F3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160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AF898-5B36-4867-A54F-C507746C250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195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858F2-EDCC-484B-9D22-6653CBF6F0A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9002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3E7628-6382-40B0-B575-11AA7A3D4E5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660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2777C-1D0D-4F7A-A30E-BA800E3C9F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9631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62877D-A941-409D-A1F2-0FBAC606E5C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336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B196A-1A9E-44CC-82A7-DE205E9D944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771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7FA9D-2952-4320-B35B-5DEB7BE73D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1878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DFDAAE-EEF0-41AD-A490-EBF4B50DEFB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6469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90ED5-6CF0-4100-8FC5-C8C7D5813F4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3116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5B339-6AAD-4F1A-B7F9-58D27297B6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4664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BA8ED-17EC-4C1F-A3C5-1433B1FC1F3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9015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AF898-5B36-4867-A54F-C507746C250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496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858F2-EDCC-484B-9D22-6653CBF6F0A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3487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3E7628-6382-40B0-B575-11AA7A3D4E5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873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2777C-1D0D-4F7A-A30E-BA800E3C9F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391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62877D-A941-409D-A1F2-0FBAC606E5C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1548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B196A-1A9E-44CC-82A7-DE205E9D944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1032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7FA9D-2952-4320-B35B-5DEB7BE73D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8169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DFDAAE-EEF0-41AD-A490-EBF4B50DEFB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0167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90ED5-6CF0-4100-8FC5-C8C7D5813F4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6924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5B339-6AAD-4F1A-B7F9-58D27297B6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0343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BA8ED-17EC-4C1F-A3C5-1433B1FC1F3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0452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AF898-5B36-4867-A54F-C507746C250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30760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858F2-EDCC-484B-9D22-6653CBF6F0A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2862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3E7628-6382-40B0-B575-11AA7A3D4E5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768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2777C-1D0D-4F7A-A30E-BA800E3C9F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2967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62877D-A941-409D-A1F2-0FBAC606E5C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52390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B196A-1A9E-44CC-82A7-DE205E9D944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2832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7FA9D-2952-4320-B35B-5DEB7BE73D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87013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DFDAAE-EEF0-41AD-A490-EBF4B50DEFB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18737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90ED5-6CF0-4100-8FC5-C8C7D5813F4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34739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5B339-6AAD-4F1A-B7F9-58D27297B6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6649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BA8ED-17EC-4C1F-A3C5-1433B1FC1F3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95508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AF898-5B36-4867-A54F-C507746C250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24892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858F2-EDCC-484B-9D22-6653CBF6F0A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450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3E7628-6382-40B0-B575-11AA7A3D4E5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17318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2777C-1D0D-4F7A-A30E-BA800E3C9F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5698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62877D-A941-409D-A1F2-0FBAC606E5C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87125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B196A-1A9E-44CC-82A7-DE205E9D944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8039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7FA9D-2952-4320-B35B-5DEB7BE73D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91859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DFDAAE-EEF0-41AD-A490-EBF4B50DEFB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21414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90ED5-6CF0-4100-8FC5-C8C7D5813F4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27517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5B339-6AAD-4F1A-B7F9-58D27297B6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9563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BA8ED-17EC-4C1F-A3C5-1433B1FC1F3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68654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AF898-5B36-4867-A54F-C507746C250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795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858F2-EDCC-484B-9D22-6653CBF6F0A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37551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3E7628-6382-40B0-B575-11AA7A3D4E5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75656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2777C-1D0D-4F7A-A30E-BA800E3C9F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67024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62877D-A941-409D-A1F2-0FBAC606E5C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21797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B196A-1A9E-44CC-82A7-DE205E9D944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0328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7FA9D-2952-4320-B35B-5DEB7BE73D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11630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DFDAAE-EEF0-41AD-A490-EBF4B50DEFB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78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28FF64-8B41-4B84-811F-6AB803367C1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406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28FF64-8B41-4B84-811F-6AB803367C1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80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28FF64-8B41-4B84-811F-6AB803367C1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849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28FF64-8B41-4B84-811F-6AB803367C1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207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28FF64-8B41-4B84-811F-6AB803367C1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078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0.png"/><Relationship Id="rId4" Type="http://schemas.openxmlformats.org/officeDocument/2006/relationships/image" Target="../media/image1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20.png"/><Relationship Id="rId4" Type="http://schemas.openxmlformats.org/officeDocument/2006/relationships/image" Target="../media/image19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20.png"/><Relationship Id="rId4" Type="http://schemas.openxmlformats.org/officeDocument/2006/relationships/image" Target="../media/image1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20.png"/><Relationship Id="rId4" Type="http://schemas.openxmlformats.org/officeDocument/2006/relationships/image" Target="../media/image19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0.png"/><Relationship Id="rId4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14375" y="1428750"/>
            <a:ext cx="7772400" cy="1470025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br>
              <a:rPr lang="ru-RU" sz="5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  <a:endParaRPr lang="ru-RU" b="1" i="1" dirty="0" smtClean="0">
              <a:solidFill>
                <a:schemeClr val="hlink"/>
              </a:solidFill>
              <a:latin typeface="Arial" charset="0"/>
            </a:endParaRPr>
          </a:p>
        </p:txBody>
      </p:sp>
      <p:pic>
        <p:nvPicPr>
          <p:cNvPr id="2051" name="Picture 8" descr="H:\Documents and Settings\Aida\Рабочий стол\НОвая ГРАФИКА сборник\1111111111111\image316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92196">
            <a:off x="6661150" y="4843463"/>
            <a:ext cx="117475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9" descr="H:\Documents and Settings\Aida\Рабочий стол\НОвая ГРАФИКА сборник\1111111111111\ED1208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75" y="4000500"/>
            <a:ext cx="785813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11" descr="H:\Documents and Settings\Aida\Рабочий стол\НОвая ГРАФИКА сборник\1111111111111\image317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30305">
            <a:off x="4575175" y="5143500"/>
            <a:ext cx="11430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7" descr="img12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928802"/>
            <a:ext cx="38544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"/>
            <a:ext cx="2209800" cy="1335088"/>
          </a:xfrm>
          <a:prstGeom prst="rect">
            <a:avLst/>
          </a:prstGeom>
          <a:noFill/>
        </p:spPr>
      </p:pic>
      <p:pic>
        <p:nvPicPr>
          <p:cNvPr id="18435" name="Picture 3" descr="8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600" y="4114800"/>
            <a:ext cx="1985963" cy="2171700"/>
          </a:xfrm>
          <a:prstGeom prst="rect">
            <a:avLst/>
          </a:prstGeom>
          <a:noFill/>
        </p:spPr>
      </p:pic>
      <p:pic>
        <p:nvPicPr>
          <p:cNvPr id="18436" name="Picture 4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04800"/>
            <a:ext cx="2209800" cy="1335088"/>
          </a:xfrm>
          <a:prstGeom prst="rect">
            <a:avLst/>
          </a:prstGeom>
          <a:noFill/>
        </p:spPr>
      </p:pic>
      <p:pic>
        <p:nvPicPr>
          <p:cNvPr id="18437" name="Picture 5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2209800" cy="1335088"/>
          </a:xfrm>
          <a:prstGeom prst="rect">
            <a:avLst/>
          </a:prstGeom>
          <a:noFill/>
        </p:spPr>
      </p:pic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5486400" y="5410200"/>
            <a:ext cx="3657600" cy="1295400"/>
          </a:xfrm>
          <a:prstGeom prst="wave">
            <a:avLst>
              <a:gd name="adj1" fmla="val 13005"/>
              <a:gd name="adj2" fmla="val 0"/>
            </a:avLst>
          </a:prstGeom>
          <a:gradFill rotWithShape="1">
            <a:gsLst>
              <a:gs pos="0">
                <a:srgbClr val="33CCFF"/>
              </a:gs>
              <a:gs pos="50000">
                <a:schemeClr val="bg1"/>
              </a:gs>
              <a:gs pos="100000">
                <a:srgbClr val="33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8439" name="WordArt 7"/>
          <p:cNvSpPr>
            <a:spLocks noChangeArrowheads="1" noChangeShapeType="1" noTextEdit="1"/>
          </p:cNvSpPr>
          <p:nvPr/>
        </p:nvSpPr>
        <p:spPr bwMode="auto">
          <a:xfrm rot="513871">
            <a:off x="6096000" y="5715000"/>
            <a:ext cx="21050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rial"/>
              </a:rPr>
              <a:t>Р - 9 = 3</a:t>
            </a:r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>
            <a:off x="533400" y="17526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FFFFFF"/>
                </a:solidFill>
              </a:rPr>
              <a:t>Вычитаемое</a:t>
            </a:r>
          </a:p>
        </p:txBody>
      </p:sp>
      <p:sp>
        <p:nvSpPr>
          <p:cNvPr id="18441" name="AutoShape 9"/>
          <p:cNvSpPr>
            <a:spLocks noChangeArrowheads="1"/>
          </p:cNvSpPr>
          <p:nvPr/>
        </p:nvSpPr>
        <p:spPr bwMode="auto">
          <a:xfrm>
            <a:off x="6781800" y="17526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FFFFFF"/>
                </a:solidFill>
              </a:rPr>
              <a:t>Уменьшаемое</a:t>
            </a:r>
          </a:p>
        </p:txBody>
      </p:sp>
      <p:grpSp>
        <p:nvGrpSpPr>
          <p:cNvPr id="18442" name="Group 10"/>
          <p:cNvGrpSpPr>
            <a:grpSpLocks/>
          </p:cNvGrpSpPr>
          <p:nvPr/>
        </p:nvGrpSpPr>
        <p:grpSpPr bwMode="auto">
          <a:xfrm>
            <a:off x="7543800" y="2209800"/>
            <a:ext cx="1325563" cy="1371600"/>
            <a:chOff x="1920" y="1584"/>
            <a:chExt cx="835" cy="864"/>
          </a:xfrm>
        </p:grpSpPr>
        <p:pic>
          <p:nvPicPr>
            <p:cNvPr id="18443" name="Picture 11" descr="1c2807e7a9b1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8444" name="Text Box 12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2208" y="1824"/>
              <a:ext cx="4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b="1">
                  <a:solidFill>
                    <a:srgbClr val="FFFFFF"/>
                  </a:solidFill>
                </a:rPr>
                <a:t>12</a:t>
              </a:r>
            </a:p>
          </p:txBody>
        </p:sp>
      </p:grpSp>
      <p:grpSp>
        <p:nvGrpSpPr>
          <p:cNvPr id="18445" name="Group 13"/>
          <p:cNvGrpSpPr>
            <a:grpSpLocks/>
          </p:cNvGrpSpPr>
          <p:nvPr/>
        </p:nvGrpSpPr>
        <p:grpSpPr bwMode="auto">
          <a:xfrm>
            <a:off x="4495800" y="2895600"/>
            <a:ext cx="1325563" cy="1371600"/>
            <a:chOff x="1920" y="1584"/>
            <a:chExt cx="835" cy="864"/>
          </a:xfrm>
        </p:grpSpPr>
        <p:pic>
          <p:nvPicPr>
            <p:cNvPr id="18446" name="Picture 14" descr="1c2807e7a9b1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8447" name="Text Box 15"/>
            <p:cNvSpPr txBox="1">
              <a:spLocks noChangeArrowheads="1"/>
            </p:cNvSpPr>
            <p:nvPr/>
          </p:nvSpPr>
          <p:spPr bwMode="auto">
            <a:xfrm>
              <a:off x="2208" y="1855"/>
              <a:ext cx="4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200" b="1">
                  <a:solidFill>
                    <a:srgbClr val="FFFFFF"/>
                  </a:solidFill>
                </a:rPr>
                <a:t>13</a:t>
              </a:r>
            </a:p>
          </p:txBody>
        </p:sp>
      </p:grpSp>
      <p:grpSp>
        <p:nvGrpSpPr>
          <p:cNvPr id="18448" name="Group 16"/>
          <p:cNvGrpSpPr>
            <a:grpSpLocks/>
          </p:cNvGrpSpPr>
          <p:nvPr/>
        </p:nvGrpSpPr>
        <p:grpSpPr bwMode="auto">
          <a:xfrm>
            <a:off x="7086600" y="3352800"/>
            <a:ext cx="1325563" cy="1371600"/>
            <a:chOff x="1920" y="1584"/>
            <a:chExt cx="835" cy="864"/>
          </a:xfrm>
        </p:grpSpPr>
        <p:pic>
          <p:nvPicPr>
            <p:cNvPr id="18449" name="Picture 17" descr="1c2807e7a9b1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8450" name="Text Box 18"/>
            <p:cNvSpPr txBox="1">
              <a:spLocks noChangeArrowheads="1"/>
            </p:cNvSpPr>
            <p:nvPr/>
          </p:nvSpPr>
          <p:spPr bwMode="auto">
            <a:xfrm>
              <a:off x="2208" y="1824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b="1">
                  <a:solidFill>
                    <a:srgbClr val="FFFFFF"/>
                  </a:solidFill>
                </a:rPr>
                <a:t>6</a:t>
              </a:r>
            </a:p>
          </p:txBody>
        </p:sp>
      </p:grpSp>
      <p:sp>
        <p:nvSpPr>
          <p:cNvPr id="18451" name="AutoShape 19"/>
          <p:cNvSpPr>
            <a:spLocks noChangeArrowheads="1"/>
          </p:cNvSpPr>
          <p:nvPr/>
        </p:nvSpPr>
        <p:spPr bwMode="auto">
          <a:xfrm>
            <a:off x="3733800" y="16764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FFFFFF"/>
                </a:solidFill>
              </a:rPr>
              <a:t>Слагаемое</a:t>
            </a:r>
          </a:p>
        </p:txBody>
      </p:sp>
    </p:spTree>
    <p:extLst>
      <p:ext uri="{BB962C8B-B14F-4D97-AF65-F5344CB8AC3E}">
        <p14:creationId xmlns:p14="http://schemas.microsoft.com/office/powerpoint/2010/main" val="4286171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4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4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84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84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1"/>
                  </p:tgtEl>
                </p:cond>
              </p:nextCondLst>
            </p:seq>
          </p:childTnLst>
        </p:cTn>
      </p:par>
    </p:tnLst>
    <p:bldLst>
      <p:bldP spid="18440" grpId="0" animBg="1"/>
      <p:bldP spid="18441" grpId="0" animBg="1"/>
      <p:bldP spid="1845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"/>
            <a:ext cx="2209800" cy="1335088"/>
          </a:xfrm>
          <a:prstGeom prst="rect">
            <a:avLst/>
          </a:prstGeom>
          <a:noFill/>
        </p:spPr>
      </p:pic>
      <p:pic>
        <p:nvPicPr>
          <p:cNvPr id="19459" name="Picture 3" descr="8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600" y="4114800"/>
            <a:ext cx="1985963" cy="2171700"/>
          </a:xfrm>
          <a:prstGeom prst="rect">
            <a:avLst/>
          </a:prstGeom>
          <a:noFill/>
        </p:spPr>
      </p:pic>
      <p:pic>
        <p:nvPicPr>
          <p:cNvPr id="19460" name="Picture 4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04800"/>
            <a:ext cx="2209800" cy="1335088"/>
          </a:xfrm>
          <a:prstGeom prst="rect">
            <a:avLst/>
          </a:prstGeom>
          <a:noFill/>
        </p:spPr>
      </p:pic>
      <p:pic>
        <p:nvPicPr>
          <p:cNvPr id="19461" name="Picture 5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2209800" cy="1335088"/>
          </a:xfrm>
          <a:prstGeom prst="rect">
            <a:avLst/>
          </a:prstGeom>
          <a:noFill/>
        </p:spPr>
      </p:pic>
      <p:sp>
        <p:nvSpPr>
          <p:cNvPr id="19462" name="AutoShape 6"/>
          <p:cNvSpPr>
            <a:spLocks noChangeArrowheads="1"/>
          </p:cNvSpPr>
          <p:nvPr/>
        </p:nvSpPr>
        <p:spPr bwMode="auto">
          <a:xfrm>
            <a:off x="5486400" y="5410200"/>
            <a:ext cx="3657600" cy="1295400"/>
          </a:xfrm>
          <a:prstGeom prst="wave">
            <a:avLst>
              <a:gd name="adj1" fmla="val 13005"/>
              <a:gd name="adj2" fmla="val 0"/>
            </a:avLst>
          </a:prstGeom>
          <a:gradFill rotWithShape="1">
            <a:gsLst>
              <a:gs pos="0">
                <a:srgbClr val="33CCFF"/>
              </a:gs>
              <a:gs pos="50000">
                <a:schemeClr val="bg1"/>
              </a:gs>
              <a:gs pos="100000">
                <a:srgbClr val="33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9463" name="WordArt 7"/>
          <p:cNvSpPr>
            <a:spLocks noChangeArrowheads="1" noChangeShapeType="1" noTextEdit="1"/>
          </p:cNvSpPr>
          <p:nvPr/>
        </p:nvSpPr>
        <p:spPr bwMode="auto">
          <a:xfrm rot="513871">
            <a:off x="6096000" y="5715000"/>
            <a:ext cx="21050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rial"/>
              </a:rPr>
              <a:t>20 - А = 10</a:t>
            </a:r>
          </a:p>
        </p:txBody>
      </p:sp>
      <p:sp>
        <p:nvSpPr>
          <p:cNvPr id="19464" name="AutoShape 8"/>
          <p:cNvSpPr>
            <a:spLocks noChangeArrowheads="1"/>
          </p:cNvSpPr>
          <p:nvPr/>
        </p:nvSpPr>
        <p:spPr bwMode="auto">
          <a:xfrm>
            <a:off x="6705600" y="18288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FFFFFF"/>
                </a:solidFill>
              </a:rPr>
              <a:t>Уменьшаемое</a:t>
            </a:r>
          </a:p>
        </p:txBody>
      </p:sp>
      <p:sp>
        <p:nvSpPr>
          <p:cNvPr id="19465" name="AutoShape 9"/>
          <p:cNvSpPr>
            <a:spLocks noChangeArrowheads="1"/>
          </p:cNvSpPr>
          <p:nvPr/>
        </p:nvSpPr>
        <p:spPr bwMode="auto">
          <a:xfrm>
            <a:off x="533400" y="18288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FFFFFF"/>
                </a:solidFill>
              </a:rPr>
              <a:t>Вычитаемое</a:t>
            </a:r>
          </a:p>
        </p:txBody>
      </p:sp>
      <p:grpSp>
        <p:nvGrpSpPr>
          <p:cNvPr id="19466" name="Group 10"/>
          <p:cNvGrpSpPr>
            <a:grpSpLocks/>
          </p:cNvGrpSpPr>
          <p:nvPr/>
        </p:nvGrpSpPr>
        <p:grpSpPr bwMode="auto">
          <a:xfrm>
            <a:off x="3124200" y="2819400"/>
            <a:ext cx="1325563" cy="1371600"/>
            <a:chOff x="1920" y="1584"/>
            <a:chExt cx="835" cy="864"/>
          </a:xfrm>
        </p:grpSpPr>
        <p:pic>
          <p:nvPicPr>
            <p:cNvPr id="19467" name="Picture 11" descr="1c2807e7a9b1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9468" name="Text Box 12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2208" y="1824"/>
              <a:ext cx="4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b="1">
                  <a:solidFill>
                    <a:srgbClr val="FFFFFF"/>
                  </a:solidFill>
                </a:rPr>
                <a:t>10</a:t>
              </a:r>
            </a:p>
          </p:txBody>
        </p:sp>
      </p:grpSp>
      <p:grpSp>
        <p:nvGrpSpPr>
          <p:cNvPr id="19469" name="Group 13"/>
          <p:cNvGrpSpPr>
            <a:grpSpLocks/>
          </p:cNvGrpSpPr>
          <p:nvPr/>
        </p:nvGrpSpPr>
        <p:grpSpPr bwMode="auto">
          <a:xfrm>
            <a:off x="304800" y="2667000"/>
            <a:ext cx="1325563" cy="1371600"/>
            <a:chOff x="1920" y="1584"/>
            <a:chExt cx="835" cy="864"/>
          </a:xfrm>
        </p:grpSpPr>
        <p:pic>
          <p:nvPicPr>
            <p:cNvPr id="19470" name="Picture 14" descr="1c2807e7a9b1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9471" name="Text Box 15"/>
            <p:cNvSpPr txBox="1">
              <a:spLocks noChangeArrowheads="1"/>
            </p:cNvSpPr>
            <p:nvPr/>
          </p:nvSpPr>
          <p:spPr bwMode="auto">
            <a:xfrm>
              <a:off x="2208" y="1855"/>
              <a:ext cx="4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200" b="1">
                  <a:solidFill>
                    <a:srgbClr val="FFFFFF"/>
                  </a:solidFill>
                </a:rPr>
                <a:t>40</a:t>
              </a:r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676400" y="2362200"/>
            <a:ext cx="1325563" cy="1371600"/>
            <a:chOff x="1920" y="1584"/>
            <a:chExt cx="835" cy="864"/>
          </a:xfrm>
        </p:grpSpPr>
        <p:pic>
          <p:nvPicPr>
            <p:cNvPr id="19473" name="Picture 17" descr="1c2807e7a9b1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9474" name="Text Box 18"/>
            <p:cNvSpPr txBox="1">
              <a:spLocks noChangeArrowheads="1"/>
            </p:cNvSpPr>
            <p:nvPr/>
          </p:nvSpPr>
          <p:spPr bwMode="auto">
            <a:xfrm>
              <a:off x="2208" y="1824"/>
              <a:ext cx="4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b="1">
                  <a:solidFill>
                    <a:srgbClr val="FFFFFF"/>
                  </a:solidFill>
                </a:rPr>
                <a:t>30</a:t>
              </a:r>
            </a:p>
          </p:txBody>
        </p:sp>
      </p:grpSp>
      <p:sp>
        <p:nvSpPr>
          <p:cNvPr id="19475" name="AutoShape 19"/>
          <p:cNvSpPr>
            <a:spLocks noChangeArrowheads="1"/>
          </p:cNvSpPr>
          <p:nvPr/>
        </p:nvSpPr>
        <p:spPr bwMode="auto">
          <a:xfrm>
            <a:off x="3733800" y="16764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FFFFFF"/>
                </a:solidFill>
              </a:rPr>
              <a:t>Слагаемое</a:t>
            </a:r>
          </a:p>
        </p:txBody>
      </p:sp>
    </p:spTree>
    <p:extLst>
      <p:ext uri="{BB962C8B-B14F-4D97-AF65-F5344CB8AC3E}">
        <p14:creationId xmlns:p14="http://schemas.microsoft.com/office/powerpoint/2010/main" val="4241991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4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4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94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4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5"/>
                  </p:tgtEl>
                </p:cond>
              </p:nextCondLst>
            </p:seq>
          </p:childTnLst>
        </p:cTn>
      </p:par>
    </p:tnLst>
    <p:bldLst>
      <p:bldP spid="19464" grpId="0" animBg="1"/>
      <p:bldP spid="19465" grpId="0" animBg="1"/>
      <p:bldP spid="1947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"/>
            <a:ext cx="2209800" cy="1335088"/>
          </a:xfrm>
          <a:prstGeom prst="rect">
            <a:avLst/>
          </a:prstGeom>
          <a:noFill/>
        </p:spPr>
      </p:pic>
      <p:pic>
        <p:nvPicPr>
          <p:cNvPr id="15363" name="Picture 3" descr="8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600" y="4114800"/>
            <a:ext cx="1985963" cy="2171700"/>
          </a:xfrm>
          <a:prstGeom prst="rect">
            <a:avLst/>
          </a:prstGeom>
          <a:noFill/>
        </p:spPr>
      </p:pic>
      <p:pic>
        <p:nvPicPr>
          <p:cNvPr id="15364" name="Picture 4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04800"/>
            <a:ext cx="2209800" cy="1335088"/>
          </a:xfrm>
          <a:prstGeom prst="rect">
            <a:avLst/>
          </a:prstGeom>
          <a:noFill/>
        </p:spPr>
      </p:pic>
      <p:pic>
        <p:nvPicPr>
          <p:cNvPr id="15365" name="Picture 5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2209800" cy="1335088"/>
          </a:xfrm>
          <a:prstGeom prst="rect">
            <a:avLst/>
          </a:prstGeom>
          <a:noFill/>
        </p:spPr>
      </p:pic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5486400" y="5410200"/>
            <a:ext cx="3657600" cy="1295400"/>
          </a:xfrm>
          <a:prstGeom prst="wave">
            <a:avLst>
              <a:gd name="adj1" fmla="val 13005"/>
              <a:gd name="adj2" fmla="val 0"/>
            </a:avLst>
          </a:prstGeom>
          <a:gradFill rotWithShape="1">
            <a:gsLst>
              <a:gs pos="0">
                <a:srgbClr val="33CCFF"/>
              </a:gs>
              <a:gs pos="50000">
                <a:schemeClr val="bg1"/>
              </a:gs>
              <a:gs pos="100000">
                <a:srgbClr val="33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367" name="WordArt 7"/>
          <p:cNvSpPr>
            <a:spLocks noChangeArrowheads="1" noChangeShapeType="1" noTextEdit="1"/>
          </p:cNvSpPr>
          <p:nvPr/>
        </p:nvSpPr>
        <p:spPr bwMode="auto">
          <a:xfrm rot="513871">
            <a:off x="6096000" y="5715000"/>
            <a:ext cx="21050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rial"/>
              </a:rPr>
              <a:t>К + 3 = 11</a:t>
            </a:r>
          </a:p>
        </p:txBody>
      </p:sp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533400" y="17526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FFFFFF"/>
                </a:solidFill>
              </a:rPr>
              <a:t>Уменьшаемое</a:t>
            </a:r>
          </a:p>
        </p:txBody>
      </p:sp>
      <p:sp>
        <p:nvSpPr>
          <p:cNvPr id="15369" name="AutoShape 9"/>
          <p:cNvSpPr>
            <a:spLocks noChangeArrowheads="1"/>
          </p:cNvSpPr>
          <p:nvPr/>
        </p:nvSpPr>
        <p:spPr bwMode="auto">
          <a:xfrm>
            <a:off x="3733800" y="16764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FFFFFF"/>
                </a:solidFill>
              </a:rPr>
              <a:t>Слагаемое</a:t>
            </a:r>
          </a:p>
        </p:txBody>
      </p:sp>
      <p:grpSp>
        <p:nvGrpSpPr>
          <p:cNvPr id="15370" name="Group 10"/>
          <p:cNvGrpSpPr>
            <a:grpSpLocks/>
          </p:cNvGrpSpPr>
          <p:nvPr/>
        </p:nvGrpSpPr>
        <p:grpSpPr bwMode="auto">
          <a:xfrm>
            <a:off x="4648200" y="3048000"/>
            <a:ext cx="1325563" cy="1371600"/>
            <a:chOff x="1920" y="1584"/>
            <a:chExt cx="835" cy="864"/>
          </a:xfrm>
        </p:grpSpPr>
        <p:pic>
          <p:nvPicPr>
            <p:cNvPr id="15371" name="Picture 11" descr="1c2807e7a9b1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5372" name="Text Box 12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2208" y="1824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b="1">
                  <a:solidFill>
                    <a:srgbClr val="FFFFFF"/>
                  </a:solidFill>
                </a:rPr>
                <a:t>8</a:t>
              </a:r>
            </a:p>
          </p:txBody>
        </p:sp>
      </p:grpSp>
      <p:grpSp>
        <p:nvGrpSpPr>
          <p:cNvPr id="15373" name="Group 13"/>
          <p:cNvGrpSpPr>
            <a:grpSpLocks/>
          </p:cNvGrpSpPr>
          <p:nvPr/>
        </p:nvGrpSpPr>
        <p:grpSpPr bwMode="auto">
          <a:xfrm>
            <a:off x="3733800" y="2286000"/>
            <a:ext cx="1325563" cy="1371600"/>
            <a:chOff x="1920" y="1584"/>
            <a:chExt cx="835" cy="864"/>
          </a:xfrm>
        </p:grpSpPr>
        <p:pic>
          <p:nvPicPr>
            <p:cNvPr id="15374" name="Picture 14" descr="1c2807e7a9b1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5375" name="Text Box 15"/>
            <p:cNvSpPr txBox="1">
              <a:spLocks noChangeArrowheads="1"/>
            </p:cNvSpPr>
            <p:nvPr/>
          </p:nvSpPr>
          <p:spPr bwMode="auto">
            <a:xfrm>
              <a:off x="2208" y="1855"/>
              <a:ext cx="4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200" b="1">
                  <a:solidFill>
                    <a:srgbClr val="FFFFFF"/>
                  </a:solidFill>
                </a:rPr>
                <a:t>14</a:t>
              </a:r>
            </a:p>
          </p:txBody>
        </p:sp>
      </p:grpSp>
      <p:grpSp>
        <p:nvGrpSpPr>
          <p:cNvPr id="15376" name="Group 16"/>
          <p:cNvGrpSpPr>
            <a:grpSpLocks/>
          </p:cNvGrpSpPr>
          <p:nvPr/>
        </p:nvGrpSpPr>
        <p:grpSpPr bwMode="auto">
          <a:xfrm>
            <a:off x="2514600" y="2819400"/>
            <a:ext cx="1325563" cy="1371600"/>
            <a:chOff x="1920" y="1584"/>
            <a:chExt cx="835" cy="864"/>
          </a:xfrm>
        </p:grpSpPr>
        <p:pic>
          <p:nvPicPr>
            <p:cNvPr id="15377" name="Picture 17" descr="1c2807e7a9b1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5378" name="Text Box 18"/>
            <p:cNvSpPr txBox="1">
              <a:spLocks noChangeArrowheads="1"/>
            </p:cNvSpPr>
            <p:nvPr/>
          </p:nvSpPr>
          <p:spPr bwMode="auto">
            <a:xfrm>
              <a:off x="2208" y="1824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b="1">
                  <a:solidFill>
                    <a:srgbClr val="FFFFFF"/>
                  </a:solidFill>
                </a:rPr>
                <a:t>7</a:t>
              </a:r>
            </a:p>
          </p:txBody>
        </p:sp>
      </p:grpSp>
      <p:sp>
        <p:nvSpPr>
          <p:cNvPr id="15379" name="AutoShape 19"/>
          <p:cNvSpPr>
            <a:spLocks noChangeArrowheads="1"/>
          </p:cNvSpPr>
          <p:nvPr/>
        </p:nvSpPr>
        <p:spPr bwMode="auto">
          <a:xfrm>
            <a:off x="6781800" y="18288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FFFFFF"/>
                </a:solidFill>
              </a:rPr>
              <a:t>Вычитаемое</a:t>
            </a:r>
          </a:p>
        </p:txBody>
      </p:sp>
    </p:spTree>
    <p:extLst>
      <p:ext uri="{BB962C8B-B14F-4D97-AF65-F5344CB8AC3E}">
        <p14:creationId xmlns:p14="http://schemas.microsoft.com/office/powerpoint/2010/main" val="3642916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3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3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53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9"/>
                  </p:tgtEl>
                </p:cond>
              </p:nextCondLst>
            </p:seq>
          </p:childTnLst>
        </p:cTn>
      </p:par>
    </p:tnLst>
    <p:bldLst>
      <p:bldP spid="15368" grpId="0" animBg="1"/>
      <p:bldP spid="15369" grpId="0" animBg="1"/>
      <p:bldP spid="1537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"/>
            <a:ext cx="2209800" cy="1335088"/>
          </a:xfrm>
          <a:prstGeom prst="rect">
            <a:avLst/>
          </a:prstGeom>
          <a:noFill/>
        </p:spPr>
      </p:pic>
      <p:pic>
        <p:nvPicPr>
          <p:cNvPr id="15363" name="Picture 3" descr="8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600" y="4114800"/>
            <a:ext cx="1985963" cy="2171700"/>
          </a:xfrm>
          <a:prstGeom prst="rect">
            <a:avLst/>
          </a:prstGeom>
          <a:noFill/>
        </p:spPr>
      </p:pic>
      <p:pic>
        <p:nvPicPr>
          <p:cNvPr id="15364" name="Picture 4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04800"/>
            <a:ext cx="2209800" cy="1335088"/>
          </a:xfrm>
          <a:prstGeom prst="rect">
            <a:avLst/>
          </a:prstGeom>
          <a:noFill/>
        </p:spPr>
      </p:pic>
      <p:pic>
        <p:nvPicPr>
          <p:cNvPr id="15365" name="Picture 5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2209800" cy="1335088"/>
          </a:xfrm>
          <a:prstGeom prst="rect">
            <a:avLst/>
          </a:prstGeom>
          <a:noFill/>
        </p:spPr>
      </p:pic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5486400" y="5410200"/>
            <a:ext cx="3657600" cy="1295400"/>
          </a:xfrm>
          <a:prstGeom prst="wave">
            <a:avLst>
              <a:gd name="adj1" fmla="val 13005"/>
              <a:gd name="adj2" fmla="val 0"/>
            </a:avLst>
          </a:prstGeom>
          <a:gradFill rotWithShape="1">
            <a:gsLst>
              <a:gs pos="0">
                <a:srgbClr val="33CCFF"/>
              </a:gs>
              <a:gs pos="50000">
                <a:schemeClr val="bg1"/>
              </a:gs>
              <a:gs pos="100000">
                <a:srgbClr val="33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367" name="WordArt 7"/>
          <p:cNvSpPr>
            <a:spLocks noChangeArrowheads="1" noChangeShapeType="1" noTextEdit="1"/>
          </p:cNvSpPr>
          <p:nvPr/>
        </p:nvSpPr>
        <p:spPr bwMode="auto">
          <a:xfrm rot="513871">
            <a:off x="6096000" y="5715000"/>
            <a:ext cx="21050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rial"/>
              </a:rPr>
              <a:t>К + 3 = 11</a:t>
            </a:r>
          </a:p>
        </p:txBody>
      </p:sp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533400" y="17526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FFFFFF"/>
                </a:solidFill>
              </a:rPr>
              <a:t>Уменьшаемое</a:t>
            </a:r>
          </a:p>
        </p:txBody>
      </p:sp>
      <p:sp>
        <p:nvSpPr>
          <p:cNvPr id="15369" name="AutoShape 9"/>
          <p:cNvSpPr>
            <a:spLocks noChangeArrowheads="1"/>
          </p:cNvSpPr>
          <p:nvPr/>
        </p:nvSpPr>
        <p:spPr bwMode="auto">
          <a:xfrm>
            <a:off x="3733800" y="16764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FFFFFF"/>
                </a:solidFill>
              </a:rPr>
              <a:t>Слагаемое</a:t>
            </a:r>
          </a:p>
        </p:txBody>
      </p:sp>
      <p:grpSp>
        <p:nvGrpSpPr>
          <p:cNvPr id="15370" name="Group 10"/>
          <p:cNvGrpSpPr>
            <a:grpSpLocks/>
          </p:cNvGrpSpPr>
          <p:nvPr/>
        </p:nvGrpSpPr>
        <p:grpSpPr bwMode="auto">
          <a:xfrm>
            <a:off x="4648200" y="3048000"/>
            <a:ext cx="1325563" cy="1371600"/>
            <a:chOff x="1920" y="1584"/>
            <a:chExt cx="835" cy="864"/>
          </a:xfrm>
        </p:grpSpPr>
        <p:pic>
          <p:nvPicPr>
            <p:cNvPr id="15371" name="Picture 11" descr="1c2807e7a9b1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5372" name="Text Box 12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2208" y="1824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b="1">
                  <a:solidFill>
                    <a:srgbClr val="FFFFFF"/>
                  </a:solidFill>
                </a:rPr>
                <a:t>8</a:t>
              </a:r>
            </a:p>
          </p:txBody>
        </p:sp>
      </p:grpSp>
      <p:grpSp>
        <p:nvGrpSpPr>
          <p:cNvPr id="15373" name="Group 13"/>
          <p:cNvGrpSpPr>
            <a:grpSpLocks/>
          </p:cNvGrpSpPr>
          <p:nvPr/>
        </p:nvGrpSpPr>
        <p:grpSpPr bwMode="auto">
          <a:xfrm>
            <a:off x="3733800" y="2286000"/>
            <a:ext cx="1325563" cy="1371600"/>
            <a:chOff x="1920" y="1584"/>
            <a:chExt cx="835" cy="864"/>
          </a:xfrm>
        </p:grpSpPr>
        <p:pic>
          <p:nvPicPr>
            <p:cNvPr id="15374" name="Picture 14" descr="1c2807e7a9b1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5375" name="Text Box 15"/>
            <p:cNvSpPr txBox="1">
              <a:spLocks noChangeArrowheads="1"/>
            </p:cNvSpPr>
            <p:nvPr/>
          </p:nvSpPr>
          <p:spPr bwMode="auto">
            <a:xfrm>
              <a:off x="2208" y="1855"/>
              <a:ext cx="4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200" b="1">
                  <a:solidFill>
                    <a:srgbClr val="FFFFFF"/>
                  </a:solidFill>
                </a:rPr>
                <a:t>14</a:t>
              </a:r>
            </a:p>
          </p:txBody>
        </p:sp>
      </p:grpSp>
      <p:grpSp>
        <p:nvGrpSpPr>
          <p:cNvPr id="15376" name="Group 16"/>
          <p:cNvGrpSpPr>
            <a:grpSpLocks/>
          </p:cNvGrpSpPr>
          <p:nvPr/>
        </p:nvGrpSpPr>
        <p:grpSpPr bwMode="auto">
          <a:xfrm>
            <a:off x="2514600" y="2819400"/>
            <a:ext cx="1325563" cy="1371600"/>
            <a:chOff x="1920" y="1584"/>
            <a:chExt cx="835" cy="864"/>
          </a:xfrm>
        </p:grpSpPr>
        <p:pic>
          <p:nvPicPr>
            <p:cNvPr id="15377" name="Picture 17" descr="1c2807e7a9b1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5378" name="Text Box 18"/>
            <p:cNvSpPr txBox="1">
              <a:spLocks noChangeArrowheads="1"/>
            </p:cNvSpPr>
            <p:nvPr/>
          </p:nvSpPr>
          <p:spPr bwMode="auto">
            <a:xfrm>
              <a:off x="2208" y="1824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b="1">
                  <a:solidFill>
                    <a:srgbClr val="FFFFFF"/>
                  </a:solidFill>
                </a:rPr>
                <a:t>7</a:t>
              </a:r>
            </a:p>
          </p:txBody>
        </p:sp>
      </p:grpSp>
      <p:sp>
        <p:nvSpPr>
          <p:cNvPr id="15379" name="AutoShape 19"/>
          <p:cNvSpPr>
            <a:spLocks noChangeArrowheads="1"/>
          </p:cNvSpPr>
          <p:nvPr/>
        </p:nvSpPr>
        <p:spPr bwMode="auto">
          <a:xfrm>
            <a:off x="6781800" y="18288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FFFFFF"/>
                </a:solidFill>
              </a:rPr>
              <a:t>Вычитаемое</a:t>
            </a:r>
          </a:p>
        </p:txBody>
      </p:sp>
    </p:spTree>
    <p:extLst>
      <p:ext uri="{BB962C8B-B14F-4D97-AF65-F5344CB8AC3E}">
        <p14:creationId xmlns:p14="http://schemas.microsoft.com/office/powerpoint/2010/main" val="236245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3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3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53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9"/>
                  </p:tgtEl>
                </p:cond>
              </p:nextCondLst>
            </p:seq>
          </p:childTnLst>
        </p:cTn>
      </p:par>
    </p:tnLst>
    <p:bldLst>
      <p:bldP spid="15368" grpId="0" animBg="1"/>
      <p:bldP spid="15369" grpId="0" animBg="1"/>
      <p:bldP spid="1537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875818"/>
            <a:ext cx="8229600" cy="386555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0000" dirty="0" smtClean="0"/>
              <a:t> Х,5,15</a:t>
            </a:r>
            <a:endParaRPr lang="en-US" sz="20000" dirty="0" smtClean="0"/>
          </a:p>
          <a:p>
            <a:pPr marL="0" indent="0">
              <a:buNone/>
            </a:pPr>
            <a:r>
              <a:rPr lang="ru-RU" sz="5200" dirty="0" smtClean="0">
                <a:solidFill>
                  <a:srgbClr val="FF0000"/>
                </a:solidFill>
              </a:rPr>
              <a:t> </a:t>
            </a:r>
            <a:r>
              <a:rPr lang="ru-RU" sz="4800" dirty="0" smtClean="0">
                <a:solidFill>
                  <a:srgbClr val="FF0000"/>
                </a:solidFill>
              </a:rPr>
              <a:t>Помоги составить уравнения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71703"/>
            <a:ext cx="1944216" cy="2504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76670"/>
            <a:ext cx="3561184" cy="2304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124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7" cy="6741368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b="0" dirty="0" smtClean="0">
                <a:solidFill>
                  <a:schemeClr val="accent5">
                    <a:lumMod val="50000"/>
                  </a:schemeClr>
                </a:solidFill>
              </a:rPr>
              <a:t> Мишка                    Наша команда-80г. </a:t>
            </a:r>
            <a:br>
              <a:rPr lang="ru-RU" sz="2400" b="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400" b="0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 Другая команда-63г .       на ? г.</a:t>
            </a:r>
            <a:r>
              <a:rPr lang="ru-RU" sz="2400" b="0" u="sng" dirty="0" smtClean="0">
                <a:solidFill>
                  <a:schemeClr val="accent5">
                    <a:lumMod val="50000"/>
                  </a:schemeClr>
                </a:solidFill>
              </a:rPr>
              <a:t>б</a:t>
            </a:r>
            <a:r>
              <a:rPr lang="ru-RU" sz="2400" b="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         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>на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 80-63=27(г.)</a:t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            Ответ: на 27 голов больше забила наша команда.</a:t>
            </a:r>
            <a:b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Зайка </a:t>
            </a:r>
            <a:r>
              <a:rPr lang="ru-RU" sz="2400" dirty="0" smtClean="0"/>
              <a:t>                   </a:t>
            </a:r>
            <a:r>
              <a:rPr lang="ru-RU" sz="2400" b="0" dirty="0" smtClean="0">
                <a:solidFill>
                  <a:srgbClr val="7030A0"/>
                </a:solidFill>
              </a:rPr>
              <a:t>Наша </a:t>
            </a:r>
            <a:r>
              <a:rPr lang="ru-RU" sz="2400" b="0" dirty="0">
                <a:solidFill>
                  <a:srgbClr val="7030A0"/>
                </a:solidFill>
              </a:rPr>
              <a:t>команда-80г. </a:t>
            </a:r>
            <a:br>
              <a:rPr lang="ru-RU" sz="2400" b="0" dirty="0">
                <a:solidFill>
                  <a:srgbClr val="7030A0"/>
                </a:solidFill>
              </a:rPr>
            </a:br>
            <a:r>
              <a:rPr lang="ru-RU" sz="2400" b="0" dirty="0">
                <a:solidFill>
                  <a:srgbClr val="7030A0"/>
                </a:solidFill>
              </a:rPr>
              <a:t>           </a:t>
            </a:r>
            <a:r>
              <a:rPr lang="ru-RU" sz="2400" b="0" dirty="0" smtClean="0">
                <a:solidFill>
                  <a:srgbClr val="7030A0"/>
                </a:solidFill>
              </a:rPr>
              <a:t>                   Другая </a:t>
            </a:r>
            <a:r>
              <a:rPr lang="ru-RU" sz="2400" b="0" dirty="0">
                <a:solidFill>
                  <a:srgbClr val="7030A0"/>
                </a:solidFill>
              </a:rPr>
              <a:t>команда-63г</a:t>
            </a:r>
            <a:r>
              <a:rPr lang="ru-RU" sz="2400" dirty="0" smtClean="0">
                <a:solidFill>
                  <a:srgbClr val="7030A0"/>
                </a:solidFill>
              </a:rPr>
              <a:t>.        </a:t>
            </a:r>
            <a:r>
              <a:rPr lang="ru-RU" sz="2400" b="0" dirty="0" smtClean="0">
                <a:solidFill>
                  <a:srgbClr val="7030A0"/>
                </a:solidFill>
              </a:rPr>
              <a:t>на ? г.</a:t>
            </a:r>
            <a:r>
              <a:rPr lang="ru-RU" sz="2400" b="0" u="sng" dirty="0" smtClean="0">
                <a:solidFill>
                  <a:srgbClr val="7030A0"/>
                </a:solidFill>
              </a:rPr>
              <a:t>б</a:t>
            </a:r>
            <a:r>
              <a:rPr lang="ru-RU" sz="2400" b="0" dirty="0" smtClean="0">
                <a:solidFill>
                  <a:srgbClr val="7030A0"/>
                </a:solidFill>
              </a:rPr>
              <a:t>.                                                       </a:t>
            </a:r>
            <a:br>
              <a:rPr lang="ru-RU" sz="2400" b="0" dirty="0" smtClean="0">
                <a:solidFill>
                  <a:srgbClr val="7030A0"/>
                </a:solidFill>
              </a:rPr>
            </a:br>
            <a:r>
              <a:rPr lang="ru-RU" sz="2400" b="0" dirty="0" smtClean="0">
                <a:solidFill>
                  <a:srgbClr val="7030A0"/>
                </a:solidFill>
              </a:rPr>
              <a:t>                                        </a:t>
            </a:r>
            <a:r>
              <a:rPr lang="ru-RU" sz="2000" b="0" dirty="0" smtClean="0">
                <a:solidFill>
                  <a:srgbClr val="7030A0"/>
                </a:solidFill>
              </a:rPr>
              <a:t>на</a:t>
            </a: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400" dirty="0" smtClean="0"/>
              <a:t>                               </a:t>
            </a:r>
            <a:r>
              <a:rPr lang="ru-RU" sz="2400" dirty="0" smtClean="0">
                <a:solidFill>
                  <a:srgbClr val="7030A0"/>
                </a:solidFill>
              </a:rPr>
              <a:t>80-63=17(г.) </a:t>
            </a: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1800" dirty="0">
                <a:solidFill>
                  <a:srgbClr val="7030A0"/>
                </a:solidFill>
              </a:rPr>
              <a:t>       </a:t>
            </a:r>
            <a:r>
              <a:rPr lang="ru-RU" sz="1800" dirty="0" smtClean="0">
                <a:solidFill>
                  <a:srgbClr val="7030A0"/>
                </a:solidFill>
              </a:rPr>
              <a:t>                                   Ответ</a:t>
            </a:r>
            <a:r>
              <a:rPr lang="ru-RU" sz="1800" dirty="0">
                <a:solidFill>
                  <a:srgbClr val="7030A0"/>
                </a:solidFill>
              </a:rPr>
              <a:t>: </a:t>
            </a:r>
            <a:r>
              <a:rPr lang="ru-RU" sz="1800" dirty="0" smtClean="0">
                <a:solidFill>
                  <a:srgbClr val="7030A0"/>
                </a:solidFill>
              </a:rPr>
              <a:t>на 17 голов больше забила наша команда</a:t>
            </a:r>
            <a:r>
              <a:rPr lang="ru-RU" sz="2400" dirty="0" smtClean="0">
                <a:solidFill>
                  <a:srgbClr val="7030A0"/>
                </a:solidFill>
              </a:rPr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dirty="0" smtClean="0"/>
              <a:t>Леопард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0" dirty="0" smtClean="0">
                <a:solidFill>
                  <a:srgbClr val="1C5E4B"/>
                </a:solidFill>
              </a:rPr>
              <a:t>                               Наша </a:t>
            </a:r>
            <a:r>
              <a:rPr lang="ru-RU" sz="2400" b="0" dirty="0">
                <a:solidFill>
                  <a:srgbClr val="1C5E4B"/>
                </a:solidFill>
              </a:rPr>
              <a:t>команда-80г. </a:t>
            </a:r>
            <a:br>
              <a:rPr lang="ru-RU" sz="2400" b="0" dirty="0">
                <a:solidFill>
                  <a:srgbClr val="1C5E4B"/>
                </a:solidFill>
              </a:rPr>
            </a:br>
            <a:r>
              <a:rPr lang="ru-RU" sz="2400" b="0" dirty="0">
                <a:solidFill>
                  <a:srgbClr val="1C5E4B"/>
                </a:solidFill>
              </a:rPr>
              <a:t>            </a:t>
            </a:r>
            <a:r>
              <a:rPr lang="ru-RU" sz="2400" b="0" dirty="0" smtClean="0">
                <a:solidFill>
                  <a:srgbClr val="1C5E4B"/>
                </a:solidFill>
              </a:rPr>
              <a:t>                   Другая </a:t>
            </a:r>
            <a:r>
              <a:rPr lang="ru-RU" sz="2400" b="0" dirty="0">
                <a:solidFill>
                  <a:srgbClr val="1C5E4B"/>
                </a:solidFill>
              </a:rPr>
              <a:t>команда-63г.  </a:t>
            </a:r>
            <a:r>
              <a:rPr lang="ru-RU" sz="2400" b="0" dirty="0" smtClean="0">
                <a:solidFill>
                  <a:srgbClr val="1C5E4B"/>
                </a:solidFill>
              </a:rPr>
              <a:t>     ? г.</a:t>
            </a:r>
            <a:br>
              <a:rPr lang="ru-RU" sz="2400" b="0" dirty="0" smtClean="0">
                <a:solidFill>
                  <a:srgbClr val="1C5E4B"/>
                </a:solidFill>
              </a:rPr>
            </a:br>
            <a:r>
              <a:rPr lang="ru-RU" sz="2400" b="0" dirty="0" smtClean="0">
                <a:solidFill>
                  <a:srgbClr val="1C5E4B"/>
                </a:solidFill>
              </a:rPr>
              <a:t>                               80-63=17 (г.)</a:t>
            </a:r>
            <a:br>
              <a:rPr lang="ru-RU" sz="2400" b="0" dirty="0" smtClean="0">
                <a:solidFill>
                  <a:srgbClr val="1C5E4B"/>
                </a:solidFill>
              </a:rPr>
            </a:br>
            <a:r>
              <a:rPr lang="ru-RU" sz="2400" b="0" dirty="0" smtClean="0">
                <a:solidFill>
                  <a:srgbClr val="1C5E4B"/>
                </a:solidFill>
              </a:rPr>
              <a:t>                               </a:t>
            </a:r>
            <a:r>
              <a:rPr lang="ru-RU" sz="2000" b="0" dirty="0" smtClean="0">
                <a:solidFill>
                  <a:srgbClr val="1C5E4B"/>
                </a:solidFill>
              </a:rPr>
              <a:t>Ответ:17 голов забила наша команда.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357166"/>
            <a:ext cx="1285884" cy="1483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2428868"/>
            <a:ext cx="1478017" cy="1656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4714884"/>
            <a:ext cx="1506287" cy="1912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Выгнутая вправо стрелка 6"/>
          <p:cNvSpPr/>
          <p:nvPr/>
        </p:nvSpPr>
        <p:spPr>
          <a:xfrm>
            <a:off x="6072198" y="2571744"/>
            <a:ext cx="545776" cy="648072"/>
          </a:xfrm>
          <a:prstGeom prst="curvedLeftArrow">
            <a:avLst>
              <a:gd name="adj1" fmla="val 0"/>
              <a:gd name="adj2" fmla="val 45083"/>
              <a:gd name="adj3" fmla="val 25000"/>
            </a:avLst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право стрелка 7"/>
          <p:cNvSpPr/>
          <p:nvPr/>
        </p:nvSpPr>
        <p:spPr>
          <a:xfrm>
            <a:off x="6143636" y="285728"/>
            <a:ext cx="504056" cy="648072"/>
          </a:xfrm>
          <a:prstGeom prst="curvedLeftArrow">
            <a:avLst>
              <a:gd name="adj1" fmla="val 0"/>
              <a:gd name="adj2" fmla="val 50000"/>
              <a:gd name="adj3" fmla="val 25000"/>
            </a:avLst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6143636" y="5000636"/>
            <a:ext cx="371472" cy="812392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099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43997" cy="1143008"/>
          </a:xfrm>
        </p:spPr>
        <p:txBody>
          <a:bodyPr/>
          <a:lstStyle/>
          <a:p>
            <a:pPr algn="ctr">
              <a:buNone/>
            </a:pPr>
            <a:r>
              <a:rPr lang="ru-RU" sz="2000" i="1" dirty="0" smtClean="0">
                <a:solidFill>
                  <a:srgbClr val="FF0000"/>
                </a:solidFill>
              </a:rPr>
              <a:t>Олимпийский  огонь – один из символов  Олимпийских игр</a:t>
            </a:r>
            <a:endParaRPr lang="ru-RU" sz="2000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643570" y="1000108"/>
            <a:ext cx="3500430" cy="5126054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214282" y="857232"/>
            <a:ext cx="2286016" cy="2500330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612" y="857232"/>
            <a:ext cx="3643320" cy="2609854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3714752"/>
            <a:ext cx="3643339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3289" y="6429396"/>
            <a:ext cx="6512511" cy="4286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286116" y="4572008"/>
            <a:ext cx="5072098" cy="1143008"/>
          </a:xfrm>
        </p:spPr>
        <p:txBody>
          <a:bodyPr/>
          <a:lstStyle/>
          <a:p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 На уроке было трудно и скучно.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071670" y="1357298"/>
            <a:ext cx="1214446" cy="121444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071670" y="3000372"/>
            <a:ext cx="1143008" cy="1214446"/>
          </a:xfrm>
          <a:prstGeom prst="ellipse">
            <a:avLst/>
          </a:prstGeom>
          <a:solidFill>
            <a:schemeClr val="accent5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DBF75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071670" y="4572008"/>
            <a:ext cx="1143008" cy="121444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428992" y="1571612"/>
            <a:ext cx="349647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меня всё получалось.</a:t>
            </a:r>
          </a:p>
          <a:p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уроке было интересно.</a:t>
            </a:r>
            <a:endParaRPr lang="ru-RU" sz="2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28992" y="321468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ln/>
                <a:solidFill>
                  <a:schemeClr val="accent5">
                    <a:lumMod val="75000"/>
                  </a:schemeClr>
                </a:solidFill>
              </a:rPr>
              <a:t>На уроке было интересно, но</a:t>
            </a:r>
          </a:p>
          <a:p>
            <a:r>
              <a:rPr lang="ru-RU" sz="2000" b="1" dirty="0" smtClean="0">
                <a:ln/>
                <a:solidFill>
                  <a:schemeClr val="accent5">
                    <a:lumMod val="75000"/>
                  </a:schemeClr>
                </a:solidFill>
              </a:rPr>
              <a:t>иногда  были ошибки.</a:t>
            </a:r>
            <a:endParaRPr lang="ru-RU" sz="2000" b="1" dirty="0">
              <a:ln/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052736"/>
            <a:ext cx="8136904" cy="55446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440159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chemeClr val="accent3">
                    <a:lumMod val="50000"/>
                  </a:schemeClr>
                </a:solidFill>
              </a:rPr>
              <a:t>Шифрограмма</a:t>
            </a:r>
            <a:endParaRPr lang="ru-RU" sz="72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1194477"/>
              </p:ext>
            </p:extLst>
          </p:nvPr>
        </p:nvGraphicFramePr>
        <p:xfrm>
          <a:off x="467542" y="1844821"/>
          <a:ext cx="8208917" cy="3168354"/>
        </p:xfrm>
        <a:graphic>
          <a:graphicData uri="http://schemas.openxmlformats.org/drawingml/2006/table">
            <a:tbl>
              <a:tblPr firstRow="1" firstCol="1" bandRow="1"/>
              <a:tblGrid>
                <a:gridCol w="911721"/>
                <a:gridCol w="911721"/>
                <a:gridCol w="911721"/>
                <a:gridCol w="911721"/>
                <a:gridCol w="911721"/>
                <a:gridCol w="912578"/>
                <a:gridCol w="912578"/>
                <a:gridCol w="912578"/>
                <a:gridCol w="912578"/>
              </a:tblGrid>
              <a:tr h="1584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79</a:t>
                      </a:r>
                      <a:endParaRPr lang="ru-RU" sz="6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ru-RU" sz="6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ru-RU" sz="6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ru-RU" sz="6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  <a:endParaRPr lang="ru-RU" sz="6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77</a:t>
                      </a:r>
                      <a:endParaRPr lang="ru-RU" sz="6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  <a:endParaRPr lang="ru-RU" sz="6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dirty="0" smtClean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6</a:t>
                      </a:r>
                      <a:endParaRPr lang="ru-RU" sz="6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dirty="0" smtClean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9</a:t>
                      </a:r>
                      <a:endParaRPr lang="ru-RU" sz="6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4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285720" y="3571876"/>
            <a:ext cx="850112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 </a:t>
            </a:r>
            <a:r>
              <a:rPr lang="ru-RU" sz="60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r>
              <a:rPr lang="ru-RU" sz="6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а  в  </a:t>
            </a:r>
            <a:r>
              <a:rPr lang="ru-RU" sz="60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r>
              <a:rPr lang="ru-RU" sz="6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е  </a:t>
            </a:r>
            <a:r>
              <a:rPr lang="ru-RU" sz="60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r>
              <a:rPr lang="ru-RU" sz="6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и  е</a:t>
            </a:r>
            <a:endParaRPr lang="ru-RU" sz="60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5034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571480"/>
            <a:ext cx="1428760" cy="1357322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457" y="2643182"/>
            <a:ext cx="2341979" cy="3143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1571612"/>
            <a:ext cx="2584275" cy="32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239804"/>
            <a:ext cx="2214578" cy="2974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340768"/>
            <a:ext cx="8424936" cy="50405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332656"/>
            <a:ext cx="7128792" cy="1008112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</a:rPr>
              <a:t>Заполни таблицу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127429"/>
              </p:ext>
            </p:extLst>
          </p:nvPr>
        </p:nvGraphicFramePr>
        <p:xfrm>
          <a:off x="179512" y="2060848"/>
          <a:ext cx="8568952" cy="3724616"/>
        </p:xfrm>
        <a:graphic>
          <a:graphicData uri="http://schemas.openxmlformats.org/drawingml/2006/table">
            <a:tbl>
              <a:tblPr firstRow="1" firstCol="1" bandRow="1"/>
              <a:tblGrid>
                <a:gridCol w="2448271"/>
                <a:gridCol w="1224136"/>
                <a:gridCol w="1224136"/>
                <a:gridCol w="1300644"/>
                <a:gridCol w="1300645"/>
                <a:gridCol w="1071120"/>
              </a:tblGrid>
              <a:tr h="1175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Уменьшаемое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4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endParaRPr lang="ru-RU" sz="4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r>
                        <a:rPr lang="ru-RU" sz="4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4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ru-RU" sz="4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ru-RU" sz="4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Вычитаемое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r>
                        <a:rPr lang="ru-RU" sz="4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4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73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Разность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4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4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r>
                        <a:rPr lang="ru-RU" sz="4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4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ru-RU" sz="4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978" y="188640"/>
            <a:ext cx="161874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357554" y="3286124"/>
            <a:ext cx="47000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9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3286124"/>
            <a:ext cx="47000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7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43570" y="2071678"/>
            <a:ext cx="75533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17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15206" y="3286124"/>
            <a:ext cx="470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7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001024" y="2071678"/>
            <a:ext cx="75533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14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69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Назови уравнения</a:t>
            </a:r>
            <a:endParaRPr lang="ru-RU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57200" y="1196752"/>
                <a:ext cx="8229600" cy="5328592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ru-RU" sz="4000" b="1" dirty="0" smtClean="0"/>
                  <a:t>99</a:t>
                </a:r>
                <a14:m>
                  <m:oMath xmlns:m="http://schemas.openxmlformats.org/officeDocument/2006/math">
                    <m:r>
                      <a:rPr lang="ru-RU" sz="4000" b="1" i="1" smtClean="0">
                        <a:latin typeface="Cambria Math"/>
                        <a:ea typeface="Cambria Math"/>
                      </a:rPr>
                      <m:t>&gt;</m:t>
                    </m:r>
                    <m:r>
                      <a:rPr lang="ru-RU" sz="4000" b="1" i="1" smtClean="0">
                        <a:latin typeface="Cambria Math"/>
                        <a:ea typeface="Cambria Math"/>
                      </a:rPr>
                      <m:t>𝟖𝟔</m:t>
                    </m:r>
                  </m:oMath>
                </a14:m>
                <a:endParaRPr lang="ru-RU" sz="4000" b="1" dirty="0" smtClean="0">
                  <a:ea typeface="Cambria Math"/>
                </a:endParaRPr>
              </a:p>
              <a:p>
                <a:pPr marL="0" indent="0" algn="ctr">
                  <a:buNone/>
                </a:pPr>
                <a:r>
                  <a:rPr lang="ru-RU" sz="4000" b="1" dirty="0" smtClean="0"/>
                  <a:t>у+7</a:t>
                </a:r>
              </a:p>
              <a:p>
                <a:pPr marL="0" indent="0" algn="ctr">
                  <a:buNone/>
                </a:pPr>
                <a:r>
                  <a:rPr lang="ru-RU" sz="4000" b="1" dirty="0" smtClean="0"/>
                  <a:t>а – 7=12</a:t>
                </a:r>
              </a:p>
              <a:p>
                <a:pPr marL="0" indent="0" algn="ctr">
                  <a:buNone/>
                </a:pPr>
                <a:r>
                  <a:rPr lang="ru-RU" sz="4000" b="1" dirty="0" smtClean="0"/>
                  <a:t>8+12</a:t>
                </a:r>
                <a14:m>
                  <m:oMath xmlns:m="http://schemas.openxmlformats.org/officeDocument/2006/math">
                    <m:r>
                      <a:rPr lang="ru-RU" sz="4000" b="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ru-RU" sz="4000" b="0" i="0" smtClean="0">
                        <a:latin typeface="Cambria Math"/>
                        <a:ea typeface="Cambria Math"/>
                      </a:rPr>
                      <m:t>с</m:t>
                    </m:r>
                  </m:oMath>
                </a14:m>
                <a:endParaRPr lang="ru-RU" sz="4000" dirty="0" smtClean="0"/>
              </a:p>
              <a:p>
                <a:pPr marL="0" indent="0" algn="ctr">
                  <a:buNone/>
                </a:pPr>
                <a:r>
                  <a:rPr lang="ru-RU" sz="4000" b="1" dirty="0" smtClean="0"/>
                  <a:t>14-х=8</a:t>
                </a:r>
              </a:p>
              <a:p>
                <a:pPr marL="0" indent="0" algn="ctr">
                  <a:buNone/>
                </a:pPr>
                <a:r>
                  <a:rPr lang="ru-RU" sz="4000" b="1" dirty="0" smtClean="0"/>
                  <a:t>63+2=65</a:t>
                </a:r>
              </a:p>
              <a:p>
                <a:pPr marL="0" indent="0" algn="ctr">
                  <a:buNone/>
                </a:pPr>
                <a:r>
                  <a:rPr lang="ru-RU" sz="4000" b="1" dirty="0" smtClean="0"/>
                  <a:t>в+8=19</a:t>
                </a:r>
              </a:p>
              <a:p>
                <a:pPr algn="ctr"/>
                <a:endParaRPr lang="ru-RU" sz="4000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57200" y="1196752"/>
                <a:ext cx="8229600" cy="5328592"/>
              </a:xfrm>
              <a:blipFill rotWithShape="1">
                <a:blip r:embed="rId2"/>
                <a:stretch>
                  <a:fillRect t="-2059" b="-4691"/>
                </a:stretch>
              </a:blipFill>
            </p:spPr>
            <p:txBody>
              <a:bodyPr/>
              <a:lstStyle/>
              <a:p>
                <a:r>
                  <a:rPr lang="ru-RU" dirty="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2698182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577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85786" y="1428736"/>
            <a:ext cx="7622232" cy="730910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1.Прочитай  уравнение.</a:t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37240"/>
          </a:xfrm>
        </p:spPr>
        <p:txBody>
          <a:bodyPr/>
          <a:lstStyle/>
          <a:p>
            <a:pPr marL="45720" indent="0">
              <a:buNone/>
            </a:pPr>
            <a:r>
              <a:rPr lang="ru-RU" dirty="0">
                <a:solidFill>
                  <a:srgbClr val="FF0000"/>
                </a:solidFill>
              </a:rPr>
              <a:t>Памятка для решения уравнений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2071678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2.Назовите и подпишите , что неизвестно 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  в уравнении</a:t>
            </a:r>
            <a:endParaRPr lang="ru-RU" sz="2400" dirty="0"/>
          </a:p>
        </p:txBody>
      </p:sp>
      <p:sp>
        <p:nvSpPr>
          <p:cNvPr id="10" name="Заголовок 4"/>
          <p:cNvSpPr txBox="1">
            <a:spLocks/>
          </p:cNvSpPr>
          <p:nvPr/>
        </p:nvSpPr>
        <p:spPr>
          <a:xfrm>
            <a:off x="785786" y="3143248"/>
            <a:ext cx="7622232" cy="642942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3.Вспомните , как найти неизвестное число .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4"/>
          <p:cNvSpPr txBox="1">
            <a:spLocks/>
          </p:cNvSpPr>
          <p:nvPr/>
        </p:nvSpPr>
        <p:spPr>
          <a:xfrm>
            <a:off x="785786" y="3857628"/>
            <a:ext cx="7622232" cy="928694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4.Найди неизвестное число.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4"/>
          <p:cNvSpPr txBox="1">
            <a:spLocks/>
          </p:cNvSpPr>
          <p:nvPr/>
        </p:nvSpPr>
        <p:spPr>
          <a:xfrm>
            <a:off x="785786" y="4572008"/>
            <a:ext cx="7622232" cy="71438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5.Запиши чему равен  Х.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4"/>
          <p:cNvSpPr txBox="1">
            <a:spLocks/>
          </p:cNvSpPr>
          <p:nvPr/>
        </p:nvSpPr>
        <p:spPr>
          <a:xfrm>
            <a:off x="785786" y="5214950"/>
            <a:ext cx="7622232" cy="85725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6.Выполни проверку.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092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5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5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2428868"/>
            <a:ext cx="2571768" cy="1928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357166"/>
            <a:ext cx="2286016" cy="171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714752"/>
            <a:ext cx="2305066" cy="157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1357298"/>
            <a:ext cx="2714644" cy="199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46" y="3857628"/>
            <a:ext cx="2762269" cy="2071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4714884"/>
            <a:ext cx="2643206" cy="1658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643050"/>
            <a:ext cx="2357422" cy="17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714348" y="357166"/>
            <a:ext cx="20185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СОЧИ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10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286380" y="1285860"/>
            <a:ext cx="2857520" cy="28575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286380" y="1285860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000760" y="2000240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715140" y="2714620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429520" y="3429000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1285860"/>
            <a:ext cx="2857520" cy="278608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1285860"/>
            <a:ext cx="100013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928794" y="2214554"/>
            <a:ext cx="92869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857488" y="3143248"/>
            <a:ext cx="92869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1285860"/>
            <a:ext cx="1857388" cy="1857388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928662" y="2214554"/>
            <a:ext cx="1928826" cy="1857388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"/>
            <a:ext cx="2209800" cy="1335088"/>
          </a:xfrm>
          <a:prstGeom prst="rect">
            <a:avLst/>
          </a:prstGeom>
          <a:noFill/>
        </p:spPr>
      </p:pic>
      <p:pic>
        <p:nvPicPr>
          <p:cNvPr id="8198" name="Picture 6" descr="8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600" y="4114800"/>
            <a:ext cx="1985963" cy="2171700"/>
          </a:xfrm>
          <a:prstGeom prst="rect">
            <a:avLst/>
          </a:prstGeom>
          <a:noFill/>
        </p:spPr>
      </p:pic>
      <p:pic>
        <p:nvPicPr>
          <p:cNvPr id="8199" name="Picture 7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04800"/>
            <a:ext cx="2209800" cy="1335088"/>
          </a:xfrm>
          <a:prstGeom prst="rect">
            <a:avLst/>
          </a:prstGeom>
          <a:noFill/>
        </p:spPr>
      </p:pic>
      <p:pic>
        <p:nvPicPr>
          <p:cNvPr id="8200" name="Picture 8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2209800" cy="1335088"/>
          </a:xfrm>
          <a:prstGeom prst="rect">
            <a:avLst/>
          </a:prstGeom>
          <a:noFill/>
        </p:spPr>
      </p:pic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5486400" y="5410200"/>
            <a:ext cx="3657600" cy="1295400"/>
          </a:xfrm>
          <a:prstGeom prst="wave">
            <a:avLst>
              <a:gd name="adj1" fmla="val 13005"/>
              <a:gd name="adj2" fmla="val 0"/>
            </a:avLst>
          </a:prstGeom>
          <a:gradFill rotWithShape="1">
            <a:gsLst>
              <a:gs pos="0">
                <a:srgbClr val="33CCFF"/>
              </a:gs>
              <a:gs pos="50000">
                <a:schemeClr val="bg1"/>
              </a:gs>
              <a:gs pos="100000">
                <a:srgbClr val="33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202" name="WordArt 10"/>
          <p:cNvSpPr>
            <a:spLocks noChangeArrowheads="1" noChangeShapeType="1" noTextEdit="1"/>
          </p:cNvSpPr>
          <p:nvPr/>
        </p:nvSpPr>
        <p:spPr bwMode="auto">
          <a:xfrm rot="513871">
            <a:off x="6096000" y="5715000"/>
            <a:ext cx="21050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rial"/>
              </a:rPr>
              <a:t>Х + 5 = 12</a:t>
            </a:r>
          </a:p>
        </p:txBody>
      </p:sp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533400" y="17526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FFFFFF"/>
                </a:solidFill>
              </a:rPr>
              <a:t>Уменьшаемое</a:t>
            </a:r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auto">
          <a:xfrm>
            <a:off x="3733800" y="16764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FFFFFF"/>
                </a:solidFill>
              </a:rPr>
              <a:t>Слагаемое</a:t>
            </a:r>
          </a:p>
        </p:txBody>
      </p:sp>
      <p:grpSp>
        <p:nvGrpSpPr>
          <p:cNvPr id="8209" name="Group 17"/>
          <p:cNvGrpSpPr>
            <a:grpSpLocks/>
          </p:cNvGrpSpPr>
          <p:nvPr/>
        </p:nvGrpSpPr>
        <p:grpSpPr bwMode="auto">
          <a:xfrm>
            <a:off x="3048000" y="2514600"/>
            <a:ext cx="1325563" cy="1371600"/>
            <a:chOff x="1920" y="1584"/>
            <a:chExt cx="835" cy="864"/>
          </a:xfrm>
        </p:grpSpPr>
        <p:pic>
          <p:nvPicPr>
            <p:cNvPr id="8207" name="Picture 15" descr="1c2807e7a9b1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8208" name="Text Box 16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2208" y="1824"/>
              <a:ext cx="278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600" b="1" dirty="0">
                  <a:solidFill>
                    <a:srgbClr val="FFFFFF"/>
                  </a:solidFill>
                </a:rPr>
                <a:t>7</a:t>
              </a:r>
              <a:endParaRPr lang="ru-RU" sz="36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8210" name="Group 18"/>
          <p:cNvGrpSpPr>
            <a:grpSpLocks/>
          </p:cNvGrpSpPr>
          <p:nvPr/>
        </p:nvGrpSpPr>
        <p:grpSpPr bwMode="auto">
          <a:xfrm>
            <a:off x="4419600" y="2514600"/>
            <a:ext cx="1325563" cy="1371600"/>
            <a:chOff x="1920" y="1584"/>
            <a:chExt cx="835" cy="864"/>
          </a:xfrm>
        </p:grpSpPr>
        <p:pic>
          <p:nvPicPr>
            <p:cNvPr id="8211" name="Picture 19" descr="1c2807e7a9b1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8212" name="Text Box 20"/>
            <p:cNvSpPr txBox="1">
              <a:spLocks noChangeArrowheads="1"/>
            </p:cNvSpPr>
            <p:nvPr/>
          </p:nvSpPr>
          <p:spPr bwMode="auto">
            <a:xfrm>
              <a:off x="2208" y="1855"/>
              <a:ext cx="260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rgbClr val="FFFFFF"/>
                  </a:solidFill>
                </a:rPr>
                <a:t>8</a:t>
              </a:r>
              <a:endParaRPr lang="ru-RU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8216" name="Group 24"/>
          <p:cNvGrpSpPr>
            <a:grpSpLocks/>
          </p:cNvGrpSpPr>
          <p:nvPr/>
        </p:nvGrpSpPr>
        <p:grpSpPr bwMode="auto">
          <a:xfrm>
            <a:off x="5867400" y="2590800"/>
            <a:ext cx="1325563" cy="1371600"/>
            <a:chOff x="1920" y="1584"/>
            <a:chExt cx="835" cy="864"/>
          </a:xfrm>
        </p:grpSpPr>
        <p:pic>
          <p:nvPicPr>
            <p:cNvPr id="8217" name="Picture 25" descr="1c2807e7a9b1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8218" name="Text Box 26"/>
            <p:cNvSpPr txBox="1">
              <a:spLocks noChangeArrowheads="1"/>
            </p:cNvSpPr>
            <p:nvPr/>
          </p:nvSpPr>
          <p:spPr bwMode="auto">
            <a:xfrm>
              <a:off x="2208" y="1824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b="1">
                  <a:solidFill>
                    <a:srgbClr val="FFFFFF"/>
                  </a:solidFill>
                </a:rPr>
                <a:t>9</a:t>
              </a:r>
            </a:p>
          </p:txBody>
        </p:sp>
      </p:grpSp>
      <p:sp>
        <p:nvSpPr>
          <p:cNvPr id="8219" name="AutoShape 27"/>
          <p:cNvSpPr>
            <a:spLocks noChangeArrowheads="1"/>
          </p:cNvSpPr>
          <p:nvPr/>
        </p:nvSpPr>
        <p:spPr bwMode="auto">
          <a:xfrm>
            <a:off x="6781800" y="18288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FFFFFF"/>
                </a:solidFill>
              </a:rPr>
              <a:t>Вычитаемое</a:t>
            </a:r>
          </a:p>
        </p:txBody>
      </p:sp>
    </p:spTree>
    <p:extLst>
      <p:ext uri="{BB962C8B-B14F-4D97-AF65-F5344CB8AC3E}">
        <p14:creationId xmlns:p14="http://schemas.microsoft.com/office/powerpoint/2010/main" val="1957836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2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2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8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9"/>
                  </p:tgtEl>
                </p:cond>
              </p:nextCondLst>
            </p:seq>
          </p:childTnLst>
        </p:cTn>
      </p:par>
    </p:tnLst>
    <p:bldLst>
      <p:bldP spid="8203" grpId="0" animBg="1"/>
      <p:bldP spid="8206" grpId="0" animBg="1"/>
      <p:bldP spid="8219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831</TotalTime>
  <Words>202</Words>
  <Application>Microsoft Office PowerPoint</Application>
  <PresentationFormat>Экран (4:3)</PresentationFormat>
  <Paragraphs>100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Воздушный поток</vt:lpstr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Математика 2 класс</vt:lpstr>
      <vt:lpstr>Шифрограмма</vt:lpstr>
      <vt:lpstr>Презентация PowerPoint</vt:lpstr>
      <vt:lpstr>Заполни таблицу</vt:lpstr>
      <vt:lpstr>Назови уравнения</vt:lpstr>
      <vt:lpstr>1.Прочитай  уравнение.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Мишка                    Наша команда-80г.                                 Другая команда-63г .       на ? г.б.                                         на                                80-63=27(г.)                                           Ответ: на 27 голов больше забила наша команда.   Зайка                    Наша команда-80г.                                Другая команда-63г.        на ? г.б.                                                                                                на                                80-63=17(г.)                                            Ответ: на 17 голов больше забила наша команда.  Леопард                                Наша команда-80г.                                 Другая команда-63г.       ? г.                                80-63=17 (г.)                                Ответ:17 голов забила наша команда.    </vt:lpstr>
      <vt:lpstr>Олимпийский  огонь – один из символов  Олимпийских игр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Заполни таблицу</dc:title>
  <dc:creator>Администратор</dc:creator>
  <cp:lastModifiedBy>BEST</cp:lastModifiedBy>
  <cp:revision>74</cp:revision>
  <dcterms:created xsi:type="dcterms:W3CDTF">2013-11-29T12:59:05Z</dcterms:created>
  <dcterms:modified xsi:type="dcterms:W3CDTF">2014-11-28T09:25:04Z</dcterms:modified>
</cp:coreProperties>
</file>