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3FF8-580E-4C16-B5BD-0B7D4584533B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E7-D754-41AB-9828-3A5848D7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6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3FF8-580E-4C16-B5BD-0B7D4584533B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E7-D754-41AB-9828-3A5848D7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3FF8-580E-4C16-B5BD-0B7D4584533B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E7-D754-41AB-9828-3A5848D7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3FF8-580E-4C16-B5BD-0B7D4584533B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E7-D754-41AB-9828-3A5848D7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8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3FF8-580E-4C16-B5BD-0B7D4584533B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E7-D754-41AB-9828-3A5848D7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7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3FF8-580E-4C16-B5BD-0B7D4584533B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E7-D754-41AB-9828-3A5848D7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5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3FF8-580E-4C16-B5BD-0B7D4584533B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E7-D754-41AB-9828-3A5848D7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3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3FF8-580E-4C16-B5BD-0B7D4584533B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E7-D754-41AB-9828-3A5848D7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83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3FF8-580E-4C16-B5BD-0B7D4584533B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E7-D754-41AB-9828-3A5848D7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09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3FF8-580E-4C16-B5BD-0B7D4584533B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E7-D754-41AB-9828-3A5848D7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9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3FF8-580E-4C16-B5BD-0B7D4584533B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E7-D754-41AB-9828-3A5848D7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4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93FF8-580E-4C16-B5BD-0B7D4584533B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EEE7-D754-41AB-9828-3A5848D7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30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1790945"/>
            <a:ext cx="7486601" cy="180950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Презентация по математике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4 класс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/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chemeClr val="tx2"/>
                </a:solidFill>
              </a:rPr>
              <a:t>Подготовила  учитель начальных классов </a:t>
            </a:r>
            <a:r>
              <a:rPr lang="ru-RU" sz="3600" dirty="0" smtClean="0">
                <a:solidFill>
                  <a:schemeClr val="tx2"/>
                </a:solidFill>
              </a:rPr>
              <a:t>: Крюкова Ирина Михайловна</a:t>
            </a:r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1800" dirty="0"/>
          </a:p>
        </p:txBody>
      </p:sp>
      <p:pic>
        <p:nvPicPr>
          <p:cNvPr id="1026" name="Picture 2" descr="C:\Users\ирина\AppData\Local\Microsoft\Windows\Temporary Internet Files\Content.IE5\TWR70FYI\MC9001993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30350"/>
            <a:ext cx="2568932" cy="20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AppData\Local\Microsoft\Windows\Temporary Internet Files\Content.IE5\XCO09QSR\MC9001985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101850"/>
            <a:ext cx="2654300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23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Выведение алгоритма</a:t>
            </a:r>
            <a:br>
              <a:rPr lang="ru-RU" sz="5400" b="1" dirty="0" smtClean="0">
                <a:solidFill>
                  <a:schemeClr val="tx2"/>
                </a:solidFill>
              </a:rPr>
            </a:br>
            <a:r>
              <a:rPr lang="ru-RU" sz="5400" b="1" dirty="0" smtClean="0">
                <a:solidFill>
                  <a:schemeClr val="tx2"/>
                </a:solidFill>
              </a:rPr>
              <a:t/>
            </a:r>
            <a:br>
              <a:rPr lang="ru-RU" sz="54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Вычесть числители дроби и записать в числитель разности.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chemeClr val="accent4"/>
                </a:solidFill>
              </a:rPr>
              <a:t> В знаменатель разности записать их общий знаменатель.                                                                         </a:t>
            </a:r>
            <a:br>
              <a:rPr lang="ru-RU" sz="3600" b="1" dirty="0" smtClean="0">
                <a:solidFill>
                  <a:schemeClr val="accent4"/>
                </a:solidFill>
              </a:rPr>
            </a:br>
            <a:r>
              <a:rPr lang="ru-RU" sz="3600" b="1" dirty="0">
                <a:solidFill>
                  <a:schemeClr val="accent4"/>
                </a:solidFill>
              </a:rPr>
              <a:t/>
            </a:r>
            <a:br>
              <a:rPr lang="ru-RU" sz="3600" b="1" dirty="0">
                <a:solidFill>
                  <a:schemeClr val="accent4"/>
                </a:solidFill>
              </a:rPr>
            </a:br>
            <a:r>
              <a:rPr lang="ru-RU" sz="6000" b="1" dirty="0" smtClean="0">
                <a:solidFill>
                  <a:schemeClr val="accent4"/>
                </a:solidFill>
              </a:rPr>
              <a:t>5-2       3</a:t>
            </a:r>
            <a:r>
              <a:rPr lang="ru-RU" sz="5400" b="1" dirty="0" smtClean="0">
                <a:solidFill>
                  <a:schemeClr val="tx2"/>
                </a:solidFill>
              </a:rPr>
              <a:t/>
            </a:r>
            <a:br>
              <a:rPr lang="ru-RU" sz="5400" b="1" dirty="0" smtClean="0">
                <a:solidFill>
                  <a:schemeClr val="tx2"/>
                </a:solidFill>
              </a:rPr>
            </a:br>
            <a:r>
              <a:rPr lang="ru-RU" sz="4800" b="1" dirty="0" smtClean="0">
                <a:solidFill>
                  <a:schemeClr val="tx2"/>
                </a:solidFill>
              </a:rPr>
              <a:t> </a:t>
            </a:r>
            <a:r>
              <a:rPr lang="ru-RU" sz="5400" b="1" dirty="0" smtClean="0">
                <a:solidFill>
                  <a:schemeClr val="tx2"/>
                </a:solidFill>
              </a:rPr>
              <a:t> </a:t>
            </a:r>
            <a:br>
              <a:rPr lang="ru-RU" sz="5400" b="1" dirty="0" smtClean="0">
                <a:solidFill>
                  <a:schemeClr val="tx2"/>
                </a:solidFill>
              </a:rPr>
            </a:br>
            <a:endParaRPr lang="ru-RU" sz="5400" b="1" dirty="0">
              <a:solidFill>
                <a:schemeClr val="tx2"/>
              </a:solidFill>
            </a:endParaRPr>
          </a:p>
        </p:txBody>
      </p:sp>
      <p:sp>
        <p:nvSpPr>
          <p:cNvPr id="3" name="Минус 2"/>
          <p:cNvSpPr/>
          <p:nvPr/>
        </p:nvSpPr>
        <p:spPr>
          <a:xfrm>
            <a:off x="3059832" y="4797152"/>
            <a:ext cx="1440160" cy="37098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авно 3"/>
          <p:cNvSpPr/>
          <p:nvPr/>
        </p:nvSpPr>
        <p:spPr>
          <a:xfrm>
            <a:off x="4504245" y="4825235"/>
            <a:ext cx="648072" cy="3429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5249400" y="4797152"/>
            <a:ext cx="648072" cy="457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52" y="5025752"/>
            <a:ext cx="814400" cy="886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45" y="5025752"/>
            <a:ext cx="764704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2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8064896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9600" b="1" dirty="0">
                <a:solidFill>
                  <a:srgbClr val="FF0000"/>
                </a:solidFill>
              </a:rPr>
              <a:t>з</a:t>
            </a:r>
            <a:r>
              <a:rPr lang="ru-RU" sz="9600" b="1" dirty="0" smtClean="0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ru-RU" sz="9600" b="1" dirty="0">
                <a:solidFill>
                  <a:srgbClr val="FF0000"/>
                </a:solidFill>
              </a:rPr>
              <a:t>у</a:t>
            </a:r>
            <a:r>
              <a:rPr lang="ru-RU" sz="9600" b="1" dirty="0" smtClean="0">
                <a:solidFill>
                  <a:srgbClr val="FF0000"/>
                </a:solidFill>
              </a:rPr>
              <a:t>рок!!!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4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B050"/>
                </a:solidFill>
              </a:rPr>
              <a:t>Проверка домашнего задания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с. 14 №9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3100" dirty="0" smtClean="0">
                <a:solidFill>
                  <a:srgbClr val="00B050"/>
                </a:solidFill>
              </a:rPr>
              <a:t>Ответ: </a:t>
            </a:r>
            <a:br>
              <a:rPr lang="ru-RU" sz="3100" dirty="0" smtClean="0">
                <a:solidFill>
                  <a:srgbClr val="00B05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Гренландия находится у берегов Северной Америки.</a:t>
            </a: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6" y="1556792"/>
            <a:ext cx="8721704" cy="530120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3131840" y="1772816"/>
            <a:ext cx="504056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60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2"/>
                </a:solidFill>
              </a:rPr>
              <a:t>Гренла́ндия</a:t>
            </a:r>
            <a:r>
              <a:rPr lang="ru-RU" dirty="0" smtClean="0">
                <a:solidFill>
                  <a:schemeClr val="tx2"/>
                </a:solidFill>
              </a:rPr>
              <a:t> — остров на северо-востоке Северной Америки. Омывается Атлантическим и Северным Ледовитым океанами. Площадь острова —    2 130 800 км², он крупнейший на Земле[1]. Принадлежит Дании.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8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144"/>
            <a:ext cx="8229600" cy="337038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Более 80% территории покрыто льдами толщиной до 4300м, в прибрежных водах – айсберги. Климат арктический и субарктический, на берегу – морской</a:t>
            </a:r>
            <a:r>
              <a:rPr lang="ru-RU" dirty="0" smtClean="0"/>
              <a:t>.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52936"/>
            <a:ext cx="6624736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61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</a:rPr>
              <a:t>Ответ: </a:t>
            </a:r>
            <a:r>
              <a:rPr lang="ru-RU" sz="3600" dirty="0" smtClean="0">
                <a:solidFill>
                  <a:srgbClr val="FF0000"/>
                </a:solidFill>
              </a:rPr>
              <a:t>Ватикан находится на территории Рима </a:t>
            </a: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vi-VN" sz="3600" dirty="0" smtClean="0">
                <a:solidFill>
                  <a:schemeClr val="tx2"/>
                </a:solidFill>
              </a:rPr>
              <a:t>Ватика́н</a:t>
            </a:r>
            <a:r>
              <a:rPr lang="ru-RU" sz="3600" dirty="0" smtClean="0">
                <a:solidFill>
                  <a:schemeClr val="tx2"/>
                </a:solidFill>
              </a:rPr>
              <a:t> — карликовое государство (самое маленькое официально признанное государство в мире) внутри территории Рима, ассоциированное с Италией. Свое название государство получило от названия холма </a:t>
            </a:r>
            <a:r>
              <a:rPr lang="en-US" sz="3600" dirty="0" smtClean="0">
                <a:solidFill>
                  <a:schemeClr val="tx2"/>
                </a:solidFill>
              </a:rPr>
              <a:t> Mons </a:t>
            </a:r>
            <a:r>
              <a:rPr lang="en-US" sz="3600" dirty="0" err="1" smtClean="0">
                <a:solidFill>
                  <a:schemeClr val="tx2"/>
                </a:solidFill>
              </a:rPr>
              <a:t>Vaticanus</a:t>
            </a:r>
            <a:r>
              <a:rPr lang="en-US" sz="3600" dirty="0" smtClean="0">
                <a:solidFill>
                  <a:schemeClr val="tx2"/>
                </a:solidFill>
              </a:rPr>
              <a:t> – </a:t>
            </a:r>
            <a:r>
              <a:rPr lang="ru-RU" sz="3600" dirty="0" smtClean="0">
                <a:solidFill>
                  <a:schemeClr val="tx2"/>
                </a:solidFill>
              </a:rPr>
              <a:t>« место гаданий». В античности территория Ватикана не была заселена, так как в Древнем Риме это место считалось святым. Сейчас население составляет около 1000 человек.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9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91270"/>
            <a:ext cx="8229600" cy="646673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sz="1800" dirty="0" smtClean="0"/>
              <a:t>Р</a:t>
            </a:r>
            <a:r>
              <a:rPr lang="ru-RU" dirty="0" smtClean="0"/>
              <a:t>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6140936" cy="39997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3016"/>
            <a:ext cx="482346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96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2792"/>
            <a:ext cx="8229600" cy="6342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Ответьте на вопросы теста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1.Как называют одну или несколько частей целого?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200" dirty="0" smtClean="0">
                <a:solidFill>
                  <a:srgbClr val="00B050"/>
                </a:solidFill>
              </a:rPr>
              <a:t>а).долей,  б) дробью, в) процентом</a:t>
            </a: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2. Черту дроби понимают как знак действия: </a:t>
            </a:r>
            <a:br>
              <a:rPr lang="ru-RU" sz="2700" b="1" dirty="0" smtClean="0">
                <a:solidFill>
                  <a:schemeClr val="tx2"/>
                </a:solidFill>
              </a:rPr>
            </a:br>
            <a:r>
              <a:rPr lang="ru-RU" sz="2200" dirty="0" smtClean="0">
                <a:solidFill>
                  <a:srgbClr val="00B050"/>
                </a:solidFill>
              </a:rPr>
              <a:t>а)умножения, б) деления, в) вычитания</a:t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3.Как называется число, записанное над чертой дроби?</a:t>
            </a:r>
            <a:br>
              <a:rPr lang="ru-RU" sz="2700" b="1" dirty="0" smtClean="0">
                <a:solidFill>
                  <a:schemeClr val="tx2"/>
                </a:solidFill>
              </a:rPr>
            </a:br>
            <a:r>
              <a:rPr lang="ru-RU" sz="2200" dirty="0" smtClean="0">
                <a:solidFill>
                  <a:srgbClr val="00B050"/>
                </a:solidFill>
              </a:rPr>
              <a:t>а)знаменатель, б) числитель</a:t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4.Что показывает знаменатель дроби?</a:t>
            </a:r>
            <a:br>
              <a:rPr lang="ru-RU" sz="2700" b="1" dirty="0" smtClean="0">
                <a:solidFill>
                  <a:schemeClr val="tx2"/>
                </a:solidFill>
              </a:rPr>
            </a:br>
            <a:r>
              <a:rPr lang="ru-RU" sz="2200" dirty="0" smtClean="0">
                <a:solidFill>
                  <a:srgbClr val="00B050"/>
                </a:solidFill>
              </a:rPr>
              <a:t>а) на сколько частей разделили целого                     б)сколько частей взяли</a:t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>5.Из двух дробей с одинаковыми знаменателями больше та , у которой:</a:t>
            </a:r>
            <a:br>
              <a:rPr lang="ru-RU" sz="2700" dirty="0" smtClean="0">
                <a:solidFill>
                  <a:schemeClr val="tx2"/>
                </a:solidFill>
              </a:rPr>
            </a:br>
            <a:r>
              <a:rPr lang="ru-RU" sz="2200" dirty="0" smtClean="0">
                <a:solidFill>
                  <a:srgbClr val="00B050"/>
                </a:solidFill>
              </a:rPr>
              <a:t>а)числитель больше, б) знаменатель больше</a:t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6. Из двух дробей с одинаковыми числительными больше та, у которой:</a:t>
            </a:r>
            <a:br>
              <a:rPr lang="ru-RU" sz="2700" b="1" dirty="0" smtClean="0">
                <a:solidFill>
                  <a:schemeClr val="tx2"/>
                </a:solidFill>
              </a:rPr>
            </a:br>
            <a:r>
              <a:rPr lang="ru-RU" sz="2200" dirty="0" smtClean="0">
                <a:solidFill>
                  <a:srgbClr val="00B050"/>
                </a:solidFill>
              </a:rPr>
              <a:t>а) знаменатель меньше, б) знаменатель больше</a:t>
            </a:r>
            <a:br>
              <a:rPr lang="ru-RU" sz="2200" dirty="0" smtClean="0">
                <a:solidFill>
                  <a:srgbClr val="00B050"/>
                </a:solidFill>
              </a:rPr>
            </a:br>
            <a:endParaRPr lang="ru-RU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18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1860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Чем отличаются два уравнения?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/>
              <a:t>                    5                 2                          </a:t>
            </a:r>
            <a:br>
              <a:rPr lang="ru-RU" b="1" dirty="0" smtClean="0"/>
            </a:br>
            <a:r>
              <a:rPr lang="ru-RU" b="1" dirty="0" smtClean="0"/>
              <a:t>                    6                  6</a:t>
            </a:r>
            <a:endParaRPr lang="ru-RU" b="1" dirty="0"/>
          </a:p>
        </p:txBody>
      </p:sp>
      <p:sp>
        <p:nvSpPr>
          <p:cNvPr id="3" name="Минус 2"/>
          <p:cNvSpPr/>
          <p:nvPr/>
        </p:nvSpPr>
        <p:spPr>
          <a:xfrm>
            <a:off x="4476564" y="1155928"/>
            <a:ext cx="360040" cy="25563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4885308" y="1290404"/>
            <a:ext cx="43204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/>
          <p:cNvSpPr/>
          <p:nvPr/>
        </p:nvSpPr>
        <p:spPr>
          <a:xfrm>
            <a:off x="5483939" y="768305"/>
            <a:ext cx="373576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 5"/>
          <p:cNvSpPr/>
          <p:nvPr/>
        </p:nvSpPr>
        <p:spPr>
          <a:xfrm>
            <a:off x="6007265" y="1093635"/>
            <a:ext cx="579796" cy="4392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Минус 7"/>
          <p:cNvSpPr/>
          <p:nvPr/>
        </p:nvSpPr>
        <p:spPr>
          <a:xfrm flipV="1">
            <a:off x="6689294" y="1278474"/>
            <a:ext cx="458024" cy="6957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4199384" y="3356992"/>
            <a:ext cx="4572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4971162" y="3682752"/>
            <a:ext cx="648072" cy="26288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16" y="2861847"/>
            <a:ext cx="476672" cy="9015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16" y="3680908"/>
            <a:ext cx="512804" cy="716988"/>
          </a:xfrm>
          <a:prstGeom prst="rect">
            <a:avLst/>
          </a:prstGeom>
        </p:spPr>
      </p:pic>
      <p:sp>
        <p:nvSpPr>
          <p:cNvPr id="14" name="Равно 13"/>
          <p:cNvSpPr/>
          <p:nvPr/>
        </p:nvSpPr>
        <p:spPr>
          <a:xfrm>
            <a:off x="6407009" y="3575309"/>
            <a:ext cx="564570" cy="3761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Минус 14"/>
          <p:cNvSpPr/>
          <p:nvPr/>
        </p:nvSpPr>
        <p:spPr>
          <a:xfrm>
            <a:off x="7171882" y="3599190"/>
            <a:ext cx="372272" cy="2647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95" y="3682752"/>
            <a:ext cx="512676" cy="7197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89" y="2821138"/>
            <a:ext cx="620688" cy="859770"/>
          </a:xfrm>
          <a:prstGeom prst="rect">
            <a:avLst/>
          </a:prstGeom>
        </p:spPr>
      </p:pic>
      <p:sp>
        <p:nvSpPr>
          <p:cNvPr id="19" name="Минус 18"/>
          <p:cNvSpPr/>
          <p:nvPr/>
        </p:nvSpPr>
        <p:spPr>
          <a:xfrm>
            <a:off x="5857515" y="3680908"/>
            <a:ext cx="305746" cy="5066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7544" y="439789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Чем похожи два уравнения?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30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Вычитание дробей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86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138</TotalTime>
  <Words>94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по математике 4 класс   Подготовила  учитель начальных классов : Крюкова Ирина Михайловна</vt:lpstr>
      <vt:lpstr>Проверка домашнего задания с. 14 №9 Ответ:  Гренландия находится у берегов Северной Америки. </vt:lpstr>
      <vt:lpstr>Гренла́ндия — остров на северо-востоке Северной Америки. Омывается Атлантическим и Северным Ледовитым океанами. Площадь острова —    2 130 800 км², он крупнейший на Земле[1]. Принадлежит Дании. </vt:lpstr>
      <vt:lpstr>Более 80% территории покрыто льдами толщиной до 4300м, в прибрежных водах – айсберги. Климат арктический и субарктический, на берегу – морской.  </vt:lpstr>
      <vt:lpstr>Ответ: Ватикан находится на территории Рима  Ватика́н — карликовое государство (самое маленькое официально признанное государство в мире) внутри территории Рима, ассоциированное с Италией. Свое название государство получило от названия холма  Mons Vaticanus – « место гаданий». В античности территория Ватикана не была заселена, так как в Древнем Риме это место считалось святым. Сейчас население составляет около 1000 человек.</vt:lpstr>
      <vt:lpstr>              Р            </vt:lpstr>
      <vt:lpstr>Ответьте на вопросы теста 1.Как называют одну или несколько частей целого? а).долей,  б) дробью, в) процентом 2. Черту дроби понимают как знак действия:  а)умножения, б) деления, в) вычитания 3.Как называется число, записанное над чертой дроби? а)знаменатель, б) числитель 4.Что показывает знаменатель дроби? а) на сколько частей разделили целого                     б)сколько частей взяли 5.Из двух дробей с одинаковыми знаменателями больше та , у которой: а)числитель больше, б) знаменатель больше 6. Из двух дробей с одинаковыми числительными больше та, у которой: а) знаменатель меньше, б) знаменатель больше </vt:lpstr>
      <vt:lpstr>Чем отличаются два уравнения?                     5                 2                                               6                  6</vt:lpstr>
      <vt:lpstr>Вычитание дробей</vt:lpstr>
      <vt:lpstr>Выведение алгоритма  Вычесть числители дроби и записать в числитель разности.  В знаменатель разности записать их общий знаменатель.                                                                           5-2       3 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математике 4 класс   Подготовила  учитель начальных классов : Крюкова Ирина Михайловна</dc:title>
  <dc:creator>ирина</dc:creator>
  <cp:lastModifiedBy>ирина</cp:lastModifiedBy>
  <cp:revision>13</cp:revision>
  <dcterms:created xsi:type="dcterms:W3CDTF">2014-11-26T17:38:36Z</dcterms:created>
  <dcterms:modified xsi:type="dcterms:W3CDTF">2014-11-26T19:57:12Z</dcterms:modified>
</cp:coreProperties>
</file>