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5" r:id="rId5"/>
    <p:sldId id="257" r:id="rId6"/>
    <p:sldId id="266" r:id="rId7"/>
    <p:sldId id="261" r:id="rId8"/>
    <p:sldId id="272" r:id="rId9"/>
    <p:sldId id="273" r:id="rId10"/>
    <p:sldId id="270" r:id="rId11"/>
    <p:sldId id="268" r:id="rId12"/>
    <p:sldId id="274" r:id="rId13"/>
    <p:sldId id="275" r:id="rId14"/>
    <p:sldId id="267" r:id="rId15"/>
    <p:sldId id="276" r:id="rId16"/>
    <p:sldId id="27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Турнир по математике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04664"/>
            <a:ext cx="8712968" cy="572149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От Москвы до Минска 630 км. Из этих городов выехали одновременно навстречу друг другу два авто и встретились через 6 часов. Скорость первого 60 км/ч. Какова скорость второго?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dirty="0" smtClean="0"/>
              <a:t>    Из двух поселков одновременно навстречу друг другу выехали два мотоциклиста и встретились через 3 часа. Каково расстояние между поселками, если 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один из них проехал 69 км, а скорость второго  на 5 км/ч  меньше?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331640" y="4077072"/>
            <a:ext cx="540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Блок-схема: сопоставление 5"/>
          <p:cNvSpPr/>
          <p:nvPr/>
        </p:nvSpPr>
        <p:spPr>
          <a:xfrm>
            <a:off x="4499992" y="3789040"/>
            <a:ext cx="216024" cy="288032"/>
          </a:xfrm>
          <a:prstGeom prst="flowChartCol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1331640" y="3861048"/>
            <a:ext cx="18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5292080" y="3861048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331640" y="386104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732240" y="386104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Велосипедист проехал 5 км за 25 минут. Поезд проходит 60 км за час. Во сколько раз скорость поезда выше?</a:t>
            </a:r>
          </a:p>
          <a:p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Длина прямоугольной площадки 40 м, а ширина составляет 5/8 ее длины. Какова длина забора вокруг этой площадки?</a:t>
            </a:r>
          </a:p>
          <a:p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40 : 8 ∙ 5 = 25 м    длина площадки</a:t>
            </a:r>
          </a:p>
          <a:p>
            <a:pPr marL="514350" indent="-514350">
              <a:buAutoNum type="arabicParenR"/>
            </a:pPr>
            <a:r>
              <a:rPr lang="ru-RU" dirty="0" smtClean="0"/>
              <a:t> 40 ∙  25 = 1000 м длина забора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00141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Один насос работал 12 минут, а другой 18 мин.</a:t>
            </a:r>
          </a:p>
          <a:p>
            <a:pPr>
              <a:buNone/>
            </a:pPr>
            <a:r>
              <a:rPr lang="ru-RU" dirty="0" smtClean="0"/>
              <a:t>Причем, второй накачал на 30 ведер больше,</a:t>
            </a:r>
          </a:p>
          <a:p>
            <a:pPr>
              <a:buNone/>
            </a:pPr>
            <a:r>
              <a:rPr lang="ru-RU" dirty="0" smtClean="0"/>
              <a:t>чем первый. Сколько ведер воды накачал</a:t>
            </a:r>
          </a:p>
          <a:p>
            <a:pPr>
              <a:buNone/>
            </a:pPr>
            <a:r>
              <a:rPr lang="ru-RU" dirty="0" smtClean="0"/>
              <a:t>каждый насос?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две базы поступило 92 ящика с халвой. Ящики, полученные </a:t>
            </a:r>
            <a:r>
              <a:rPr lang="en-US" dirty="0" smtClean="0"/>
              <a:t>I</a:t>
            </a:r>
            <a:r>
              <a:rPr lang="ru-RU" dirty="0" smtClean="0"/>
              <a:t> базой весят 1350 кг, а </a:t>
            </a:r>
            <a:r>
              <a:rPr lang="en-US" dirty="0" smtClean="0"/>
              <a:t>II</a:t>
            </a:r>
            <a:r>
              <a:rPr lang="ru-RU" dirty="0" smtClean="0"/>
              <a:t> базой – 950 кг. Сколько ящиков получила каждая база?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трудовом лагере 264 человека. </a:t>
            </a:r>
          </a:p>
          <a:p>
            <a:pPr>
              <a:buNone/>
            </a:pPr>
            <a:r>
              <a:rPr lang="ru-RU" dirty="0" smtClean="0"/>
              <a:t>4 одинаковых отряда   - на уборке свеклы.</a:t>
            </a:r>
          </a:p>
          <a:p>
            <a:pPr>
              <a:buNone/>
            </a:pPr>
            <a:r>
              <a:rPr lang="ru-RU" dirty="0" smtClean="0"/>
              <a:t>Остальные 176 человек  - на уборке моркови.</a:t>
            </a:r>
          </a:p>
          <a:p>
            <a:pPr>
              <a:buNone/>
            </a:pPr>
            <a:r>
              <a:rPr lang="ru-RU" dirty="0" smtClean="0"/>
              <a:t>Сколько человек в каждом отряде?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Назови только результат (1)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3754760" cy="676672"/>
          </a:xfrm>
        </p:spPr>
        <p:txBody>
          <a:bodyPr/>
          <a:lstStyle/>
          <a:p>
            <a:r>
              <a:rPr lang="ru-RU" dirty="0" smtClean="0"/>
              <a:t>Частное 250 и 50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7544" y="4581128"/>
            <a:ext cx="5328592" cy="6480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Частное   200 и 50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67544" y="2780928"/>
            <a:ext cx="5616624" cy="6480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Разность   250 и 50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67544" y="3356992"/>
            <a:ext cx="5688632" cy="6480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Сумма   200 и 50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67544" y="3933056"/>
            <a:ext cx="5688632" cy="6480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Произведение  300 и 50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467544" y="2204864"/>
            <a:ext cx="5697016" cy="6480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Произведение  200 и 50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467544" y="5229200"/>
            <a:ext cx="5769024" cy="6480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Разность  300 и 50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Назови только результат (2)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3754760" cy="676672"/>
          </a:xfrm>
        </p:spPr>
        <p:txBody>
          <a:bodyPr/>
          <a:lstStyle/>
          <a:p>
            <a:r>
              <a:rPr lang="ru-RU" dirty="0" smtClean="0"/>
              <a:t>Частное 400 и 50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7544" y="4581128"/>
            <a:ext cx="5328592" cy="6480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Частное   300 и 6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67544" y="2780928"/>
            <a:ext cx="5616624" cy="6480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Разность   400 и 50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67544" y="3356992"/>
            <a:ext cx="5688632" cy="6480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Сумма   60 и 50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67544" y="3933056"/>
            <a:ext cx="5688632" cy="6480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Произведение  400 и 8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467544" y="2204864"/>
            <a:ext cx="5697016" cy="6480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Произведение  300 и 6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467544" y="5229200"/>
            <a:ext cx="5769024" cy="6480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Разность  400 и 8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8964488" cy="1296144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>Укажи  действия в порядке выполнения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4402832" cy="8640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500 – 81 : 3 · (9 + 1)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924944"/>
            <a:ext cx="540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000" dirty="0" smtClean="0">
                <a:latin typeface="+mj-lt"/>
                <a:cs typeface="Times New Roman" pitchFamily="18" charset="0"/>
              </a:rPr>
              <a:t>640 + 260 : 5 - 80 · 3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7545" y="3933056"/>
            <a:ext cx="43924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000" dirty="0" smtClean="0">
                <a:latin typeface="+mj-lt"/>
              </a:rPr>
              <a:t>800 - 56 </a:t>
            </a:r>
            <a:r>
              <a:rPr lang="ru-RU" sz="4000" dirty="0" smtClean="0">
                <a:cs typeface="Times New Roman" pitchFamily="18" charset="0"/>
              </a:rPr>
              <a:t>·</a:t>
            </a:r>
            <a:r>
              <a:rPr lang="ru-RU" sz="4000" dirty="0" smtClean="0">
                <a:latin typeface="+mj-lt"/>
              </a:rPr>
              <a:t> 7 + 18 : 2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5013176"/>
            <a:ext cx="4896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000" dirty="0" smtClean="0">
                <a:latin typeface="+mj-lt"/>
              </a:rPr>
              <a:t>400 - 350 </a:t>
            </a:r>
            <a:r>
              <a:rPr lang="ru-RU" sz="4000" dirty="0" smtClean="0">
                <a:cs typeface="Times New Roman" pitchFamily="18" charset="0"/>
              </a:rPr>
              <a:t>:</a:t>
            </a:r>
            <a:r>
              <a:rPr lang="ru-RU" sz="4000" dirty="0" smtClean="0">
                <a:latin typeface="+mj-lt"/>
              </a:rPr>
              <a:t> 7</a:t>
            </a:r>
            <a:r>
              <a:rPr lang="ru-RU" sz="4000" dirty="0" smtClean="0"/>
              <a:t> · 3</a:t>
            </a:r>
            <a:r>
              <a:rPr lang="ru-RU" sz="4000" dirty="0" smtClean="0">
                <a:latin typeface="+mj-lt"/>
              </a:rPr>
              <a:t>  + 218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8964488" cy="1296144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B050"/>
                </a:solidFill>
              </a:rPr>
              <a:t>Соответствует ли число ?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4690864" cy="86409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4000" dirty="0" smtClean="0"/>
              <a:t>25 </a:t>
            </a:r>
            <a:r>
              <a:rPr lang="ru-RU" sz="4000" dirty="0" err="1" smtClean="0"/>
              <a:t>ед</a:t>
            </a:r>
            <a:r>
              <a:rPr lang="ru-RU" sz="4000" dirty="0" smtClean="0"/>
              <a:t> </a:t>
            </a:r>
            <a:r>
              <a:rPr lang="en-US" sz="4000" dirty="0" smtClean="0"/>
              <a:t>II </a:t>
            </a:r>
            <a:r>
              <a:rPr lang="ru-RU" sz="4000" dirty="0" err="1" smtClean="0"/>
              <a:t>кл</a:t>
            </a:r>
            <a:r>
              <a:rPr lang="ru-RU" sz="4000" dirty="0" smtClean="0"/>
              <a:t> и 50 </a:t>
            </a:r>
            <a:r>
              <a:rPr lang="ru-RU" sz="4000" dirty="0" err="1" smtClean="0"/>
              <a:t>ед</a:t>
            </a:r>
            <a:r>
              <a:rPr lang="ru-RU" sz="4000" dirty="0" smtClean="0"/>
              <a:t> </a:t>
            </a:r>
            <a:r>
              <a:rPr lang="en-US" sz="4000" dirty="0" smtClean="0"/>
              <a:t>I</a:t>
            </a:r>
            <a:r>
              <a:rPr lang="ru-RU" sz="4000" dirty="0" smtClean="0"/>
              <a:t> </a:t>
            </a:r>
            <a:r>
              <a:rPr lang="ru-RU" sz="4000" dirty="0" err="1" smtClean="0"/>
              <a:t>кл</a:t>
            </a: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924944"/>
            <a:ext cx="540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000" dirty="0" smtClean="0">
                <a:latin typeface="+mj-lt"/>
                <a:cs typeface="Times New Roman" pitchFamily="18" charset="0"/>
              </a:rPr>
              <a:t>25 сотен 7 </a:t>
            </a:r>
            <a:r>
              <a:rPr lang="ru-RU" sz="4000" dirty="0" err="1" smtClean="0">
                <a:latin typeface="+mj-lt"/>
                <a:cs typeface="Times New Roman" pitchFamily="18" charset="0"/>
              </a:rPr>
              <a:t>ед</a:t>
            </a:r>
            <a:endParaRPr lang="ru-RU" sz="4000" dirty="0" smtClean="0">
              <a:latin typeface="+mj-lt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5" y="3933056"/>
            <a:ext cx="43924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000" dirty="0" smtClean="0">
                <a:latin typeface="+mj-lt"/>
              </a:rPr>
              <a:t>8 </a:t>
            </a:r>
            <a:r>
              <a:rPr lang="ru-RU" sz="4000" dirty="0" err="1" smtClean="0">
                <a:latin typeface="+mj-lt"/>
              </a:rPr>
              <a:t>дес</a:t>
            </a:r>
            <a:r>
              <a:rPr lang="ru-RU" sz="4000" dirty="0" smtClean="0">
                <a:latin typeface="+mj-lt"/>
              </a:rPr>
              <a:t> </a:t>
            </a:r>
            <a:r>
              <a:rPr lang="ru-RU" sz="4000" dirty="0" err="1" smtClean="0">
                <a:latin typeface="+mj-lt"/>
              </a:rPr>
              <a:t>тыс</a:t>
            </a:r>
            <a:r>
              <a:rPr lang="ru-RU" sz="4000" dirty="0" smtClean="0">
                <a:latin typeface="+mj-lt"/>
              </a:rPr>
              <a:t> 4 сот </a:t>
            </a:r>
            <a:r>
              <a:rPr lang="ru-RU" sz="4000" dirty="0" err="1" smtClean="0">
                <a:latin typeface="+mj-lt"/>
              </a:rPr>
              <a:t>ед</a:t>
            </a:r>
            <a:endParaRPr lang="ru-RU" sz="4000" dirty="0" smtClean="0"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20272" y="1988840"/>
            <a:ext cx="19213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cs typeface="Times New Roman" pitchFamily="18" charset="0"/>
              </a:rPr>
              <a:t>5.050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020272" y="2996952"/>
            <a:ext cx="16457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cs typeface="Times New Roman" pitchFamily="18" charset="0"/>
              </a:rPr>
              <a:t>2.507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020272" y="4077072"/>
            <a:ext cx="1828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cs typeface="Times New Roman" pitchFamily="18" charset="0"/>
              </a:rPr>
              <a:t>80.400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5013176"/>
            <a:ext cx="4896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000" dirty="0" smtClean="0">
                <a:latin typeface="+mj-lt"/>
              </a:rPr>
              <a:t>218 </a:t>
            </a:r>
            <a:r>
              <a:rPr lang="ru-RU" sz="4000" dirty="0" err="1" smtClean="0">
                <a:latin typeface="+mj-lt"/>
              </a:rPr>
              <a:t>дес</a:t>
            </a:r>
            <a:r>
              <a:rPr lang="ru-RU" sz="4000" dirty="0" smtClean="0">
                <a:latin typeface="+mj-lt"/>
              </a:rPr>
              <a:t>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092280" y="5085184"/>
            <a:ext cx="14252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cs typeface="Times New Roman" pitchFamily="18" charset="0"/>
              </a:rPr>
              <a:t>2.180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5877272"/>
            <a:ext cx="62646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000" dirty="0" smtClean="0">
                <a:latin typeface="+mj-lt"/>
              </a:rPr>
              <a:t>Число, следующее за 40909</a:t>
            </a:r>
          </a:p>
          <a:p>
            <a:pPr>
              <a:buNone/>
            </a:pPr>
            <a:endParaRPr lang="ru-RU" sz="4000" dirty="0" smtClean="0">
              <a:latin typeface="+mj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092280" y="5877272"/>
            <a:ext cx="16129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cs typeface="Times New Roman" pitchFamily="18" charset="0"/>
              </a:rPr>
              <a:t>40.910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8964488" cy="1296144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863D"/>
                </a:solidFill>
              </a:rPr>
              <a:t>Соответствует ли число ?</a:t>
            </a:r>
            <a:r>
              <a:rPr lang="ru-RU" b="1" dirty="0" smtClean="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4690864" cy="86409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4000" dirty="0" smtClean="0"/>
              <a:t>25 </a:t>
            </a:r>
            <a:r>
              <a:rPr lang="ru-RU" sz="4000" dirty="0" err="1" smtClean="0"/>
              <a:t>ед</a:t>
            </a:r>
            <a:r>
              <a:rPr lang="ru-RU" sz="4000" dirty="0" smtClean="0"/>
              <a:t> </a:t>
            </a:r>
            <a:r>
              <a:rPr lang="en-US" sz="4000" dirty="0" smtClean="0"/>
              <a:t>III </a:t>
            </a:r>
            <a:r>
              <a:rPr lang="ru-RU" sz="4000" dirty="0" err="1" smtClean="0"/>
              <a:t>кл</a:t>
            </a:r>
            <a:r>
              <a:rPr lang="ru-RU" sz="4000" dirty="0" smtClean="0"/>
              <a:t> и 50 </a:t>
            </a:r>
            <a:r>
              <a:rPr lang="ru-RU" sz="4000" dirty="0" err="1" smtClean="0"/>
              <a:t>ед</a:t>
            </a:r>
            <a:r>
              <a:rPr lang="ru-RU" sz="4000" dirty="0" smtClean="0"/>
              <a:t> </a:t>
            </a:r>
            <a:r>
              <a:rPr lang="en-US" sz="4000" dirty="0" smtClean="0"/>
              <a:t>I</a:t>
            </a:r>
            <a:r>
              <a:rPr lang="ru-RU" sz="4000" dirty="0" smtClean="0"/>
              <a:t> </a:t>
            </a:r>
            <a:r>
              <a:rPr lang="ru-RU" sz="4000" dirty="0" err="1" smtClean="0"/>
              <a:t>кл</a:t>
            </a: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924944"/>
            <a:ext cx="540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000" dirty="0" smtClean="0">
                <a:latin typeface="+mj-lt"/>
                <a:cs typeface="Times New Roman" pitchFamily="18" charset="0"/>
              </a:rPr>
              <a:t>25 сотен 7 </a:t>
            </a:r>
            <a:r>
              <a:rPr lang="ru-RU" sz="4000" dirty="0" err="1" smtClean="0">
                <a:latin typeface="+mj-lt"/>
                <a:cs typeface="Times New Roman" pitchFamily="18" charset="0"/>
              </a:rPr>
              <a:t>дес</a:t>
            </a:r>
            <a:r>
              <a:rPr lang="ru-RU" sz="4000" dirty="0" smtClean="0">
                <a:latin typeface="+mj-lt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+mj-lt"/>
                <a:cs typeface="Times New Roman" pitchFamily="18" charset="0"/>
              </a:rPr>
              <a:t>ед</a:t>
            </a:r>
            <a:endParaRPr lang="ru-RU" sz="4000" dirty="0" smtClean="0">
              <a:latin typeface="+mj-lt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933056"/>
            <a:ext cx="47525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000" dirty="0" smtClean="0">
                <a:latin typeface="+mj-lt"/>
              </a:rPr>
              <a:t>8 сотен </a:t>
            </a:r>
            <a:r>
              <a:rPr lang="ru-RU" sz="4000" dirty="0" err="1" smtClean="0">
                <a:latin typeface="+mj-lt"/>
              </a:rPr>
              <a:t>тыс</a:t>
            </a:r>
            <a:r>
              <a:rPr lang="ru-RU" sz="4000" dirty="0" smtClean="0">
                <a:latin typeface="+mj-lt"/>
              </a:rPr>
              <a:t> 4 </a:t>
            </a:r>
            <a:r>
              <a:rPr lang="ru-RU" sz="4000" dirty="0" err="1" smtClean="0">
                <a:latin typeface="+mj-lt"/>
              </a:rPr>
              <a:t>дес</a:t>
            </a:r>
            <a:r>
              <a:rPr lang="ru-RU" sz="4000" dirty="0" smtClean="0">
                <a:latin typeface="+mj-lt"/>
              </a:rPr>
              <a:t> </a:t>
            </a:r>
            <a:r>
              <a:rPr lang="ru-RU" sz="4000" dirty="0" err="1" smtClean="0">
                <a:latin typeface="+mj-lt"/>
              </a:rPr>
              <a:t>ед</a:t>
            </a:r>
            <a:endParaRPr lang="ru-RU" sz="4000" dirty="0" smtClean="0"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48264" y="1844824"/>
            <a:ext cx="19213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cs typeface="Times New Roman" pitchFamily="18" charset="0"/>
              </a:rPr>
              <a:t>25.050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092280" y="2996952"/>
            <a:ext cx="14297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cs typeface="Times New Roman" pitchFamily="18" charset="0"/>
              </a:rPr>
              <a:t>2.570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092280" y="4005064"/>
            <a:ext cx="16129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cs typeface="Times New Roman" pitchFamily="18" charset="0"/>
              </a:rPr>
              <a:t>80.040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5013176"/>
            <a:ext cx="4896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000" dirty="0" smtClean="0">
                <a:latin typeface="+mj-lt"/>
              </a:rPr>
              <a:t>218 </a:t>
            </a:r>
            <a:r>
              <a:rPr lang="ru-RU" sz="4000" dirty="0" err="1" smtClean="0">
                <a:latin typeface="+mj-lt"/>
              </a:rPr>
              <a:t>дес</a:t>
            </a:r>
            <a:r>
              <a:rPr lang="ru-RU" sz="4000" dirty="0" smtClean="0">
                <a:latin typeface="+mj-lt"/>
              </a:rPr>
              <a:t> </a:t>
            </a:r>
            <a:r>
              <a:rPr lang="ru-RU" sz="4000" dirty="0" err="1" smtClean="0">
                <a:latin typeface="+mj-lt"/>
              </a:rPr>
              <a:t>тыс</a:t>
            </a:r>
            <a:r>
              <a:rPr lang="ru-RU" sz="4000" dirty="0" smtClean="0">
                <a:latin typeface="+mj-lt"/>
              </a:rPr>
              <a:t>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588224" y="5085184"/>
            <a:ext cx="22621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cs typeface="Times New Roman" pitchFamily="18" charset="0"/>
              </a:rPr>
              <a:t>2.180.000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5949280"/>
            <a:ext cx="6552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/>
              <a:t>Число, предшествующее 40000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020272" y="5877272"/>
            <a:ext cx="16129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cs typeface="Times New Roman" pitchFamily="18" charset="0"/>
              </a:rPr>
              <a:t>39.999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Корень уравнения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6766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243 – 6х = 171                       </a:t>
            </a:r>
            <a:r>
              <a:rPr lang="ru-RU" dirty="0" err="1" smtClean="0"/>
              <a:t>х</a:t>
            </a:r>
            <a:r>
              <a:rPr lang="ru-RU" dirty="0" smtClean="0"/>
              <a:t> = 69                 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7544" y="4581128"/>
            <a:ext cx="6048672" cy="6480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60 : (300 – </a:t>
            </a:r>
            <a:r>
              <a:rPr lang="en-US" sz="3200" dirty="0" smtClean="0"/>
              <a:t>a</a:t>
            </a:r>
            <a:r>
              <a:rPr lang="ru-RU" sz="3200" dirty="0" smtClean="0"/>
              <a:t>) = 10                 а = 294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67544" y="2780928"/>
            <a:ext cx="6336704" cy="6480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50с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250 = 2250                   с = 50 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67544" y="3356992"/>
            <a:ext cx="6048672" cy="6480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(60 + в) : 50 = 20                    в = 40                         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67544" y="3933056"/>
            <a:ext cx="5688632" cy="6480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400 + 8</a:t>
            </a:r>
            <a:r>
              <a:rPr lang="en-US" sz="3200" dirty="0" smtClean="0"/>
              <a:t>n</a:t>
            </a:r>
            <a:r>
              <a:rPr lang="ru-RU" sz="3200" dirty="0" smtClean="0"/>
              <a:t> = 432                       </a:t>
            </a:r>
            <a:r>
              <a:rPr lang="en-US" sz="3200" dirty="0" smtClean="0"/>
              <a:t>n</a:t>
            </a:r>
            <a:r>
              <a:rPr lang="ru-RU" sz="3200" dirty="0" smtClean="0"/>
              <a:t> = 4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467544" y="2204864"/>
            <a:ext cx="5697016" cy="6480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924 – 360 : у = 889               у = 9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467544" y="5229200"/>
            <a:ext cx="6192688" cy="6480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(400 –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f)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· 8 =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00            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 = 350 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683568" y="2132856"/>
            <a:ext cx="1656184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64 см</a:t>
            </a:r>
            <a:r>
              <a:rPr lang="ru-RU" sz="3200" b="1" baseline="30000" dirty="0" smtClean="0"/>
              <a:t>2</a:t>
            </a:r>
            <a:r>
              <a:rPr lang="ru-RU" baseline="30000" dirty="0" smtClean="0"/>
              <a:t>.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339752" y="980728"/>
            <a:ext cx="13681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   </a:t>
            </a:r>
          </a:p>
          <a:p>
            <a:endParaRPr lang="ru-RU" sz="3200" dirty="0" smtClean="0"/>
          </a:p>
          <a:p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 8 см</a:t>
            </a:r>
            <a:endParaRPr lang="ru-RU" sz="32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635896" y="2132856"/>
            <a:ext cx="5112568" cy="151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64</a:t>
            </a:r>
            <a:r>
              <a:rPr lang="ru-RU" sz="3200" b="1" dirty="0" smtClean="0"/>
              <a:t> </a:t>
            </a:r>
            <a:r>
              <a:rPr lang="ru-RU" sz="3200" b="1" dirty="0" err="1" smtClean="0">
                <a:solidFill>
                  <a:schemeClr val="tx1"/>
                </a:solidFill>
              </a:rPr>
              <a:t>см</a:t>
            </a:r>
            <a:r>
              <a:rPr lang="ru-RU" sz="3200" b="1" dirty="0" err="1" smtClean="0"/>
              <a:t>м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827584" y="836712"/>
            <a:ext cx="69021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Чему равны длины прямоугольников?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179512" y="2132856"/>
            <a:ext cx="5760640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72 см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339752" y="980728"/>
            <a:ext cx="45365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   </a:t>
            </a:r>
          </a:p>
          <a:p>
            <a:endParaRPr lang="ru-RU" sz="3200" dirty="0" smtClean="0"/>
          </a:p>
          <a:p>
            <a:endParaRPr lang="ru-RU" sz="3200" dirty="0" smtClean="0"/>
          </a:p>
          <a:p>
            <a:endParaRPr lang="ru-RU" sz="3200" dirty="0" smtClean="0"/>
          </a:p>
          <a:p>
            <a:pPr algn="r"/>
            <a:r>
              <a:rPr lang="ru-RU" sz="3200" dirty="0" smtClean="0"/>
              <a:t>                     8 см</a:t>
            </a:r>
            <a:endParaRPr lang="ru-RU" sz="32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948264" y="2204864"/>
            <a:ext cx="1944216" cy="151216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72 см</a:t>
            </a:r>
            <a:r>
              <a:rPr lang="ru-RU" sz="3200" b="1" baseline="30000" dirty="0" smtClean="0"/>
              <a:t>2</a:t>
            </a:r>
            <a:r>
              <a:rPr lang="ru-RU" sz="3200" baseline="30000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836712"/>
            <a:ext cx="69021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Чему равны длины прямоугольников?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498</Words>
  <Application>Microsoft Office PowerPoint</Application>
  <PresentationFormat>Экран (4:3)</PresentationFormat>
  <Paragraphs>97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Турнир по математике</vt:lpstr>
      <vt:lpstr>Назови только результат (1)</vt:lpstr>
      <vt:lpstr>Назови только результат (2)</vt:lpstr>
      <vt:lpstr>    Укажи  действия в порядке выполнения   </vt:lpstr>
      <vt:lpstr>    Соответствует ли число ?         </vt:lpstr>
      <vt:lpstr>    Соответствует ли число ?         </vt:lpstr>
      <vt:lpstr>Корень уравнения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Турнир по математике</dc:title>
  <cp:lastModifiedBy>admin</cp:lastModifiedBy>
  <cp:revision>20</cp:revision>
  <dcterms:modified xsi:type="dcterms:W3CDTF">2013-05-13T04:55:39Z</dcterms:modified>
</cp:coreProperties>
</file>