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57" r:id="rId4"/>
    <p:sldId id="259" r:id="rId5"/>
    <p:sldId id="262" r:id="rId6"/>
    <p:sldId id="263" r:id="rId7"/>
    <p:sldId id="264" r:id="rId8"/>
    <p:sldId id="265" r:id="rId9"/>
    <p:sldId id="267" r:id="rId10"/>
    <p:sldId id="270" r:id="rId11"/>
    <p:sldId id="266" r:id="rId12"/>
    <p:sldId id="261" r:id="rId13"/>
    <p:sldId id="260" r:id="rId14"/>
    <p:sldId id="271" r:id="rId15"/>
    <p:sldId id="268" r:id="rId16"/>
    <p:sldId id="269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11FA0"/>
    <a:srgbClr val="99CCFF"/>
    <a:srgbClr val="DF3F13"/>
    <a:srgbClr val="EA06BF"/>
    <a:srgbClr val="33CCFF"/>
    <a:srgbClr val="09D2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2A4B90-ABF8-4B57-9823-E5EE635A9507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21DEE1-3513-430B-8940-2EACFFBF75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6664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21DEE1-3513-430B-8940-2EACFFBF7557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0036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">
              <a:srgbClr val="99CCFF"/>
            </a:gs>
            <a:gs pos="85000">
              <a:srgbClr val="CC99FF"/>
            </a:gs>
            <a:gs pos="99000">
              <a:srgbClr val="EA06BF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heel spokes="1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2000">
              <a:srgbClr val="99CCFF"/>
            </a:gs>
            <a:gs pos="85000">
              <a:srgbClr val="CC99FF"/>
            </a:gs>
            <a:gs pos="99000">
              <a:srgbClr val="EA06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6000" b="1" dirty="0" smtClean="0">
                <a:solidFill>
                  <a:srgbClr val="C00000"/>
                </a:solidFill>
              </a:rPr>
              <a:t>Система работы</a:t>
            </a:r>
            <a:br>
              <a:rPr lang="ru-RU" sz="6000" b="1" dirty="0" smtClean="0">
                <a:solidFill>
                  <a:srgbClr val="C00000"/>
                </a:solidFill>
              </a:rPr>
            </a:br>
            <a:r>
              <a:rPr lang="ru-RU" sz="6000" b="1" dirty="0" smtClean="0">
                <a:solidFill>
                  <a:srgbClr val="C00000"/>
                </a:solidFill>
              </a:rPr>
              <a:t> с родителями в начальной школе</a:t>
            </a:r>
            <a:endParaRPr lang="ru-RU" sz="6000" b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47664" y="5301208"/>
            <a:ext cx="6400800" cy="108012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rgbClr val="B11FA0"/>
                </a:solidFill>
              </a:rPr>
              <a:t> </a:t>
            </a:r>
            <a:r>
              <a:rPr lang="ru-RU" b="1" dirty="0" smtClean="0">
                <a:solidFill>
                  <a:srgbClr val="B11FA0"/>
                </a:solidFill>
              </a:rPr>
              <a:t> Архангельск</a:t>
            </a:r>
          </a:p>
          <a:p>
            <a:pPr>
              <a:spcBef>
                <a:spcPts val="0"/>
              </a:spcBef>
            </a:pPr>
            <a:r>
              <a:rPr lang="ru-RU" b="1" dirty="0" smtClean="0">
                <a:solidFill>
                  <a:srgbClr val="B11FA0"/>
                </a:solidFill>
              </a:rPr>
              <a:t>2013</a:t>
            </a:r>
            <a:endParaRPr lang="ru-RU" b="1" dirty="0">
              <a:solidFill>
                <a:srgbClr val="B11FA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635896" y="692696"/>
            <a:ext cx="30963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B11FA0"/>
                </a:solidFill>
              </a:rPr>
              <a:t>МБОУ СОШ № 37</a:t>
            </a:r>
            <a:endParaRPr lang="ru-RU" sz="2400" b="1" dirty="0">
              <a:solidFill>
                <a:srgbClr val="B11F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99005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88640"/>
            <a:ext cx="8424936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Классные праздники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909100">
            <a:off x="467544" y="1418481"/>
            <a:ext cx="384042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85287">
            <a:off x="4959871" y="1361195"/>
            <a:ext cx="3795908" cy="28469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0174" y="3573016"/>
            <a:ext cx="3877258" cy="2909593"/>
          </a:xfrm>
          <a:prstGeom prst="rect">
            <a:avLst/>
          </a:prstGeom>
          <a:noFill/>
          <a:ln w="9525">
            <a:solidFill>
              <a:srgbClr val="B11F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111664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Подготовка </a:t>
            </a:r>
            <a:r>
              <a:rPr lang="ru-RU" sz="4000" b="1" dirty="0" smtClean="0">
                <a:solidFill>
                  <a:srgbClr val="C00000"/>
                </a:solidFill>
              </a:rPr>
              <a:t>КТД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75577">
            <a:off x="749326" y="1235115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795840">
            <a:off x="5013780" y="1384659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3819388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7454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08112"/>
          </a:xfrm>
        </p:spPr>
        <p:txBody>
          <a:bodyPr>
            <a:normAutofit/>
          </a:bodyPr>
          <a:lstStyle/>
          <a:p>
            <a:pPr marL="457200" indent="-457200"/>
            <a:r>
              <a:rPr lang="ru-RU" sz="4000" b="1" dirty="0">
                <a:solidFill>
                  <a:srgbClr val="C00000"/>
                </a:solidFill>
              </a:rPr>
              <a:t>Выезды на экскурсии</a:t>
            </a:r>
          </a:p>
        </p:txBody>
      </p:sp>
      <p:pic>
        <p:nvPicPr>
          <p:cNvPr id="3086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766279"/>
            <a:ext cx="3936439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9672" y="1145770"/>
            <a:ext cx="3936437" cy="29523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3974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0"/>
            <a:ext cx="5040560" cy="864096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Походы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72232">
            <a:off x="669751" y="1138506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83576">
            <a:off x="5220072" y="1071853"/>
            <a:ext cx="3251200" cy="2438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9098" y="3546624"/>
            <a:ext cx="4248472" cy="31863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434881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3111"/>
            <a:ext cx="9145016" cy="10396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Участие в </a:t>
            </a:r>
            <a:r>
              <a:rPr lang="ru-RU" sz="4000" b="1" dirty="0">
                <a:solidFill>
                  <a:srgbClr val="C00000"/>
                </a:solidFill>
              </a:rPr>
              <a:t>творческих </a:t>
            </a:r>
            <a:r>
              <a:rPr lang="ru-RU" sz="4000" b="1" dirty="0" smtClean="0">
                <a:solidFill>
                  <a:srgbClr val="C00000"/>
                </a:solidFill>
              </a:rPr>
              <a:t>конкурсах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988840"/>
            <a:ext cx="3929856" cy="294739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1" y="1196752"/>
            <a:ext cx="3916755" cy="293756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42578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0" y="13111"/>
            <a:ext cx="9145016" cy="1039625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C00000"/>
                </a:solidFill>
              </a:rPr>
              <a:t>Участие в </a:t>
            </a:r>
            <a:r>
              <a:rPr lang="ru-RU" sz="4000" b="1" dirty="0">
                <a:solidFill>
                  <a:srgbClr val="C00000"/>
                </a:solidFill>
              </a:rPr>
              <a:t>творческих </a:t>
            </a:r>
            <a:r>
              <a:rPr lang="ru-RU" sz="4000" b="1" dirty="0" smtClean="0">
                <a:solidFill>
                  <a:srgbClr val="C00000"/>
                </a:solidFill>
              </a:rPr>
              <a:t>конкурсах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921744" cy="21913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16216" y="1052736"/>
            <a:ext cx="2059531" cy="274604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63688" y="1040761"/>
            <a:ext cx="2292102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/>
              <a:t>Школьных</a:t>
            </a:r>
            <a:r>
              <a:rPr lang="ru-RU" dirty="0" smtClean="0"/>
              <a:t> 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prstClr val="black"/>
                </a:solidFill>
              </a:rPr>
              <a:t>Городских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2800" dirty="0" smtClean="0">
                <a:solidFill>
                  <a:prstClr val="black"/>
                </a:solidFill>
              </a:rPr>
              <a:t>Областных</a:t>
            </a:r>
            <a:endParaRPr lang="ru-RU" dirty="0"/>
          </a:p>
        </p:txBody>
      </p:sp>
      <p:pic>
        <p:nvPicPr>
          <p:cNvPr id="16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007770"/>
            <a:ext cx="4249058" cy="318860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656792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27584" y="116632"/>
            <a:ext cx="7772400" cy="1152128"/>
          </a:xfrm>
        </p:spPr>
        <p:txBody>
          <a:bodyPr>
            <a:normAutofit/>
          </a:bodyPr>
          <a:lstStyle/>
          <a:p>
            <a:r>
              <a:rPr lang="ru-RU" sz="4000" b="1" i="1" dirty="0">
                <a:solidFill>
                  <a:srgbClr val="C00000"/>
                </a:solidFill>
              </a:rPr>
              <a:t>Проектная </a:t>
            </a:r>
            <a:r>
              <a:rPr lang="ru-RU" sz="4000" b="1" i="1" dirty="0" smtClean="0">
                <a:solidFill>
                  <a:srgbClr val="C00000"/>
                </a:solidFill>
              </a:rPr>
              <a:t>деятельность</a:t>
            </a:r>
            <a:endParaRPr lang="ru-RU" sz="4000" dirty="0">
              <a:solidFill>
                <a:srgbClr val="C00000"/>
              </a:solidFill>
            </a:endParaRP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97" b="4958"/>
          <a:stretch/>
        </p:blipFill>
        <p:spPr bwMode="auto">
          <a:xfrm>
            <a:off x="4572000" y="1097610"/>
            <a:ext cx="4093615" cy="2187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3797" b="4958"/>
          <a:stretch/>
        </p:blipFill>
        <p:spPr bwMode="auto">
          <a:xfrm>
            <a:off x="467544" y="1097610"/>
            <a:ext cx="4093616" cy="21873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029" y="3501008"/>
            <a:ext cx="384042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55576" y="3556657"/>
            <a:ext cx="34563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prstClr val="black"/>
                </a:solidFill>
              </a:rPr>
              <a:t>Портфолио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prstClr val="black"/>
                </a:solidFill>
              </a:rPr>
              <a:t>Моя семья</a:t>
            </a:r>
            <a:endParaRPr lang="ru-RU" sz="2800" dirty="0">
              <a:solidFill>
                <a:prstClr val="black"/>
              </a:solidFill>
            </a:endParaRPr>
          </a:p>
          <a:p>
            <a:pPr marL="457200" lvl="0" indent="-457200">
              <a:buFont typeface="Wingdings" pitchFamily="2" charset="2"/>
              <a:buChar char="§"/>
            </a:pPr>
            <a:r>
              <a:rPr lang="ru-RU" sz="2800" dirty="0" smtClean="0">
                <a:solidFill>
                  <a:prstClr val="black"/>
                </a:solidFill>
              </a:rPr>
              <a:t>Моя родословная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182446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43808" y="1340768"/>
            <a:ext cx="5400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800" b="1" dirty="0" smtClean="0">
                <a:solidFill>
                  <a:srgbClr val="C00000"/>
                </a:solidFill>
              </a:rPr>
              <a:t>Лучше зажечь свечу,</a:t>
            </a:r>
            <a:r>
              <a:rPr lang="ru-RU" sz="2800" b="1" dirty="0">
                <a:solidFill>
                  <a:srgbClr val="C00000"/>
                </a:solidFill>
              </a:rPr>
              <a:t> чем всю </a:t>
            </a:r>
            <a:endParaRPr lang="ru-RU" sz="2800" b="1" dirty="0" smtClean="0">
              <a:solidFill>
                <a:srgbClr val="C00000"/>
              </a:solidFill>
            </a:endParaRPr>
          </a:p>
          <a:p>
            <a:r>
              <a:rPr lang="ru-RU" sz="2800" b="1" dirty="0" smtClean="0">
                <a:solidFill>
                  <a:srgbClr val="C00000"/>
                </a:solidFill>
              </a:rPr>
              <a:t>жизнь проклинать темноту.</a:t>
            </a:r>
          </a:p>
          <a:p>
            <a:pPr algn="r"/>
            <a:r>
              <a:rPr lang="ru-RU" sz="2800" b="1" dirty="0" smtClean="0">
                <a:solidFill>
                  <a:srgbClr val="C00000"/>
                </a:solidFill>
              </a:rPr>
              <a:t>Ф. Абрамов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53598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08112"/>
          </a:xfrm>
        </p:spPr>
        <p:txBody>
          <a:bodyPr/>
          <a:lstStyle/>
          <a:p>
            <a:r>
              <a:rPr lang="ru-RU" b="1" dirty="0">
                <a:solidFill>
                  <a:srgbClr val="B11FA0"/>
                </a:solidFill>
              </a:rPr>
              <a:t>«По ступенькам взросления»</a:t>
            </a:r>
            <a:endParaRPr lang="ru-RU" dirty="0">
              <a:solidFill>
                <a:srgbClr val="B11F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124744"/>
            <a:ext cx="7560840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Программа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духовно-нравственного развития и воспитания обучающихся на ступени начального общего образования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87687" y="6113621"/>
            <a:ext cx="475252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Срок реализации 2010 – 2014 г.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536" y="2708920"/>
            <a:ext cx="83529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Цель:</a:t>
            </a:r>
          </a:p>
          <a:p>
            <a:r>
              <a:rPr lang="ru-RU" sz="2400" dirty="0" smtClean="0"/>
              <a:t>воспитание  </a:t>
            </a:r>
            <a:r>
              <a:rPr lang="ru-RU" sz="2400" dirty="0"/>
              <a:t>и  социально-педагогическая поддержка становления и духовно-нравственного  развития  личности  младшего  школьника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97264" y="4136886"/>
            <a:ext cx="3251200" cy="2438400"/>
          </a:xfrm>
          <a:prstGeom prst="rect">
            <a:avLst/>
          </a:prstGeom>
          <a:noFill/>
          <a:ln w="9525">
            <a:solidFill>
              <a:srgbClr val="B11F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35756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008112"/>
          </a:xfrm>
        </p:spPr>
        <p:txBody>
          <a:bodyPr/>
          <a:lstStyle/>
          <a:p>
            <a:r>
              <a:rPr lang="ru-RU" b="1" dirty="0">
                <a:solidFill>
                  <a:srgbClr val="B11FA0"/>
                </a:solidFill>
              </a:rPr>
              <a:t>«По ступенькам взросления»</a:t>
            </a:r>
            <a:endParaRPr lang="ru-RU" dirty="0">
              <a:solidFill>
                <a:srgbClr val="B11F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340768"/>
            <a:ext cx="8136904" cy="4896544"/>
          </a:xfrm>
        </p:spPr>
        <p:txBody>
          <a:bodyPr>
            <a:normAutofit fontScale="25000" lnSpcReduction="20000"/>
          </a:bodyPr>
          <a:lstStyle/>
          <a:p>
            <a:pPr algn="l"/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Задачи</a:t>
            </a:r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96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endParaRPr lang="ru-RU" sz="9600" dirty="0">
              <a:solidFill>
                <a:schemeClr val="tx2">
                  <a:lumMod val="75000"/>
                </a:schemeClr>
              </a:solidFill>
            </a:endParaRPr>
          </a:p>
          <a:p>
            <a:pPr algn="l"/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• формирование   патриотических  ценностей, способности к духовному развитию на основе нравственных установок и моральных норм; </a:t>
            </a:r>
          </a:p>
          <a:p>
            <a:pPr algn="l"/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• формирование эстетических потребностей, ценностей и чувств; </a:t>
            </a:r>
          </a:p>
          <a:p>
            <a:pPr algn="l"/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• развитие  трудолюбия, способности к преодолению трудностей, целеустремлённости и настойчивости в достижении результата, реализации творческого потенциала; </a:t>
            </a:r>
          </a:p>
          <a:p>
            <a:pPr algn="l"/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• развитие навыков 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сотрудничества </a:t>
            </a:r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с педагогами, сверстниками</a:t>
            </a:r>
            <a:r>
              <a:rPr lang="ru-RU" sz="9600" b="1" dirty="0">
                <a:solidFill>
                  <a:schemeClr val="tx2">
                    <a:lumMod val="75000"/>
                  </a:schemeClr>
                </a:solidFill>
              </a:rPr>
              <a:t>, родителями</a:t>
            </a:r>
            <a:r>
              <a:rPr lang="ru-RU" sz="9600" dirty="0">
                <a:solidFill>
                  <a:schemeClr val="tx2">
                    <a:lumMod val="75000"/>
                  </a:schemeClr>
                </a:solidFill>
              </a:rPr>
              <a:t>, старшими детьми в решении общих проблем.</a:t>
            </a:r>
          </a:p>
          <a:p>
            <a:pPr algn="l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84829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«Предшкольная подготовка»</a:t>
            </a: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94651">
            <a:off x="396017" y="2493874"/>
            <a:ext cx="384042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814562">
            <a:off x="4748127" y="3047415"/>
            <a:ext cx="3840427" cy="288032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92864" y="1196752"/>
            <a:ext cx="57934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ru-RU" sz="2800" dirty="0" smtClean="0">
                <a:solidFill>
                  <a:srgbClr val="7030A0"/>
                </a:solidFill>
              </a:rPr>
              <a:t>Первое знакомство с родителями</a:t>
            </a:r>
            <a:endParaRPr lang="ru-RU" sz="28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91405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6633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Формы работы с родителями</a:t>
            </a:r>
            <a:endParaRPr lang="ru-RU" sz="40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908720"/>
            <a:ext cx="864096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Родительские собрания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Заседания родительского комитета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Совместные классные часы, праздники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Подготовка КТД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Выезды на экскурсии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Походы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Участие с детьми в творческих конкурсах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dirty="0" smtClean="0">
                <a:solidFill>
                  <a:srgbClr val="7030A0"/>
                </a:solidFill>
              </a:rPr>
              <a:t>Индивидуальные консультации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b="1" i="1" dirty="0">
                <a:solidFill>
                  <a:srgbClr val="7030A0"/>
                </a:solidFill>
              </a:rPr>
              <a:t>Консультации по предметам </a:t>
            </a:r>
          </a:p>
          <a:p>
            <a:pPr marL="457200" indent="-457200">
              <a:buFont typeface="Wingdings" pitchFamily="2" charset="2"/>
              <a:buChar char="v"/>
            </a:pPr>
            <a:r>
              <a:rPr lang="ru-RU" sz="3600" b="1" i="1" dirty="0" smtClean="0">
                <a:solidFill>
                  <a:srgbClr val="7030A0"/>
                </a:solidFill>
              </a:rPr>
              <a:t>Проектная деятельность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98162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Родительские </a:t>
            </a:r>
            <a:r>
              <a:rPr lang="ru-RU" sz="4000" b="1" dirty="0" smtClean="0">
                <a:solidFill>
                  <a:srgbClr val="C00000"/>
                </a:solidFill>
              </a:rPr>
              <a:t>собрания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19672" y="1196752"/>
            <a:ext cx="6040500" cy="42473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ü"/>
            </a:pPr>
            <a:r>
              <a:rPr lang="ru-RU" sz="3600" dirty="0" smtClean="0"/>
              <a:t> Организационные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 smtClean="0"/>
              <a:t> Тематические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 smtClean="0"/>
              <a:t> Обмен </a:t>
            </a:r>
            <a:r>
              <a:rPr lang="ru-RU" sz="3600" dirty="0"/>
              <a:t>мнениями </a:t>
            </a:r>
            <a:endParaRPr lang="ru-RU" sz="3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 smtClean="0"/>
              <a:t> Беседа </a:t>
            </a:r>
            <a:r>
              <a:rPr lang="ru-RU" sz="3600" dirty="0"/>
              <a:t>с элементами  игры </a:t>
            </a:r>
            <a:endParaRPr lang="ru-RU" sz="3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 smtClean="0"/>
              <a:t> Собрание-практикум 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 smtClean="0"/>
              <a:t> Деловая  </a:t>
            </a:r>
            <a:r>
              <a:rPr lang="ru-RU" sz="3600" dirty="0"/>
              <a:t>игра </a:t>
            </a:r>
            <a:endParaRPr lang="ru-RU" sz="3600" dirty="0" smtClean="0"/>
          </a:p>
          <a:p>
            <a:pPr marL="285750" indent="-285750">
              <a:buFont typeface="Wingdings" pitchFamily="2" charset="2"/>
              <a:buChar char="ü"/>
            </a:pPr>
            <a:r>
              <a:rPr lang="ru-RU" sz="3600" dirty="0" smtClean="0"/>
              <a:t> Круглый </a:t>
            </a:r>
            <a:r>
              <a:rPr lang="ru-RU" sz="3600" dirty="0"/>
              <a:t>стол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591257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792087"/>
          </a:xfrm>
        </p:spPr>
        <p:txBody>
          <a:bodyPr>
            <a:norm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Р</a:t>
            </a:r>
            <a:r>
              <a:rPr lang="ru-RU" sz="4000" b="1" dirty="0" smtClean="0">
                <a:solidFill>
                  <a:srgbClr val="C00000"/>
                </a:solidFill>
              </a:rPr>
              <a:t>одительский комитет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3528" y="1249047"/>
            <a:ext cx="87129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ru-RU" sz="3600" dirty="0" smtClean="0"/>
              <a:t>Назначается на год по списку детей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600" dirty="0" smtClean="0"/>
              <a:t>Отвечает </a:t>
            </a:r>
            <a:r>
              <a:rPr lang="ru-RU" sz="3600" dirty="0"/>
              <a:t>за поздравление именинников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3600" dirty="0" smtClean="0"/>
              <a:t>Принимает </a:t>
            </a:r>
            <a:r>
              <a:rPr lang="ru-RU" sz="3600" dirty="0"/>
              <a:t>участие в подготовке </a:t>
            </a:r>
            <a:r>
              <a:rPr lang="ru-RU" sz="3600" dirty="0" smtClean="0"/>
              <a:t>к различным мероприятиям</a:t>
            </a:r>
          </a:p>
        </p:txBody>
      </p:sp>
    </p:spTree>
    <p:extLst>
      <p:ext uri="{BB962C8B-B14F-4D97-AF65-F5344CB8AC3E}">
        <p14:creationId xmlns:p14="http://schemas.microsoft.com/office/powerpoint/2010/main" val="91898872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88641"/>
            <a:ext cx="8280920" cy="785084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Совместные классные </a:t>
            </a:r>
            <a:r>
              <a:rPr lang="ru-RU" sz="4000" b="1" dirty="0" smtClean="0">
                <a:solidFill>
                  <a:srgbClr val="C00000"/>
                </a:solidFill>
              </a:rPr>
              <a:t>часы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21470"/>
            <a:ext cx="4078324" cy="3058743"/>
          </a:xfrm>
          <a:prstGeom prst="rect">
            <a:avLst/>
          </a:prstGeom>
          <a:noFill/>
          <a:ln w="9525">
            <a:solidFill>
              <a:srgbClr val="B11FA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078324" cy="305874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182299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323528" y="188640"/>
            <a:ext cx="8424936" cy="79208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smtClean="0">
                <a:solidFill>
                  <a:srgbClr val="C00000"/>
                </a:solidFill>
              </a:rPr>
              <a:t>Классные праздники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02851">
            <a:off x="377574" y="1422483"/>
            <a:ext cx="3933104" cy="29498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924130">
            <a:off x="4721576" y="1580296"/>
            <a:ext cx="3984797" cy="29885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4126" y="3562082"/>
            <a:ext cx="3952832" cy="29646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655825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629</TotalTime>
  <Words>243</Words>
  <Application>Microsoft Office PowerPoint</Application>
  <PresentationFormat>Экран (4:3)</PresentationFormat>
  <Paragraphs>59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Система работы  с родителями в начальной школе</vt:lpstr>
      <vt:lpstr>«По ступенькам взросления»</vt:lpstr>
      <vt:lpstr>«По ступенькам взросления»</vt:lpstr>
      <vt:lpstr>«Предшкольная подготовка»</vt:lpstr>
      <vt:lpstr>Формы работы с родителями</vt:lpstr>
      <vt:lpstr>Родительские собрания</vt:lpstr>
      <vt:lpstr>Родительский комитет</vt:lpstr>
      <vt:lpstr>Совместные классные часы</vt:lpstr>
      <vt:lpstr>Презентация PowerPoint</vt:lpstr>
      <vt:lpstr>Презентация PowerPoint</vt:lpstr>
      <vt:lpstr>Подготовка КТД</vt:lpstr>
      <vt:lpstr>Выезды на экскурсии</vt:lpstr>
      <vt:lpstr>Походы</vt:lpstr>
      <vt:lpstr>Участие в творческих конкурсах</vt:lpstr>
      <vt:lpstr>Участие в творческих конкурсах</vt:lpstr>
      <vt:lpstr>Проектная деятельность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работы  с родителями в начальной школе</dc:title>
  <dc:creator>user</dc:creator>
  <cp:lastModifiedBy>Ирина</cp:lastModifiedBy>
  <cp:revision>26</cp:revision>
  <dcterms:created xsi:type="dcterms:W3CDTF">2013-01-28T20:49:49Z</dcterms:created>
  <dcterms:modified xsi:type="dcterms:W3CDTF">2013-03-31T21:04:54Z</dcterms:modified>
</cp:coreProperties>
</file>