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5F13B"/>
    <a:srgbClr val="ACFAF8"/>
    <a:srgbClr val="ABE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7D753-B52A-4C9C-B9E9-73B0B8425B6A}" type="datetimeFigureOut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14A0EC-AF4E-40F0-904D-8948FCBF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79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AA4C3-BE84-4D1A-A1FC-4F98D96B78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BD80D-9E72-47D0-AA70-3E90E28F4E8C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2047-A361-4606-97FF-A8C1449C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9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BF7D-C936-4C30-8BE1-F16B4AE936F8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D588-6788-4DBC-B2E3-14626C424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5570-1D81-4FFD-91BF-8F693F191348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CAC1-622D-4ACF-8EF3-BBBFA420B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4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B5ADF-35DB-491E-B651-4A21476FC3BC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6B25-E1D5-4FF4-B650-84242004E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5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5D7A-3161-4618-9EAF-1C1E3499565C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914B-9994-466C-B8CB-02CA49F0B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8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46C5-E0CF-4CAD-B6A7-720DC3744350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3F0C-3C35-4F34-8AD4-F3ECC799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3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FEA3-2F77-41D4-8033-19DBCD1133FF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2B20-1239-4103-B884-331FBBA8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C7FC-D1C4-4170-9341-310E8A119DD5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3357-18BA-45F7-8065-B2C27C89D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9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8C4B-683A-4CB9-9D9D-65DA58344893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7F4E-2CF0-46F3-95AD-C2391F80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0DF1-BE1C-4EAE-B91F-1D0F6AF1CC34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2B46-C54C-4DC0-82C8-ACF849BD2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1014-0DEF-414E-8915-92315685D94D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3F00-B2FB-4C08-B4A1-95CAB152D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0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9AECB1-E859-4760-A685-5C9A086AEA71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CF3B3-DCCA-401D-9C5C-6B1D90977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11332" y="2714625"/>
            <a:ext cx="7834312" cy="1803400"/>
          </a:xfrm>
        </p:spPr>
        <p:txBody>
          <a:bodyPr/>
          <a:lstStyle/>
          <a:p>
            <a:r>
              <a:rPr lang="ru-RU" sz="6600" i="1" dirty="0" smtClean="0">
                <a:solidFill>
                  <a:srgbClr val="0000CC"/>
                </a:solidFill>
              </a:rPr>
              <a:t>Четные и нечётные числа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9538" y="4509120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Автор: Чалдаева Дарья Геннадьевна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/>
          <a:lstStyle/>
          <a:p>
            <a:r>
              <a:rPr lang="ru-RU" sz="5400" i="1" dirty="0" smtClean="0">
                <a:solidFill>
                  <a:srgbClr val="0000CC"/>
                </a:solidFill>
              </a:rPr>
              <a:t>7 февраля.</a:t>
            </a:r>
            <a:br>
              <a:rPr lang="ru-RU" sz="5400" i="1" dirty="0" smtClean="0">
                <a:solidFill>
                  <a:srgbClr val="0000CC"/>
                </a:solidFill>
              </a:rPr>
            </a:br>
            <a:r>
              <a:rPr lang="ru-RU" sz="5400" i="1" dirty="0" smtClean="0">
                <a:solidFill>
                  <a:srgbClr val="0000CC"/>
                </a:solidFill>
              </a:rPr>
              <a:t>Классная работа.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707884-780D-4BB6-9038-DD595A5EE065}" type="datetime1">
              <a:rPr lang="ru-RU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81777-9729-48A8-BD3F-7F60F93A6971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Users\777\Documents\практика\RRRKPK_17.10.2011_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3688"/>
            <a:ext cx="3816424" cy="419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777\Documents\практика\0511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657143" cy="4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rgbClr val="0000CC"/>
                </a:solidFill>
              </a:rPr>
              <a:t>Устный счёт.</a:t>
            </a:r>
            <a:endParaRPr lang="ru-RU" sz="5400" i="1" dirty="0">
              <a:solidFill>
                <a:srgbClr val="0000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B5ADF-35DB-491E-B651-4A21476FC3BC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6B25-E1D5-4FF4-B650-84242004E85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C:\Users\777\Documents\практика\animals-collection02-kopiya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463167" cy="15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77\Documents\практика\animals-collection02-kopiya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59"/>
            <a:ext cx="1463167" cy="15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777\Documents\практика\animals-collection02-kopiya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1463167" cy="15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777\Documents\практика\51_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7" y="2708920"/>
            <a:ext cx="1375840" cy="20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777\Documents\практика\51_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07" y="2727338"/>
            <a:ext cx="1351317" cy="20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777\Documents\практика\64251071_023413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828804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777\Documents\практика\64251071_023413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2861"/>
            <a:ext cx="1828804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777\Documents\практика\64251071_023413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79" y="4581128"/>
            <a:ext cx="1828804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777\Documents\практика\64251071_023413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35194"/>
            <a:ext cx="1828804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8" y="1484784"/>
            <a:ext cx="38164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2·3=6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3442" y="2956339"/>
            <a:ext cx="2837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4·2=8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0845" y="4581128"/>
            <a:ext cx="2837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2·4=8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42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272808" cy="4464496"/>
          </a:xfrm>
        </p:spPr>
        <p:txBody>
          <a:bodyPr numCol="2"/>
          <a:lstStyle/>
          <a:p>
            <a:pPr marL="0" indent="0">
              <a:buNone/>
            </a:pPr>
            <a:r>
              <a:rPr lang="ru-RU" sz="7200" i="1" dirty="0" smtClean="0">
                <a:solidFill>
                  <a:srgbClr val="0000CC"/>
                </a:solidFill>
              </a:rPr>
              <a:t>18:9=2   10:2=5</a:t>
            </a:r>
          </a:p>
          <a:p>
            <a:pPr marL="0" indent="0">
              <a:buNone/>
            </a:pPr>
            <a:r>
              <a:rPr lang="ru-RU" sz="7200" i="1" dirty="0" smtClean="0">
                <a:solidFill>
                  <a:srgbClr val="0000CC"/>
                </a:solidFill>
              </a:rPr>
              <a:t>8:2=4      18:2=9</a:t>
            </a:r>
          </a:p>
          <a:p>
            <a:pPr marL="0" indent="0">
              <a:buNone/>
            </a:pPr>
            <a:r>
              <a:rPr lang="ru-RU" sz="7200" i="1" dirty="0" smtClean="0">
                <a:solidFill>
                  <a:srgbClr val="0000CC"/>
                </a:solidFill>
              </a:rPr>
              <a:t>2·3=6      14:2=7</a:t>
            </a:r>
          </a:p>
          <a:p>
            <a:pPr marL="0" indent="0">
              <a:buNone/>
            </a:pPr>
            <a:r>
              <a:rPr lang="ru-RU" sz="7200" i="1" dirty="0" smtClean="0">
                <a:solidFill>
                  <a:srgbClr val="0000CC"/>
                </a:solidFill>
              </a:rPr>
              <a:t>16:2=8    6:2=3</a:t>
            </a:r>
            <a:endParaRPr lang="ru-RU" sz="7200" i="1" dirty="0">
              <a:solidFill>
                <a:srgbClr val="0000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B5ADF-35DB-491E-B651-4A21476FC3BC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6B25-E1D5-4FF4-B650-84242004E85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3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361459"/>
          </a:xfrm>
        </p:spPr>
        <p:txBody>
          <a:bodyPr/>
          <a:lstStyle/>
          <a:p>
            <a:pPr marL="0" indent="0">
              <a:buNone/>
            </a:pPr>
            <a:r>
              <a:rPr lang="ru-RU" sz="6000" i="1" dirty="0" err="1" smtClean="0">
                <a:solidFill>
                  <a:srgbClr val="0000CC"/>
                </a:solidFill>
              </a:rPr>
              <a:t>Гопас</a:t>
            </a:r>
            <a:r>
              <a:rPr lang="ru-RU" sz="6000" i="1" dirty="0" smtClean="0">
                <a:solidFill>
                  <a:srgbClr val="0000CC"/>
                </a:solidFill>
              </a:rPr>
              <a:t> – </a:t>
            </a:r>
          </a:p>
          <a:p>
            <a:pPr marL="0" indent="0">
              <a:buNone/>
            </a:pPr>
            <a:r>
              <a:rPr lang="ru-RU" sz="6000" i="1" dirty="0" err="1" smtClean="0">
                <a:solidFill>
                  <a:srgbClr val="0000CC"/>
                </a:solidFill>
              </a:rPr>
              <a:t>Сокон</a:t>
            </a:r>
            <a:r>
              <a:rPr lang="ru-RU" sz="6000" i="1" dirty="0" smtClean="0">
                <a:solidFill>
                  <a:srgbClr val="0000CC"/>
                </a:solidFill>
              </a:rPr>
              <a:t> – </a:t>
            </a:r>
          </a:p>
          <a:p>
            <a:pPr marL="0" indent="0">
              <a:buNone/>
            </a:pPr>
            <a:r>
              <a:rPr lang="ru-RU" sz="6000" i="1" dirty="0" err="1" smtClean="0">
                <a:solidFill>
                  <a:srgbClr val="0000CC"/>
                </a:solidFill>
              </a:rPr>
              <a:t>Режвака</a:t>
            </a:r>
            <a:r>
              <a:rPr lang="ru-RU" sz="6000" i="1" dirty="0" smtClean="0">
                <a:solidFill>
                  <a:srgbClr val="0000CC"/>
                </a:solidFill>
              </a:rPr>
              <a:t> – </a:t>
            </a:r>
          </a:p>
          <a:p>
            <a:pPr marL="0" indent="0">
              <a:buNone/>
            </a:pPr>
            <a:r>
              <a:rPr lang="ru-RU" sz="6000" i="1" dirty="0" err="1">
                <a:solidFill>
                  <a:srgbClr val="0000CC"/>
                </a:solidFill>
              </a:rPr>
              <a:t>Ф</a:t>
            </a:r>
            <a:r>
              <a:rPr lang="ru-RU" sz="6000" i="1" dirty="0" err="1" smtClean="0">
                <a:solidFill>
                  <a:srgbClr val="0000CC"/>
                </a:solidFill>
              </a:rPr>
              <a:t>раш</a:t>
            </a:r>
            <a:r>
              <a:rPr lang="ru-RU" sz="6000" i="1" dirty="0" smtClean="0">
                <a:solidFill>
                  <a:srgbClr val="0000CC"/>
                </a:solidFill>
              </a:rPr>
              <a:t> </a:t>
            </a:r>
            <a:r>
              <a:rPr lang="ru-RU" sz="6000" i="1" dirty="0" smtClean="0">
                <a:solidFill>
                  <a:srgbClr val="0000CC"/>
                </a:solidFill>
              </a:rPr>
              <a:t>– </a:t>
            </a:r>
          </a:p>
          <a:p>
            <a:pPr marL="0" indent="0">
              <a:buNone/>
            </a:pPr>
            <a:r>
              <a:rPr lang="ru-RU" sz="6000" i="1" dirty="0" err="1" smtClean="0">
                <a:solidFill>
                  <a:srgbClr val="0000CC"/>
                </a:solidFill>
              </a:rPr>
              <a:t>Четрепка</a:t>
            </a:r>
            <a:r>
              <a:rPr lang="ru-RU" sz="6000" i="1" dirty="0" smtClean="0">
                <a:solidFill>
                  <a:srgbClr val="0000CC"/>
                </a:solidFill>
              </a:rPr>
              <a:t> </a:t>
            </a:r>
            <a:r>
              <a:rPr lang="ru-RU" sz="6000" i="1" dirty="0" smtClean="0">
                <a:solidFill>
                  <a:srgbClr val="0000CC"/>
                </a:solidFill>
              </a:rPr>
              <a:t>- </a:t>
            </a:r>
            <a:endParaRPr lang="ru-RU" sz="6000" i="1" dirty="0">
              <a:solidFill>
                <a:srgbClr val="0000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B5ADF-35DB-491E-B651-4A21476FC3BC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6B25-E1D5-4FF4-B650-84242004E85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764704"/>
            <a:ext cx="2092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сапог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4674" y="1844824"/>
            <a:ext cx="2171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носок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2813" y="2969401"/>
            <a:ext cx="3006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варежка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0324" y="5301208"/>
            <a:ext cx="3251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перчатка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189914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шарф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3203848" y="4941168"/>
            <a:ext cx="2592288" cy="17207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8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B5ADF-35DB-491E-B651-4A21476FC3BC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6B25-E1D5-4FF4-B650-84242004E85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91680" y="2446040"/>
            <a:ext cx="1440160" cy="1389593"/>
          </a:xfrm>
          <a:prstGeom prst="ellipse">
            <a:avLst/>
          </a:prstGeom>
          <a:solidFill>
            <a:srgbClr val="55F13B"/>
          </a:solidFill>
          <a:ln>
            <a:solidFill>
              <a:srgbClr val="55F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35896" y="2399447"/>
            <a:ext cx="1440160" cy="13895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08104" y="2420888"/>
            <a:ext cx="1440160" cy="13895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3568" y="887279"/>
            <a:ext cx="1440160" cy="13895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27784" y="836712"/>
            <a:ext cx="1440160" cy="1389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836712"/>
            <a:ext cx="1440160" cy="1389593"/>
          </a:xfrm>
          <a:prstGeom prst="ellipse">
            <a:avLst/>
          </a:prstGeom>
          <a:solidFill>
            <a:srgbClr val="55F13B"/>
          </a:solidFill>
          <a:ln>
            <a:solidFill>
              <a:srgbClr val="55F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44208" y="887279"/>
            <a:ext cx="1440160" cy="13895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9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C8C4B-683A-4CB9-9D9D-65DA58344893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7F4E-2CF0-46F3-95AD-C2391F8079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25" y="2276871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82" y="580543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0543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4636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8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rgbClr val="0000CC"/>
                </a:solidFill>
              </a:rPr>
              <a:t>Числа 4, 6, 8,10 делятся на два. Они называются </a:t>
            </a:r>
            <a:r>
              <a:rPr lang="ru-RU" sz="4800" b="1" i="1" dirty="0" smtClean="0">
                <a:solidFill>
                  <a:srgbClr val="0000CC"/>
                </a:solidFill>
              </a:rPr>
              <a:t>чётными</a:t>
            </a:r>
            <a:r>
              <a:rPr lang="ru-RU" sz="4800" i="1" dirty="0" smtClean="0">
                <a:solidFill>
                  <a:srgbClr val="0000CC"/>
                </a:solidFill>
              </a:rPr>
              <a:t>. Числа 3, 5, 7, 9 не делятся на два. Они называются </a:t>
            </a:r>
            <a:r>
              <a:rPr lang="ru-RU" sz="4800" b="1" i="1" dirty="0" smtClean="0">
                <a:solidFill>
                  <a:srgbClr val="0000CC"/>
                </a:solidFill>
              </a:rPr>
              <a:t>нечётными</a:t>
            </a:r>
            <a:r>
              <a:rPr lang="ru-RU" sz="4800" i="1" dirty="0" smtClean="0">
                <a:solidFill>
                  <a:srgbClr val="0000CC"/>
                </a:solidFill>
              </a:rPr>
              <a:t>. Чётные и нечётные числа в числовом ряду чередуются.</a:t>
            </a:r>
            <a:endParaRPr lang="ru-RU" sz="4800" i="1" dirty="0">
              <a:solidFill>
                <a:srgbClr val="0000C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B5ADF-35DB-491E-B651-4A21476FC3BC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6B25-E1D5-4FF4-B650-84242004E85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rgbClr val="0000CC"/>
                </a:solidFill>
              </a:rPr>
              <a:t>Домашнее задание.</a:t>
            </a:r>
            <a:endParaRPr lang="ru-RU" sz="5400" i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/>
              <a:t>Задание №8, стр.67</a:t>
            </a:r>
            <a:endParaRPr lang="ru-RU" sz="4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B5ADF-35DB-491E-B651-4A21476FC3BC}" type="datetime1">
              <a:rPr lang="ru-RU" smtClean="0"/>
              <a:pPr>
                <a:defRPr/>
              </a:pPr>
              <a:t>06.02.2013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E6B25-E1D5-4FF4-B650-84242004E85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102</TotalTime>
  <Words>111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нач.школа 13. математика.</vt:lpstr>
      <vt:lpstr>Четные и нечётные числа</vt:lpstr>
      <vt:lpstr>7 февраля. Классная работа.</vt:lpstr>
      <vt:lpstr>Устный счёт.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Четные и нечётные числа</dc:title>
  <dc:creator>Алексей Чалдаев</dc:creator>
  <dc:description>http://aida.ucoz.ru</dc:description>
  <cp:lastModifiedBy>Алексей Чалдаев</cp:lastModifiedBy>
  <cp:revision>9</cp:revision>
  <dcterms:created xsi:type="dcterms:W3CDTF">2013-02-06T13:33:49Z</dcterms:created>
  <dcterms:modified xsi:type="dcterms:W3CDTF">2013-02-06T18:01:19Z</dcterms:modified>
</cp:coreProperties>
</file>