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3" r:id="rId6"/>
    <p:sldId id="265" r:id="rId7"/>
    <p:sldId id="257" r:id="rId8"/>
    <p:sldId id="258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1952F-9E3C-4BAD-8F85-D0079DBBC6C1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10615-A0B4-4325-9300-5F29BEF8F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276999"/>
          </a:xfrm>
        </p:spPr>
        <p:txBody>
          <a:bodyPr>
            <a:spAutoFit/>
          </a:bodyPr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276999"/>
          </a:xfrm>
        </p:spPr>
        <p:txBody>
          <a:bodyPr>
            <a:spAutoFit/>
          </a:bodyPr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Pictures/100000000000000800000008913C8356.p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Pictures/100000000000000800000008913C8356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01000" cy="259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Формирование речевой культуры младших школьников на уроках развития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620000" cy="3048000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Подготовила: учитель начальных классов МБОУ Прогимназия №2 города Воронежа, руководитель методического объединения учителей начальных классов Коминтерновского района города Воронежа </a:t>
            </a:r>
            <a:r>
              <a:rPr lang="ru-RU" dirty="0" err="1" smtClean="0"/>
              <a:t>Нечепаева</a:t>
            </a:r>
            <a:r>
              <a:rPr lang="ru-RU" dirty="0" smtClean="0"/>
              <a:t> Светлана Анатольевна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Ошибки в изложениях учащихся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267200"/>
          </a:xfrm>
        </p:spPr>
        <p:txBody>
          <a:bodyPr/>
          <a:lstStyle/>
          <a:p>
            <a:r>
              <a:rPr lang="ru-RU" dirty="0" smtClean="0"/>
              <a:t>Лексические</a:t>
            </a:r>
          </a:p>
          <a:p>
            <a:r>
              <a:rPr lang="ru-RU" dirty="0" smtClean="0"/>
              <a:t>Морфологические</a:t>
            </a:r>
          </a:p>
          <a:p>
            <a:r>
              <a:rPr lang="ru-RU" dirty="0" smtClean="0"/>
              <a:t>Синтаксические</a:t>
            </a:r>
          </a:p>
          <a:p>
            <a:r>
              <a:rPr lang="ru-RU" dirty="0" smtClean="0"/>
              <a:t>Логические</a:t>
            </a:r>
          </a:p>
          <a:p>
            <a:r>
              <a:rPr lang="ru-RU" dirty="0" smtClean="0"/>
              <a:t>Композиционные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Работа над ошибками – обязательный этап после каждого урока развития речи.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Лексические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ru-RU" dirty="0" smtClean="0"/>
              <a:t>Неоправданные повторы слов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Употребление слов в несвойственном им значении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Употребление слов и выражений без учёта эмоциональной окраски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Неоправданное употребление просторечных и диалектных выражений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Морфологические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Пропуск морфем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Образование формы множественного числа у существительных, которые употребляются только в единственном числе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Неточное употребление косвенных падежных форм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Детское словотворчество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Синтаксические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0763"/>
          </a:xfrm>
        </p:spPr>
        <p:txBody>
          <a:bodyPr>
            <a:normAutofit/>
          </a:bodyPr>
          <a:lstStyle/>
          <a:p>
            <a:r>
              <a:rPr lang="ru-RU" dirty="0" smtClean="0"/>
              <a:t>В глагольном управлении</a:t>
            </a:r>
          </a:p>
          <a:p>
            <a:r>
              <a:rPr lang="ru-RU" dirty="0" smtClean="0"/>
              <a:t>В согласовании прилагательных и причастий с существительными</a:t>
            </a:r>
          </a:p>
          <a:p>
            <a:r>
              <a:rPr lang="ru-RU" dirty="0" smtClean="0"/>
              <a:t>Неудачный порядок слов в предложении</a:t>
            </a:r>
          </a:p>
          <a:p>
            <a:r>
              <a:rPr lang="ru-RU" dirty="0" smtClean="0"/>
              <a:t>Местоимённое удвоение подлежащего</a:t>
            </a:r>
          </a:p>
          <a:p>
            <a:r>
              <a:rPr lang="ru-RU" dirty="0" err="1" smtClean="0"/>
              <a:t>Несоотнесённость</a:t>
            </a:r>
            <a:r>
              <a:rPr lang="ru-RU" dirty="0" smtClean="0"/>
              <a:t> местоимений</a:t>
            </a:r>
          </a:p>
          <a:p>
            <a:r>
              <a:rPr lang="ru-RU" dirty="0" smtClean="0"/>
              <a:t>Употребление глаголов, не соотнесённых по виду и времени</a:t>
            </a:r>
          </a:p>
          <a:p>
            <a:r>
              <a:rPr lang="ru-RU" dirty="0" smtClean="0"/>
              <a:t>Неумение находить границу предложений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ru-RU" dirty="0" smtClean="0"/>
              <a:t>Логические 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Повторы фактов и событий</a:t>
            </a:r>
          </a:p>
          <a:p>
            <a:endParaRPr lang="ru-RU" dirty="0" smtClean="0"/>
          </a:p>
          <a:p>
            <a:r>
              <a:rPr lang="ru-RU" dirty="0" smtClean="0"/>
              <a:t>Пропуски существенного</a:t>
            </a:r>
          </a:p>
          <a:p>
            <a:endParaRPr lang="ru-RU" dirty="0" smtClean="0"/>
          </a:p>
          <a:p>
            <a:r>
              <a:rPr lang="ru-RU" dirty="0" smtClean="0"/>
              <a:t>Нарушение причинно-следственных связей</a:t>
            </a:r>
          </a:p>
          <a:p>
            <a:endParaRPr lang="ru-RU" dirty="0" smtClean="0"/>
          </a:p>
          <a:p>
            <a:r>
              <a:rPr lang="ru-RU" dirty="0" smtClean="0"/>
              <a:t>Употребление в одном ряду несоотносимых вещей, понятий разных уровней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Композиционные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Неудачное построение вводной и заключительной части</a:t>
            </a:r>
          </a:p>
          <a:p>
            <a:r>
              <a:rPr lang="ru-RU" dirty="0" smtClean="0"/>
              <a:t>Длинные или слишком короткие части, не выявляющие суть событий</a:t>
            </a:r>
          </a:p>
          <a:p>
            <a:r>
              <a:rPr lang="ru-RU" dirty="0" smtClean="0"/>
              <a:t>Слабая аргументация в рассуждениях</a:t>
            </a:r>
          </a:p>
          <a:p>
            <a:r>
              <a:rPr lang="ru-RU" dirty="0" smtClean="0"/>
              <a:t>Неоправданное отклонение от плана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827" y="163293"/>
            <a:ext cx="7837228" cy="5715246"/>
          </a:xfrm>
          <a:prstGeom prst="rect">
            <a:avLst/>
          </a:prstGeom>
        </p:spPr>
        <p:txBody>
          <a:bodyPr vert="horz" wrap="square" lIns="81639" tIns="42452" rIns="81639" bIns="42452" fromWordArt="1" anchor="ctr" anchorCtr="1" compatLnSpc="0">
            <a:prstTxWarp prst="textPlain">
              <a:avLst/>
            </a:prstTxWarp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just" hangingPunct="0">
              <a:buNone/>
            </a:pPr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blipFill>
                  <a:blip r:embed="rId3" r:link="rId4"/>
                  <a:tile/>
                </a:blipFill>
                <a:effectLst>
                  <a:outerShdw dist="152735" dir="2700000" algn="tl">
                    <a:srgbClr val="868686"/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  </a:t>
            </a:r>
            <a:r>
              <a:rPr lang="ru-RU" sz="2200" b="1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ndale Sans UI" pitchFamily="2"/>
                <a:cs typeface="Times New Roman" pitchFamily="18" charset="0"/>
              </a:rPr>
              <a:t>Желаю удачи</a:t>
            </a:r>
          </a:p>
          <a:p>
            <a:pPr algn="just" hangingPunct="0">
              <a:buNone/>
            </a:pPr>
            <a:r>
              <a:rPr lang="ru-RU" sz="2200" b="1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ndale Sans UI" pitchFamily="2"/>
                <a:cs typeface="Times New Roman" pitchFamily="18" charset="0"/>
              </a:rPr>
              <a:t>          в работе</a:t>
            </a:r>
          </a:p>
          <a:p>
            <a:pPr algn="just" hangingPunct="0">
              <a:buNone/>
            </a:pPr>
            <a:r>
              <a:rPr lang="ru-RU" sz="2200" b="1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ndale Sans UI" pitchFamily="2"/>
                <a:cs typeface="Times New Roman" pitchFamily="18" charset="0"/>
              </a:rPr>
              <a:t> по развитию речи </a:t>
            </a:r>
          </a:p>
          <a:p>
            <a:pPr algn="just" hangingPunct="0">
              <a:buNone/>
            </a:pPr>
            <a:r>
              <a:rPr lang="ru-RU" sz="2200" b="1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ndale Sans UI" pitchFamily="2"/>
                <a:cs typeface="Times New Roman" pitchFamily="18" charset="0"/>
              </a:rPr>
              <a:t>       ваших детей!</a:t>
            </a:r>
            <a:endParaRPr lang="de-DE" sz="2200" b="1" dirty="0">
              <a:ln w="9360">
                <a:solidFill>
                  <a:srgbClr val="000000"/>
                </a:solidFill>
                <a:prstDash val="solid"/>
                <a:miter/>
              </a:ln>
              <a:solidFill>
                <a:schemeClr val="tx2"/>
              </a:solidFill>
              <a:effectLst>
                <a:outerShdw dist="152735" dir="2700000" algn="tl">
                  <a:srgbClr val="868686"/>
                </a:outerShdw>
              </a:effectLst>
              <a:latin typeface="Times New Roman" pitchFamily="18" charset="0"/>
              <a:ea typeface="Andale Sans UI" pitchFamily="2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96300" y="3949155"/>
            <a:ext cx="228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blipFill>
                  <a:blip r:embed="rId3" r:link="rId4"/>
                  <a:tile/>
                </a:blipFill>
                <a:effectLst>
                  <a:outerShdw dist="152735" dir="2700000" algn="tl">
                    <a:srgbClr val="868686"/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7837228" cy="5715246"/>
          </a:xfrm>
          <a:prstGeom prst="rect">
            <a:avLst/>
          </a:prstGeom>
        </p:spPr>
        <p:txBody>
          <a:bodyPr vert="horz" wrap="square" lIns="81639" tIns="42452" rIns="81639" bIns="42452" fromWordArt="1" anchor="ctr" anchorCtr="1" compatLnSpc="0">
            <a:prstTxWarp prst="textPlain">
              <a:avLst/>
            </a:prstTxWarp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</a:pPr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blipFill>
                  <a:blip r:embed="rId3" r:link="rId4"/>
                  <a:tile/>
                </a:blipFill>
                <a:effectLst>
                  <a:outerShdw dist="152735" dir="2700000" algn="tl">
                    <a:srgbClr val="868686"/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    </a:t>
            </a:r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Спасибо</a:t>
            </a:r>
          </a:p>
          <a:p>
            <a:pPr hangingPunct="0">
              <a:buNone/>
            </a:pPr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за внимание</a:t>
            </a:r>
            <a:r>
              <a:rPr lang="de-DE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</a:t>
            </a:r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solidFill>
                  <a:srgbClr val="0070C0"/>
                </a:solidFill>
                <a:effectLst>
                  <a:outerShdw dist="152735" dir="2700000" algn="tl">
                    <a:srgbClr val="868686"/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!</a:t>
            </a:r>
            <a:endParaRPr lang="de-DE" sz="2200" dirty="0">
              <a:ln w="9360">
                <a:solidFill>
                  <a:srgbClr val="000000"/>
                </a:solidFill>
                <a:prstDash val="solid"/>
                <a:miter/>
              </a:ln>
              <a:solidFill>
                <a:srgbClr val="0070C0"/>
              </a:solidFill>
              <a:effectLst>
                <a:outerShdw dist="152735" dir="2700000" algn="tl">
                  <a:srgbClr val="868686"/>
                </a:outerShdw>
              </a:effectLst>
              <a:latin typeface="Arial Black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96300" y="3949155"/>
            <a:ext cx="228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 smtClean="0">
                <a:ln w="9360">
                  <a:solidFill>
                    <a:srgbClr val="000000"/>
                  </a:solidFill>
                  <a:prstDash val="solid"/>
                  <a:miter/>
                </a:ln>
                <a:blipFill>
                  <a:blip r:embed="rId3" r:link="rId4"/>
                  <a:tile/>
                </a:blipFill>
                <a:effectLst>
                  <a:outerShdw dist="152735" dir="2700000" algn="tl">
                    <a:srgbClr val="868686"/>
                  </a:outerShdw>
                </a:effectLst>
                <a:latin typeface="Arial Black" pitchFamily="18"/>
                <a:ea typeface="Andale Sans UI" pitchFamily="2"/>
                <a:cs typeface="Tahoma" pitchFamily="2"/>
              </a:rPr>
              <a:t>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Примерная основная образовательная программа начального образования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Программа духовно-нравственного развития и воспитания обучающихся на ступени  начального общего образования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принцип диалогического общения</a:t>
            </a:r>
          </a:p>
          <a:p>
            <a:pPr>
              <a:buNone/>
            </a:pPr>
            <a:r>
              <a:rPr lang="ru-RU" b="1" dirty="0" smtClean="0"/>
              <a:t>Цели и задачи</a:t>
            </a:r>
            <a:r>
              <a:rPr lang="ru-RU" dirty="0" smtClean="0"/>
              <a:t>: воспитание ценностного отношения к своему национальному языку и культуре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УУД согласно требованиям программы духовно-нравственного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276600"/>
            <a:ext cx="8229600" cy="3048000"/>
          </a:xfrm>
        </p:spPr>
        <p:txBody>
          <a:bodyPr>
            <a:normAutofit/>
          </a:bodyPr>
          <a:lstStyle/>
          <a:p>
            <a:r>
              <a:rPr lang="ru-RU" dirty="0" smtClean="0"/>
              <a:t>учитывать позицию собеседника, </a:t>
            </a:r>
          </a:p>
          <a:p>
            <a:r>
              <a:rPr lang="ru-RU" dirty="0" smtClean="0"/>
              <a:t>адекватно воспринимать и передавать информацию, </a:t>
            </a:r>
          </a:p>
          <a:p>
            <a:r>
              <a:rPr lang="ru-RU" dirty="0" smtClean="0"/>
              <a:t>отображать предметное содержание и условия деятельности в сообщениях, важнейшими из которых являются </a:t>
            </a:r>
            <a:r>
              <a:rPr lang="ru-RU" b="1" dirty="0" smtClean="0"/>
              <a:t>тексты.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ru-RU" dirty="0" smtClean="0"/>
              <a:t>Работа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Пересказывать текст подробно и сжато, устно и письменно.</a:t>
            </a:r>
          </a:p>
          <a:p>
            <a:pPr lvl="0"/>
            <a:r>
              <a:rPr lang="ru-RU" dirty="0" smtClean="0"/>
              <a:t>Соотносить факты с общей идеей текста, устанавливать простые связи, не показанные в тексте напрямую.</a:t>
            </a:r>
          </a:p>
          <a:p>
            <a:pPr lvl="0"/>
            <a:r>
              <a:rPr lang="ru-RU" dirty="0" smtClean="0"/>
              <a:t>Формулировать несложные выводы, основываясь на тексте, находить в тексте аргументы, подтверждающие вывод.</a:t>
            </a:r>
          </a:p>
          <a:p>
            <a:pPr lvl="0"/>
            <a:r>
              <a:rPr lang="ru-RU" dirty="0" smtClean="0"/>
              <a:t>Сопоставлять и обобщать содержащуюся в разных частях текста информацию.</a:t>
            </a:r>
          </a:p>
          <a:p>
            <a:pPr lvl="0"/>
            <a:r>
              <a:rPr lang="ru-RU" dirty="0" smtClean="0"/>
              <a:t>Составлять на основе текста небольшие монологические высказывания, отвечая на поставленный вопрос. (подготовка к комплексной контрольной работе по ФГОС НОО)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1242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4600" dirty="0" smtClean="0"/>
              <a:t>Усваивая родной язык, ребёнок усваивает не одни только слова, их сложения и видоизменения, но бесконечное множество понятий, воззрений на предметы, множество мыслей, художественных образов, логику и философию языка. </a:t>
            </a:r>
          </a:p>
          <a:p>
            <a:pPr algn="just">
              <a:buNone/>
            </a:pPr>
            <a:r>
              <a:rPr lang="ru-RU" sz="4600" dirty="0" smtClean="0"/>
              <a:t>                                         Константин Ушинский</a:t>
            </a:r>
            <a:endParaRPr lang="ru-RU" sz="3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Требования к речи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657600"/>
          </a:xfrm>
        </p:spPr>
        <p:txBody>
          <a:bodyPr>
            <a:normAutofit/>
          </a:bodyPr>
          <a:lstStyle/>
          <a:p>
            <a:pPr lvl="0"/>
            <a:r>
              <a:rPr lang="ru-RU" sz="4000" dirty="0" smtClean="0"/>
              <a:t>Содержательность. </a:t>
            </a:r>
          </a:p>
          <a:p>
            <a:pPr lvl="0"/>
            <a:r>
              <a:rPr lang="ru-RU" sz="4000" dirty="0" smtClean="0"/>
              <a:t>Логичность. </a:t>
            </a:r>
          </a:p>
          <a:p>
            <a:pPr lvl="0"/>
            <a:r>
              <a:rPr lang="ru-RU" sz="4000" dirty="0" smtClean="0"/>
              <a:t>Точность речи</a:t>
            </a:r>
          </a:p>
          <a:p>
            <a:pPr lvl="0"/>
            <a:r>
              <a:rPr lang="ru-RU" sz="4000" dirty="0" smtClean="0"/>
              <a:t>Выразительность</a:t>
            </a:r>
          </a:p>
          <a:p>
            <a:pPr lvl="0"/>
            <a:r>
              <a:rPr lang="ru-RU" sz="4000" dirty="0" smtClean="0"/>
              <a:t> Ясность </a:t>
            </a:r>
          </a:p>
          <a:p>
            <a:endParaRPr lang="ru-RU" sz="4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814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Помните, что Ваша речь образец для детей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854696" cy="2695136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Изложение – это письменный пересказ. </a:t>
            </a:r>
            <a:br>
              <a:rPr lang="ru-RU" dirty="0" smtClean="0"/>
            </a:br>
            <a:r>
              <a:rPr lang="ru-RU" dirty="0" smtClean="0"/>
              <a:t>Виды пересказа.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924800" cy="3276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Подробный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Сжатый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 творческим заданием</a:t>
            </a:r>
          </a:p>
          <a:p>
            <a:pPr marL="514350" indent="-514350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Предварительная подготовка</a:t>
            </a:r>
            <a:br>
              <a:rPr lang="ru-RU" dirty="0" smtClean="0"/>
            </a:br>
            <a:r>
              <a:rPr lang="ru-RU" dirty="0" smtClean="0"/>
              <a:t>к изложению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35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Цель: обогащение словарного запаса ребёнка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Работа с картинами русских художников</a:t>
            </a:r>
          </a:p>
          <a:p>
            <a:r>
              <a:rPr lang="ru-RU" dirty="0" smtClean="0"/>
              <a:t>Работа со сказкой (народной и авторской)</a:t>
            </a:r>
          </a:p>
          <a:p>
            <a:r>
              <a:rPr lang="ru-RU" dirty="0" smtClean="0"/>
              <a:t>Работа с поэтическими произведениями</a:t>
            </a:r>
          </a:p>
          <a:p>
            <a:r>
              <a:rPr lang="ru-RU" dirty="0" smtClean="0"/>
              <a:t>Работа с музыкальными произведениями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</TotalTime>
  <Words>454</Words>
  <Application>Microsoft Office PowerPoint</Application>
  <PresentationFormat>Экран (4:3)</PresentationFormat>
  <Paragraphs>92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Формирование речевой культуры младших школьников на уроках развития речи</vt:lpstr>
      <vt:lpstr>Примерная основная образовательная программа начального образования</vt:lpstr>
      <vt:lpstr>УУД согласно требованиям программы духовно-нравственного воспитания</vt:lpstr>
      <vt:lpstr>Работа с текстом</vt:lpstr>
      <vt:lpstr>Слайд 5</vt:lpstr>
      <vt:lpstr>Требования к речи учащихся</vt:lpstr>
      <vt:lpstr>Помните, что Ваша речь образец для детей.</vt:lpstr>
      <vt:lpstr>Изложение – это письменный пересказ.  Виды пересказа.</vt:lpstr>
      <vt:lpstr>Предварительная подготовка к изложению</vt:lpstr>
      <vt:lpstr>Ошибки в изложениях учащихся </vt:lpstr>
      <vt:lpstr>Лексические ошибки</vt:lpstr>
      <vt:lpstr>Морфологические ошибки</vt:lpstr>
      <vt:lpstr>Синтаксические ошибки</vt:lpstr>
      <vt:lpstr>Логические  ошибки</vt:lpstr>
      <vt:lpstr>Композиционные ошибки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речевой культуры младших школьников на уроках развития речи</dc:title>
  <dc:creator>Toshiba</dc:creator>
  <cp:lastModifiedBy>Toshiba</cp:lastModifiedBy>
  <cp:revision>24</cp:revision>
  <dcterms:created xsi:type="dcterms:W3CDTF">2012-05-13T18:00:15Z</dcterms:created>
  <dcterms:modified xsi:type="dcterms:W3CDTF">2013-04-01T15:03:49Z</dcterms:modified>
</cp:coreProperties>
</file>