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15" r:id="rId2"/>
    <p:sldId id="313" r:id="rId3"/>
    <p:sldId id="314" r:id="rId4"/>
    <p:sldId id="256" r:id="rId5"/>
    <p:sldId id="311" r:id="rId6"/>
    <p:sldId id="258" r:id="rId7"/>
    <p:sldId id="259" r:id="rId8"/>
    <p:sldId id="260" r:id="rId9"/>
    <p:sldId id="261" r:id="rId10"/>
    <p:sldId id="262" r:id="rId11"/>
    <p:sldId id="263" r:id="rId12"/>
    <p:sldId id="268" r:id="rId13"/>
    <p:sldId id="280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4" r:id="rId35"/>
    <p:sldId id="305" r:id="rId36"/>
    <p:sldId id="306" r:id="rId37"/>
    <p:sldId id="307" r:id="rId38"/>
    <p:sldId id="308" r:id="rId39"/>
    <p:sldId id="303" r:id="rId40"/>
    <p:sldId id="281" r:id="rId41"/>
    <p:sldId id="282" r:id="rId42"/>
    <p:sldId id="269" r:id="rId43"/>
    <p:sldId id="270" r:id="rId44"/>
    <p:sldId id="274" r:id="rId45"/>
    <p:sldId id="275" r:id="rId46"/>
    <p:sldId id="276" r:id="rId47"/>
    <p:sldId id="310" r:id="rId48"/>
    <p:sldId id="309" r:id="rId49"/>
    <p:sldId id="277" r:id="rId50"/>
    <p:sldId id="278" r:id="rId51"/>
    <p:sldId id="279" r:id="rId52"/>
    <p:sldId id="312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AF12-EDB3-434E-92E3-2F8C47128915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7603-58E2-4C69-A479-03F32A48E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AF12-EDB3-434E-92E3-2F8C47128915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7603-58E2-4C69-A479-03F32A48E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AF12-EDB3-434E-92E3-2F8C47128915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7603-58E2-4C69-A479-03F32A48E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AF12-EDB3-434E-92E3-2F8C47128915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7603-58E2-4C69-A479-03F32A48E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AF12-EDB3-434E-92E3-2F8C47128915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7603-58E2-4C69-A479-03F32A48E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AF12-EDB3-434E-92E3-2F8C47128915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7603-58E2-4C69-A479-03F32A48E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AF12-EDB3-434E-92E3-2F8C47128915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7603-58E2-4C69-A479-03F32A48E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AF12-EDB3-434E-92E3-2F8C47128915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7603-58E2-4C69-A479-03F32A48E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AF12-EDB3-434E-92E3-2F8C47128915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7603-58E2-4C69-A479-03F32A48E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AF12-EDB3-434E-92E3-2F8C47128915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7603-58E2-4C69-A479-03F32A48E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AF12-EDB3-434E-92E3-2F8C47128915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7603-58E2-4C69-A479-03F32A48E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9AF12-EDB3-434E-92E3-2F8C47128915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A7603-58E2-4C69-A479-03F32A48E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3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35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378621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Использование </a:t>
            </a:r>
            <a:r>
              <a:rPr lang="ru-RU" b="1" dirty="0"/>
              <a:t>коррекционно-развивающих игр в работе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по автоматизации звуков.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Игры по автоматизации звука</a:t>
            </a:r>
            <a:r>
              <a:rPr lang="ru-RU" dirty="0" smtClean="0">
                <a:solidFill>
                  <a:schemeClr val="tx1"/>
                </a:solidFill>
              </a:rPr>
              <a:t> [Л].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4786322"/>
            <a:ext cx="6143668" cy="150019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Презентацию выполнила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учитель-логопед ГБСКОУ школы № 439 </a:t>
            </a:r>
          </a:p>
          <a:p>
            <a:pPr algn="l"/>
            <a:r>
              <a:rPr lang="ru-RU" dirty="0" err="1" smtClean="0">
                <a:solidFill>
                  <a:schemeClr val="tx1"/>
                </a:solidFill>
              </a:rPr>
              <a:t>Петродворцового</a:t>
            </a:r>
            <a:r>
              <a:rPr lang="ru-RU" dirty="0" smtClean="0">
                <a:solidFill>
                  <a:schemeClr val="tx1"/>
                </a:solidFill>
              </a:rPr>
              <a:t> района Санкт-Петербурга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Анишина Наталья Николаевна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Слова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sz="3800" b="1" dirty="0" smtClean="0"/>
              <a:t>Л а к</a:t>
            </a:r>
            <a:r>
              <a:rPr lang="ru-RU" sz="3800" b="1" dirty="0"/>
              <a:t>, </a:t>
            </a:r>
            <a:r>
              <a:rPr lang="ru-RU" sz="3800" b="1" dirty="0" smtClean="0"/>
              <a:t>л у к</a:t>
            </a:r>
            <a:r>
              <a:rPr lang="ru-RU" sz="3800" b="1" dirty="0"/>
              <a:t>, </a:t>
            </a:r>
            <a:r>
              <a:rPr lang="ru-RU" sz="3800" b="1" dirty="0" smtClean="0"/>
              <a:t>к о л</a:t>
            </a:r>
            <a:r>
              <a:rPr lang="ru-RU" sz="3800" b="1" dirty="0"/>
              <a:t>, </a:t>
            </a:r>
            <a:r>
              <a:rPr lang="ru-RU" sz="3800" b="1" dirty="0" err="1" smtClean="0"/>
              <a:t>п</a:t>
            </a:r>
            <a:r>
              <a:rPr lang="ru-RU" sz="3800" b="1" dirty="0" smtClean="0"/>
              <a:t> а л, </a:t>
            </a:r>
            <a:r>
              <a:rPr lang="ru-RU" sz="3800" b="1" dirty="0" err="1" smtClean="0"/>
              <a:t>п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ы</a:t>
            </a:r>
            <a:r>
              <a:rPr lang="ru-RU" sz="3800" b="1" dirty="0" smtClean="0"/>
              <a:t> л</a:t>
            </a:r>
            <a:r>
              <a:rPr lang="ru-RU" sz="3800" b="1" dirty="0"/>
              <a:t>, </a:t>
            </a:r>
            <a:r>
              <a:rPr lang="ru-RU" sz="3800" b="1" dirty="0" smtClean="0"/>
              <a:t>т о л </a:t>
            </a:r>
            <a:r>
              <a:rPr lang="ru-RU" sz="3800" dirty="0"/>
              <a:t>и т.д</a:t>
            </a:r>
            <a:r>
              <a:rPr lang="ru-RU" sz="3800" dirty="0" smtClean="0"/>
              <a:t>.</a:t>
            </a:r>
          </a:p>
          <a:p>
            <a:pPr>
              <a:buNone/>
            </a:pPr>
            <a:r>
              <a:rPr lang="ru-RU" sz="3800" dirty="0"/>
              <a:t/>
            </a:r>
            <a:br>
              <a:rPr lang="ru-RU" sz="3800" dirty="0"/>
            </a:br>
            <a:endParaRPr lang="ru-RU" sz="3800" dirty="0" smtClean="0"/>
          </a:p>
          <a:p>
            <a:pPr>
              <a:buNone/>
            </a:pPr>
            <a:r>
              <a:rPr lang="ru-RU" sz="3800" b="1" dirty="0" smtClean="0"/>
              <a:t>П и л а</a:t>
            </a:r>
            <a:r>
              <a:rPr lang="ru-RU" sz="3800" b="1" dirty="0"/>
              <a:t>, </a:t>
            </a:r>
            <a:r>
              <a:rPr lang="ru-RU" sz="3800" b="1" dirty="0" smtClean="0"/>
              <a:t>л а </a:t>
            </a:r>
            <a:r>
              <a:rPr lang="ru-RU" sz="3800" b="1" dirty="0" err="1" smtClean="0"/>
              <a:t>п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а</a:t>
            </a:r>
            <a:r>
              <a:rPr lang="ru-RU" sz="3800" b="1" dirty="0"/>
              <a:t>, </a:t>
            </a:r>
            <a:r>
              <a:rPr lang="ru-RU" sz="3800" b="1" dirty="0" smtClean="0"/>
              <a:t>л у </a:t>
            </a:r>
            <a:r>
              <a:rPr lang="ru-RU" sz="3800" b="1" dirty="0" err="1" smtClean="0"/>
              <a:t>н</a:t>
            </a:r>
            <a:r>
              <a:rPr lang="ru-RU" sz="3800" b="1" dirty="0" smtClean="0"/>
              <a:t> а</a:t>
            </a:r>
            <a:r>
              <a:rPr lang="ru-RU" sz="3800" b="1" dirty="0"/>
              <a:t>, </a:t>
            </a:r>
            <a:r>
              <a:rPr lang="ru-RU" sz="3800" b="1" dirty="0" smtClean="0"/>
              <a:t>л у ж а</a:t>
            </a:r>
            <a:r>
              <a:rPr lang="ru-RU" sz="3800" b="1" dirty="0"/>
              <a:t>, </a:t>
            </a:r>
            <a:r>
              <a:rPr lang="ru-RU" sz="3800" b="1" dirty="0" smtClean="0"/>
              <a:t>с т о л </a:t>
            </a:r>
            <a:r>
              <a:rPr lang="ru-RU" sz="3800" dirty="0"/>
              <a:t>и т.д</a:t>
            </a:r>
            <a:r>
              <a:rPr lang="ru-RU" sz="3800" dirty="0" smtClean="0"/>
              <a:t>.</a:t>
            </a:r>
          </a:p>
          <a:p>
            <a:pPr>
              <a:buNone/>
            </a:pPr>
            <a:r>
              <a:rPr lang="ru-RU" sz="3800" dirty="0"/>
              <a:t/>
            </a:r>
            <a:br>
              <a:rPr lang="ru-RU" sz="3800" dirty="0"/>
            </a:br>
            <a:endParaRPr lang="ru-RU" sz="3800" dirty="0" smtClean="0"/>
          </a:p>
          <a:p>
            <a:pPr>
              <a:buNone/>
            </a:pPr>
            <a:r>
              <a:rPr lang="ru-RU" sz="3800" b="1" dirty="0" smtClean="0"/>
              <a:t>П о л к а, </a:t>
            </a:r>
            <a:r>
              <a:rPr lang="ru-RU" sz="3800" b="1" dirty="0" err="1" smtClean="0"/>
              <a:t>п</a:t>
            </a:r>
            <a:r>
              <a:rPr lang="ru-RU" sz="3800" b="1" dirty="0" smtClean="0"/>
              <a:t> а л к а</a:t>
            </a:r>
            <a:r>
              <a:rPr lang="ru-RU" sz="3800" b="1" dirty="0"/>
              <a:t>, </a:t>
            </a:r>
            <a:r>
              <a:rPr lang="ru-RU" sz="3800" b="1" dirty="0" smtClean="0"/>
              <a:t>г а л к а</a:t>
            </a:r>
            <a:r>
              <a:rPr lang="ru-RU" sz="3800" b="1" dirty="0"/>
              <a:t>, </a:t>
            </a:r>
            <a:r>
              <a:rPr lang="ru-RU" sz="3800" b="1" dirty="0" smtClean="0"/>
              <a:t>с к а л а</a:t>
            </a:r>
            <a:r>
              <a:rPr lang="ru-RU" sz="3800" dirty="0" smtClean="0"/>
              <a:t> и </a:t>
            </a:r>
            <a:r>
              <a:rPr lang="ru-RU" sz="3800" dirty="0"/>
              <a:t>т.д</a:t>
            </a:r>
            <a:r>
              <a:rPr lang="ru-RU" sz="3800" dirty="0" smtClean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2200" dirty="0"/>
              <a:t>Игру можно усложнить, называя звуки в неправильном порядке.</a:t>
            </a:r>
            <a:endParaRPr lang="ru-RU" sz="2200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Игра «Назови, что нарисовано».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u="sng" dirty="0"/>
              <a:t>Цель</a:t>
            </a:r>
            <a:r>
              <a:rPr lang="ru-RU" u="sng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Автоматизация </a:t>
            </a:r>
            <a:r>
              <a:rPr lang="ru-RU" dirty="0" smtClean="0"/>
              <a:t>звука</a:t>
            </a:r>
            <a:r>
              <a:rPr lang="ru-RU" dirty="0" smtClean="0">
                <a:solidFill>
                  <a:schemeClr val="tx1"/>
                </a:solidFill>
              </a:rPr>
              <a:t> [Л]</a:t>
            </a:r>
            <a:r>
              <a:rPr lang="ru-RU" dirty="0" smtClean="0"/>
              <a:t> </a:t>
            </a:r>
            <a:r>
              <a:rPr lang="ru-RU" dirty="0"/>
              <a:t>в слогах, в </a:t>
            </a:r>
            <a:r>
              <a:rPr lang="ru-RU" dirty="0" smtClean="0"/>
              <a:t>словах.</a:t>
            </a:r>
          </a:p>
          <a:p>
            <a:r>
              <a:rPr lang="ru-RU" dirty="0"/>
              <a:t> </a:t>
            </a:r>
            <a:r>
              <a:rPr lang="ru-RU" dirty="0" smtClean="0"/>
              <a:t>Развитие </a:t>
            </a:r>
            <a:r>
              <a:rPr lang="ru-RU" dirty="0"/>
              <a:t>фонематических процессов.</a:t>
            </a:r>
          </a:p>
          <a:p>
            <a:pPr algn="ctr">
              <a:buNone/>
            </a:pPr>
            <a:r>
              <a:rPr lang="ru-RU" dirty="0"/>
              <a:t>Ход игры.</a:t>
            </a:r>
          </a:p>
          <a:p>
            <a:pPr>
              <a:buNone/>
            </a:pPr>
            <a:r>
              <a:rPr lang="ru-RU" dirty="0" smtClean="0"/>
              <a:t>    Ребёнку </a:t>
            </a:r>
            <a:r>
              <a:rPr lang="ru-RU" dirty="0"/>
              <a:t>предлагается назвать слог </a:t>
            </a:r>
            <a:r>
              <a:rPr lang="ru-RU" dirty="0" smtClean="0"/>
              <a:t>или слово(это </a:t>
            </a:r>
            <a:r>
              <a:rPr lang="ru-RU" dirty="0"/>
              <a:t>зависит от этапа работы над</a:t>
            </a:r>
          </a:p>
          <a:p>
            <a:pPr>
              <a:buNone/>
            </a:pPr>
            <a:r>
              <a:rPr lang="ru-RU" dirty="0"/>
              <a:t>словом), которое взрослый написал на </a:t>
            </a:r>
            <a:r>
              <a:rPr lang="ru-RU" dirty="0" smtClean="0"/>
              <a:t>доске.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Речевой материал для автоматизации звука 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[Л].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 fontScale="85000" lnSpcReduction="20000"/>
          </a:bodyPr>
          <a:lstStyle/>
          <a:p>
            <a:r>
              <a:rPr lang="ru-RU" sz="3800" dirty="0" err="1" smtClean="0"/>
              <a:t>ла</a:t>
            </a:r>
            <a:r>
              <a:rPr lang="ru-RU" sz="3800" dirty="0" smtClean="0"/>
              <a:t>, </a:t>
            </a:r>
            <a:r>
              <a:rPr lang="ru-RU" sz="3800" dirty="0" err="1" smtClean="0"/>
              <a:t>ло</a:t>
            </a:r>
            <a:r>
              <a:rPr lang="ru-RU" sz="3800" dirty="0" smtClean="0"/>
              <a:t>, </a:t>
            </a:r>
            <a:r>
              <a:rPr lang="ru-RU" sz="3800" dirty="0" err="1" smtClean="0"/>
              <a:t>лу</a:t>
            </a:r>
            <a:r>
              <a:rPr lang="ru-RU" sz="3800" dirty="0" smtClean="0"/>
              <a:t>, </a:t>
            </a:r>
            <a:r>
              <a:rPr lang="ru-RU" sz="3800" dirty="0" err="1" smtClean="0"/>
              <a:t>лы</a:t>
            </a:r>
            <a:r>
              <a:rPr lang="ru-RU" sz="3800" dirty="0" smtClean="0"/>
              <a:t>, ал, </a:t>
            </a:r>
            <a:r>
              <a:rPr lang="ru-RU" sz="3800" dirty="0" err="1" smtClean="0"/>
              <a:t>ол</a:t>
            </a:r>
            <a:r>
              <a:rPr lang="ru-RU" sz="3800" dirty="0" smtClean="0"/>
              <a:t>, </a:t>
            </a:r>
            <a:r>
              <a:rPr lang="ru-RU" sz="3800" dirty="0" err="1" smtClean="0"/>
              <a:t>ул</a:t>
            </a:r>
            <a:r>
              <a:rPr lang="ru-RU" sz="3800" dirty="0" smtClean="0"/>
              <a:t>,</a:t>
            </a:r>
          </a:p>
          <a:p>
            <a:pPr>
              <a:buNone/>
            </a:pPr>
            <a:endParaRPr lang="ru-RU" sz="3800" dirty="0" smtClean="0"/>
          </a:p>
          <a:p>
            <a:r>
              <a:rPr lang="ru-RU" sz="3800" dirty="0" err="1" smtClean="0"/>
              <a:t>ыл</a:t>
            </a:r>
            <a:r>
              <a:rPr lang="ru-RU" sz="3800" dirty="0" smtClean="0"/>
              <a:t>, ил, ял, </a:t>
            </a:r>
            <a:r>
              <a:rPr lang="ru-RU" sz="3800" dirty="0" err="1" smtClean="0"/>
              <a:t>юл</a:t>
            </a:r>
            <a:r>
              <a:rPr lang="ru-RU" sz="3800" dirty="0" smtClean="0"/>
              <a:t>, ел, ёл.</a:t>
            </a:r>
          </a:p>
          <a:p>
            <a:pPr>
              <a:buNone/>
            </a:pPr>
            <a:endParaRPr lang="ru-RU" sz="3800" dirty="0" smtClean="0"/>
          </a:p>
          <a:p>
            <a:r>
              <a:rPr lang="ru-RU" sz="3800" dirty="0" smtClean="0"/>
              <a:t>Лук, лак, кол, пол, пыл, лом, гол, пил, мыл, выл, дул, рыл и т.д.</a:t>
            </a:r>
          </a:p>
          <a:p>
            <a:endParaRPr lang="ru-RU" dirty="0" smtClean="0"/>
          </a:p>
          <a:p>
            <a:pPr>
              <a:buNone/>
            </a:pPr>
            <a:r>
              <a:rPr lang="ru-RU" sz="2800" dirty="0" smtClean="0"/>
              <a:t>Эта игра предполагает, знание детьми букв и умение читать короткие слова.</a:t>
            </a:r>
          </a:p>
          <a:p>
            <a:pPr>
              <a:buNone/>
            </a:pPr>
            <a:r>
              <a:rPr lang="ru-RU" sz="2800" b="1" dirty="0" smtClean="0"/>
              <a:t> 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«Что изменилось?».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600" u="sng" dirty="0" smtClean="0"/>
              <a:t>Цель :</a:t>
            </a:r>
          </a:p>
          <a:p>
            <a:r>
              <a:rPr lang="ru-RU" sz="4000" dirty="0" smtClean="0"/>
              <a:t> Автоматизации звука</a:t>
            </a:r>
            <a:r>
              <a:rPr lang="ru-RU" sz="4000" dirty="0" smtClean="0">
                <a:solidFill>
                  <a:schemeClr val="tx1"/>
                </a:solidFill>
              </a:rPr>
              <a:t> [Л].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- в прямых слогах;</a:t>
            </a:r>
          </a:p>
          <a:p>
            <a:pPr>
              <a:buNone/>
            </a:pPr>
            <a:r>
              <a:rPr lang="ru-RU" sz="4000" dirty="0" smtClean="0"/>
              <a:t>    - в словах с ударением на прямом слоге;</a:t>
            </a:r>
            <a:br>
              <a:rPr lang="ru-RU" sz="4000" dirty="0" smtClean="0"/>
            </a:br>
            <a:r>
              <a:rPr lang="ru-RU" sz="4000" dirty="0" smtClean="0"/>
              <a:t>- в словах без ударении на прямом слоге;</a:t>
            </a:r>
            <a:br>
              <a:rPr lang="ru-RU" sz="4000" dirty="0" smtClean="0"/>
            </a:br>
            <a:r>
              <a:rPr lang="ru-RU" sz="4000" dirty="0" smtClean="0"/>
              <a:t>- в обратных слогах;</a:t>
            </a:r>
          </a:p>
          <a:p>
            <a:pPr>
              <a:buNone/>
            </a:pPr>
            <a:r>
              <a:rPr lang="ru-RU" sz="4000" dirty="0" smtClean="0"/>
              <a:t>     - в словах с ударением на обратном слоге;</a:t>
            </a:r>
            <a:br>
              <a:rPr lang="ru-RU" sz="4000" dirty="0" smtClean="0"/>
            </a:br>
            <a:r>
              <a:rPr lang="ru-RU" sz="4000" dirty="0" smtClean="0"/>
              <a:t>- в словах без ударения на обратном стоге;</a:t>
            </a:r>
            <a:br>
              <a:rPr lang="ru-RU" sz="4000" dirty="0" smtClean="0"/>
            </a:br>
            <a:r>
              <a:rPr lang="ru-RU" sz="4000" dirty="0" smtClean="0"/>
              <a:t>- в предложениях;</a:t>
            </a:r>
          </a:p>
          <a:p>
            <a:pPr>
              <a:buNone/>
            </a:pPr>
            <a:endParaRPr lang="ru-RU" sz="4000" dirty="0" smtClean="0"/>
          </a:p>
          <a:p>
            <a:r>
              <a:rPr lang="ru-RU" sz="4000" dirty="0" smtClean="0"/>
              <a:t> Развитие внимания, памяти.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428759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000" dirty="0" smtClean="0"/>
              <a:t>Ход игры:</a:t>
            </a:r>
            <a:br>
              <a:rPr lang="ru-RU" sz="40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1785926"/>
            <a:ext cx="8358246" cy="4643470"/>
          </a:xfrm>
        </p:spPr>
        <p:txBody>
          <a:bodyPr>
            <a:normAutofit fontScale="92500"/>
          </a:bodyPr>
          <a:lstStyle/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Предлагается несколько картинок, (количество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может меняться в зависимости от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индивидуальных особенностей </a:t>
            </a:r>
            <a:r>
              <a:rPr lang="ru-RU" dirty="0" err="1" smtClean="0">
                <a:solidFill>
                  <a:schemeClr val="tx1"/>
                </a:solidFill>
              </a:rPr>
              <a:t>ребенка,возраста</a:t>
            </a:r>
            <a:r>
              <a:rPr lang="ru-RU" dirty="0" smtClean="0">
                <a:solidFill>
                  <a:schemeClr val="tx1"/>
                </a:solidFill>
              </a:rPr>
              <a:t>, уровня развития памяти и внимания), ребёнок должен назвать каждую, затем взрослый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меняет местами картинки. Ребенок должен сказать что, изменилось.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Наглядные пособия: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21"/>
          <a:ext cx="8229600" cy="5460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990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Этап работы над звуком</a:t>
                      </a:r>
                      <a:endParaRPr lang="ru-RU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Речевой материал</a:t>
                      </a:r>
                      <a:endParaRPr lang="ru-RU" sz="10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990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Автоматизация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прямых слогах.</a:t>
                      </a:r>
                      <a:endParaRPr lang="ru-RU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Карточки с прямыми слогами.</a:t>
                      </a:r>
                      <a:endParaRPr lang="ru-RU" sz="100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Ла, ло, лу, лы, лэ.</a:t>
                      </a:r>
                      <a:endParaRPr lang="ru-RU" sz="10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819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Автоматизация в словах с ударением на</a:t>
                      </a:r>
                      <a:b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прямом слоге.</a:t>
                      </a:r>
                      <a:endParaRPr lang="ru-RU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Предметные картинки:</a:t>
                      </a:r>
                      <a:endParaRPr lang="ru-RU" sz="10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Лак,   юла,   пила,  лавка,  лампа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кулак,</a:t>
                      </a:r>
                      <a:b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калач,   халат,   водолаз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,  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палатка, лодка,</a:t>
                      </a:r>
                      <a:b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ложка, калоши, лук,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лужа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лыжи, малыш,</a:t>
                      </a:r>
                      <a:b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булыжник.</a:t>
                      </a:r>
                      <a:endParaRPr lang="ru-RU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819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Автоматизация в словах без ударения на</a:t>
                      </a:r>
                      <a:b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прямом слоге.</a:t>
                      </a:r>
                      <a:endParaRPr lang="ru-RU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Предметные киртинки:</a:t>
                      </a:r>
                      <a:endParaRPr lang="ru-RU" sz="100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Школа,  лапша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луна, лужок, лукошко,</a:t>
                      </a:r>
                      <a:b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голубь,   жёлудь,   палуба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,   вши, 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пчёлы,</a:t>
                      </a:r>
                      <a:b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бокалы,    пламя,    пластинка, заплатка,</a:t>
                      </a:r>
                      <a:b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платок,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флаг.</a:t>
                      </a:r>
                      <a:endParaRPr lang="ru-RU" sz="10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990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Автоматизация в обратных слогах.</a:t>
                      </a:r>
                      <a:endParaRPr lang="ru-RU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Карточки с обратными слогами:</a:t>
                      </a:r>
                      <a:b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Ал, ил,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ул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ыл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нл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, ел, ёл,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юл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, ил, ял.</a:t>
                      </a:r>
                      <a:endParaRPr lang="ru-RU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9839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Автоматизация в словах с ударением на</a:t>
                      </a:r>
                      <a:b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обратном слоге.</a:t>
                      </a:r>
                      <a:endParaRPr lang="ru-RU" sz="10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Предметные картинки:</a:t>
                      </a:r>
                      <a:endParaRPr lang="ru-RU" sz="10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Галка,   палка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,  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фиалка,   бокал, пенал,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вокзал, галстук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пол, стол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волк, полка,</a:t>
                      </a:r>
                      <a:b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молния,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щегол, стул, булка, бутылка, ёлка,</a:t>
                      </a:r>
                      <a:b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пилка,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чёлка,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осёл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,   козёл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, 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мел,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белка,</a:t>
                      </a:r>
                      <a:b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вилка.</a:t>
                      </a:r>
                      <a:endParaRPr lang="ru-RU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4919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Автоматизация в словах без ударения на</a:t>
                      </a:r>
                      <a:b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обратном слоге.</a:t>
                      </a:r>
                      <a:endParaRPr lang="ru-RU" sz="10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Предметные картинки:</a:t>
                      </a:r>
                      <a:endParaRPr lang="ru-RU" sz="10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Алмаз, алфавит, балкон, чулки, вулкан,</a:t>
                      </a:r>
                      <a:b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узел, дятел, пепел, маршал.</a:t>
                      </a:r>
                      <a:endParaRPr lang="ru-RU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11478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Автоматизация в предложениях.</a:t>
                      </a:r>
                      <a:endParaRPr lang="ru-RU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Сюжетные картинки:</a:t>
                      </a:r>
                      <a:b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Во дворе лает  пёс.</a:t>
                      </a:r>
                      <a:b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 реке плывёт плот.</a:t>
                      </a:r>
                      <a:b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Котёнок лакает молоко.</a:t>
                      </a:r>
                      <a:b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Михаил читает письмо.</a:t>
                      </a:r>
                      <a:b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Маша гладит полотенце.</a:t>
                      </a:r>
                      <a:b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Володя купил пенал.</a:t>
                      </a:r>
                      <a:endParaRPr lang="ru-RU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4000" b="0" dirty="0" smtClean="0"/>
              <a:t>Автоматизация</a:t>
            </a:r>
            <a:r>
              <a:rPr lang="ru-RU" sz="2700" b="0" dirty="0" smtClean="0"/>
              <a:t> </a:t>
            </a:r>
            <a:r>
              <a:rPr lang="ru-RU" sz="4000" b="0" dirty="0" smtClean="0"/>
              <a:t>в прямых слогах.</a:t>
            </a: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100" dirty="0" smtClean="0"/>
              <a:t>Карточки с прямыми слогами:</a:t>
            </a:r>
            <a:br>
              <a:rPr lang="ru-RU" sz="3100" dirty="0" smtClean="0"/>
            </a:br>
            <a:endParaRPr lang="ru-RU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sz="4800" b="1" dirty="0" err="1" smtClean="0"/>
              <a:t>Ла</a:t>
            </a:r>
            <a:endParaRPr lang="ru-RU" sz="4800" b="1" dirty="0" smtClean="0"/>
          </a:p>
          <a:p>
            <a:pPr algn="ctr">
              <a:buNone/>
            </a:pPr>
            <a:r>
              <a:rPr lang="ru-RU" sz="4800" b="1" dirty="0" err="1" smtClean="0"/>
              <a:t>Ло</a:t>
            </a:r>
            <a:endParaRPr lang="ru-RU" sz="4800" b="1" dirty="0" smtClean="0"/>
          </a:p>
          <a:p>
            <a:pPr algn="ctr">
              <a:buNone/>
            </a:pPr>
            <a:r>
              <a:rPr lang="ru-RU" sz="4800" b="1" dirty="0" smtClean="0"/>
              <a:t> Лу</a:t>
            </a:r>
          </a:p>
          <a:p>
            <a:pPr algn="ctr">
              <a:buNone/>
            </a:pPr>
            <a:r>
              <a:rPr lang="ru-RU" sz="4800" b="1" dirty="0" err="1" smtClean="0"/>
              <a:t>Лы</a:t>
            </a:r>
            <a:endParaRPr lang="ru-RU" sz="4800" b="1" dirty="0" smtClean="0"/>
          </a:p>
          <a:p>
            <a:pPr algn="ctr">
              <a:buNone/>
            </a:pPr>
            <a:r>
              <a:rPr lang="ru-RU" sz="4800" b="1" dirty="0" smtClean="0"/>
              <a:t> Лэ.</a:t>
            </a:r>
            <a:endParaRPr lang="ru-RU" sz="4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829050" cy="46910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Автоматизация в словах с ударением на</a:t>
            </a:r>
            <a:br>
              <a:rPr lang="ru-RU" sz="3600" dirty="0" smtClean="0"/>
            </a:br>
            <a:r>
              <a:rPr lang="ru-RU" sz="3600" dirty="0" smtClean="0"/>
              <a:t>прямом слоге.</a:t>
            </a:r>
            <a:endParaRPr lang="ru-RU" sz="3600" dirty="0"/>
          </a:p>
        </p:txBody>
      </p:sp>
      <p:pic>
        <p:nvPicPr>
          <p:cNvPr id="39939" name="Picture 3" descr="C:\Users\Алексей\Pictures\Новая папка\кула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572008"/>
            <a:ext cx="2466975" cy="18478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9940" name="Picture 4" descr="C:\Users\Алексей\Pictures\Новая папка\ла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857628"/>
            <a:ext cx="2500315" cy="250031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9942" name="Picture 6" descr="C:\Users\Алексей\Pictures\Новая папка\ла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00174"/>
            <a:ext cx="2357454" cy="235745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9943" name="Picture 7" descr="C:\Users\Алексей\Pictures\Новая папка\ламп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714752"/>
            <a:ext cx="1752600" cy="26098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9944" name="Picture 8" descr="C:\Users\Алексей\Pictures\Новая папка\пил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0306" y="1785926"/>
            <a:ext cx="2882222" cy="192788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9945" name="Picture 9" descr="C:\Users\Алексей\Pictures\Новая папка\юл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1357298"/>
            <a:ext cx="2157418" cy="309379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Алексей\Pictures\Новая папка\кала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2466975" cy="184785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0963" name="Picture 3" descr="C:\Users\Алексей\Pictures\Новая папка\хала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785794"/>
            <a:ext cx="2514608" cy="251460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64" name="Picture 4" descr="C:\Users\Алексей\Pictures\Новая папка\водолаз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0695" y="1428736"/>
            <a:ext cx="3292859" cy="485778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0965" name="Picture 5" descr="C:\Users\Алексей\Pictures\Новая папка\палат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3857628"/>
            <a:ext cx="2643191" cy="264319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Алексей\Pictures\Новая папка\лод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4121423" cy="214314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1987" name="Picture 3" descr="C:\Users\Алексей\Pictures\Новая папка\лож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928802"/>
            <a:ext cx="2466975" cy="18478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988" name="Picture 4" descr="C:\Users\Алексей\Pictures\Новая папка\калош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429132"/>
            <a:ext cx="2143125" cy="214312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989" name="Picture 5" descr="C:\Users\Алексей\Pictures\Новая папка\лу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1284" y="4071942"/>
            <a:ext cx="3209736" cy="243840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Предлагаю Вашему вниманию игры по автоматизации звуков.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Благодаря тому, что коррекционно-развивающая игра является активной и основной для ребенка деятельностью, в которою он охотно и добросовестно включается, новый опыт приобретенный в ней,  становится его личным достоянием, т.к. его можно свободно применять и в других условиях. Перенос усвоенного опыта в новой ситуации в его собственных играх является важным показанием развития, творческой  инициативы  ребенка. Кроме того, коррекционно-развивающие игры учат действовать детей «в уме» мыслить, что раскрепощает их творческие способности и возможности.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Результативность коррекционно-развивающих игр в работе по автоматизации звука почти в два раза выше традиционных методов автоматизации.</a:t>
            </a:r>
          </a:p>
          <a:p>
            <a:pPr>
              <a:buNone/>
            </a:pPr>
            <a:r>
              <a:rPr lang="ru-RU" sz="1800" dirty="0" smtClean="0"/>
              <a:t>Кроме того, игры эти многофункциональные и могут быть использованы в форме домашнего задания, могут проводиться с одним ребенком и с группой детей, а также могут быть проведены как в помещении, так и на улице.</a:t>
            </a:r>
          </a:p>
          <a:p>
            <a:pPr>
              <a:buNone/>
            </a:pPr>
            <a:r>
              <a:rPr lang="ru-RU" sz="1800" dirty="0" smtClean="0"/>
              <a:t>Важно, так же, что кроме автоматизации они развивают память, внимание, мышление, обогащают активный и пассивный словарь ребенка.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Users\Алексей\Pictures\Новая папка\булыж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3159728" cy="228601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3011" name="Picture 3" descr="C:\Users\Алексей\Pictures\Новая папка\малы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785926"/>
            <a:ext cx="3191510" cy="220504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3013" name="Picture 5" descr="http://go1.imgsmail.ru/imgpreview?key=http%3A//dmazay.ru/products%5Fpictures/MK%2520ohotn%2520D1.jpg&amp;mb=imgdb_preview_13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500570"/>
            <a:ext cx="3500462" cy="216326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3015" name="Picture 7" descr="http://go1.imgsmail.ru/imgpreview?key=http%3A//wallpapers.ssdn.ru/pic/9c031d24d7.jpg&amp;mb=imgdb_preview_39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357694"/>
            <a:ext cx="2928958" cy="219354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50019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Автоматизация в словах без ударения на</a:t>
            </a:r>
            <a:br>
              <a:rPr lang="ru-RU" sz="3600" dirty="0" smtClean="0"/>
            </a:br>
            <a:r>
              <a:rPr lang="ru-RU" sz="3600" dirty="0" smtClean="0"/>
              <a:t>прямом слоге.</a:t>
            </a:r>
            <a:endParaRPr lang="ru-RU" sz="3600" dirty="0"/>
          </a:p>
        </p:txBody>
      </p:sp>
      <p:pic>
        <p:nvPicPr>
          <p:cNvPr id="46082" name="Picture 2" descr="C:\Users\Алексей\Pictures\Новая папка\школ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643338" cy="2722568"/>
          </a:xfrm>
          <a:prstGeom prst="rect">
            <a:avLst/>
          </a:prstGeom>
          <a:noFill/>
        </p:spPr>
      </p:pic>
      <p:pic>
        <p:nvPicPr>
          <p:cNvPr id="46083" name="Picture 3" descr="C:\Users\Алексей\Pictures\Новая папка\лапш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214818"/>
            <a:ext cx="3178808" cy="220980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6084" name="Picture 4" descr="C:\Users\Алексей\Pictures\Новая папка\лу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643050"/>
            <a:ext cx="3667958" cy="22860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6085" name="Picture 5" descr="C:\Users\Алексей\Pictures\Новая папка\лужо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500570"/>
            <a:ext cx="3286148" cy="211835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Users\Алексей\Pictures\Новая папка\лукош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714356"/>
            <a:ext cx="2428892" cy="242889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7107" name="Picture 3" descr="C:\Users\Алексей\Pictures\Новая папка\палуб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1" y="3929066"/>
            <a:ext cx="4011829" cy="250033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7108" name="Picture 4" descr="C:\Users\Алексей\Pictures\Новая папка\желуд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643314"/>
            <a:ext cx="2428892" cy="242889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7109" name="Picture 5" descr="C:\Users\Алексей\Pictures\Новая папка\голуб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642918"/>
            <a:ext cx="3147323" cy="235745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C:\Users\Алексей\Pictures\Новая папка\плам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786190"/>
            <a:ext cx="3105762" cy="268128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8131" name="Picture 3" descr="C:\Users\Алексей\Pictures\Новая папка\пласти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28604"/>
            <a:ext cx="2143125" cy="21336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8132" name="Picture 4" descr="C:\Users\Алексей\Pictures\Новая папка\плат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071546"/>
            <a:ext cx="3259897" cy="17859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8133" name="Picture 5" descr="C:\Users\Алексей\Pictures\Новая папка\флаг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000372"/>
            <a:ext cx="3835972" cy="307183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C:\Users\Алексей\Pictures\Новая папка\бока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7232"/>
            <a:ext cx="2500330" cy="228753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9155" name="Picture 3" descr="C:\Users\Алексей\Pictures\Новая папка\заплат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000108"/>
            <a:ext cx="3560388" cy="314327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9156" name="Picture 4" descr="C:\Users\Алексей\Pictures\Новая папка\пчел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876"/>
            <a:ext cx="3954604" cy="250033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Автоматизация в обратных слогах.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42108" y="1785926"/>
            <a:ext cx="561610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/>
              <a:t>ал</a:t>
            </a:r>
          </a:p>
          <a:p>
            <a:pPr algn="ctr"/>
            <a:r>
              <a:rPr lang="ru-RU" sz="6000" dirty="0" smtClean="0"/>
              <a:t> ил</a:t>
            </a:r>
          </a:p>
          <a:p>
            <a:pPr algn="ctr"/>
            <a:r>
              <a:rPr lang="ru-RU" sz="6000" dirty="0" smtClean="0"/>
              <a:t> </a:t>
            </a:r>
            <a:r>
              <a:rPr lang="ru-RU" sz="6000" dirty="0" err="1" smtClean="0"/>
              <a:t>ул</a:t>
            </a:r>
            <a:endParaRPr lang="ru-RU" sz="6000" dirty="0" smtClean="0"/>
          </a:p>
          <a:p>
            <a:pPr algn="ctr"/>
            <a:r>
              <a:rPr lang="ru-RU" sz="6000" dirty="0" smtClean="0"/>
              <a:t>  </a:t>
            </a:r>
            <a:r>
              <a:rPr lang="ru-RU" sz="6000" dirty="0" err="1" smtClean="0"/>
              <a:t>ыл</a:t>
            </a:r>
            <a:endParaRPr lang="ru-RU" sz="6000" dirty="0" smtClean="0"/>
          </a:p>
          <a:p>
            <a:pPr algn="ctr"/>
            <a:r>
              <a:rPr lang="ru-RU" sz="6000" dirty="0" smtClean="0"/>
              <a:t>  ил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714488"/>
            <a:ext cx="457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/>
              <a:t> ел</a:t>
            </a:r>
          </a:p>
          <a:p>
            <a:r>
              <a:rPr lang="ru-RU" sz="6000" dirty="0" smtClean="0"/>
              <a:t> ёл</a:t>
            </a:r>
          </a:p>
          <a:p>
            <a:r>
              <a:rPr lang="ru-RU" sz="6000" dirty="0" smtClean="0"/>
              <a:t> </a:t>
            </a:r>
            <a:r>
              <a:rPr lang="ru-RU" sz="6000" dirty="0" err="1" smtClean="0"/>
              <a:t>юл</a:t>
            </a:r>
            <a:endParaRPr lang="ru-RU" sz="6000" dirty="0" smtClean="0"/>
          </a:p>
          <a:p>
            <a:r>
              <a:rPr lang="ru-RU" sz="6000" dirty="0" smtClean="0"/>
              <a:t> ил</a:t>
            </a:r>
          </a:p>
          <a:p>
            <a:r>
              <a:rPr lang="ru-RU" sz="6000" dirty="0" smtClean="0"/>
              <a:t> ял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Автоматизация в словах с ударением на</a:t>
            </a:r>
            <a:br>
              <a:rPr lang="ru-RU" sz="3600" dirty="0" smtClean="0"/>
            </a:br>
            <a:r>
              <a:rPr lang="ru-RU" sz="3600" dirty="0" smtClean="0"/>
              <a:t>обратном слоге.</a:t>
            </a:r>
            <a:endParaRPr lang="ru-RU" sz="3600" dirty="0"/>
          </a:p>
        </p:txBody>
      </p:sp>
      <p:pic>
        <p:nvPicPr>
          <p:cNvPr id="50178" name="Picture 2" descr="C:\Users\Алексей\Pictures\Новая папка\гал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3429024" cy="228186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0179" name="Picture 3" descr="C:\Users\Алексей\Pictures\Новая папка\пал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714488"/>
            <a:ext cx="3051949" cy="22860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0180" name="Picture 4" descr="C:\Users\Алексей\Pictures\Новая папка\фиал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786190"/>
            <a:ext cx="2857520" cy="285752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0181" name="Picture 5" descr="C:\Users\Алексей\Pictures\Новая папка\бок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214818"/>
            <a:ext cx="2753095" cy="206216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C:\Users\Алексей\Pictures\Новая папка\вокза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09" y="857231"/>
            <a:ext cx="4143405" cy="310355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03" name="Picture 3" descr="C:\Users\Алексей\Pictures\Новая папка\пена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285860"/>
            <a:ext cx="2885506" cy="216134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04" name="Picture 4" descr="C:\Users\Алексей\Pictures\Новая папка\по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984" y="4000504"/>
            <a:ext cx="3644074" cy="272953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06" name="Picture 6" descr="http://go1.imgsmail.ru/imgpreview?key=http%3A//britishstyle.ru/images/detailed/1/tisse003-k30xl.jpg&amp;mb=imgdb_preview_14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357694"/>
            <a:ext cx="2286016" cy="228601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C:\Users\Алексей\Pictures\Новая папка\ст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500570"/>
            <a:ext cx="2533650" cy="180975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3251" name="Picture 3" descr="C:\Users\Алексей\Pictures\Новая папка\сту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143380"/>
            <a:ext cx="1981200" cy="231457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3252" name="Picture 4" descr="C:\Users\Алексей\Pictures\Новая папка\пол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3820" y="1357298"/>
            <a:ext cx="3442494" cy="22860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3253" name="Picture 5" descr="C:\Users\Алексей\Pictures\Новая папка\ел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000372"/>
            <a:ext cx="2019300" cy="307183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Pictures\Новая папка\волк бродит по лес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9365" y="3929067"/>
            <a:ext cx="3684759" cy="258694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7" name="Picture 3" descr="C:\Users\Алексей\Pictures\Новая папка\мол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000108"/>
            <a:ext cx="3528816" cy="264320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8" name="Picture 4" descr="C:\Users\Алексей\Pictures\Новая папка\щего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142984"/>
            <a:ext cx="3240428" cy="257176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9" name="Picture 5" descr="C:\Users\Алексей\Pictures\Новая папка\бул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286256"/>
            <a:ext cx="2643206" cy="152615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Ниже приведены игры по автоматизации звука [Л].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Но они могут быть использованы для автоматизации или дифференциации любых других звуков. Цель и правила игры остаются прежними, меняется только речевой материал.</a:t>
            </a:r>
            <a:r>
              <a:rPr lang="ru-RU" b="1" dirty="0" smtClean="0"/>
              <a:t>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ксей\Pictures\Новая папка\бутыл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286124"/>
            <a:ext cx="928694" cy="2371725"/>
          </a:xfrm>
          <a:prstGeom prst="rect">
            <a:avLst/>
          </a:prstGeom>
          <a:noFill/>
        </p:spPr>
      </p:pic>
      <p:pic>
        <p:nvPicPr>
          <p:cNvPr id="2051" name="Picture 3" descr="C:\Users\Алексей\Pictures\Новая папка\вил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00504"/>
            <a:ext cx="2466975" cy="1847850"/>
          </a:xfrm>
          <a:prstGeom prst="rect">
            <a:avLst/>
          </a:prstGeom>
          <a:noFill/>
        </p:spPr>
      </p:pic>
      <p:pic>
        <p:nvPicPr>
          <p:cNvPr id="2052" name="Picture 4" descr="C:\Users\Алексей\Pictures\Новая папка\пил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071546"/>
            <a:ext cx="2343150" cy="1943100"/>
          </a:xfrm>
          <a:prstGeom prst="rect">
            <a:avLst/>
          </a:prstGeom>
          <a:noFill/>
        </p:spPr>
      </p:pic>
      <p:pic>
        <p:nvPicPr>
          <p:cNvPr id="2053" name="Picture 5" descr="C:\Users\Алексей\Pictures\Новая папка\ме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071942"/>
            <a:ext cx="2466975" cy="1847850"/>
          </a:xfrm>
          <a:prstGeom prst="rect">
            <a:avLst/>
          </a:prstGeom>
          <a:noFill/>
        </p:spPr>
      </p:pic>
      <p:pic>
        <p:nvPicPr>
          <p:cNvPr id="2054" name="Picture 6" descr="C:\Users\Алексей\Pictures\Новая папка\stylist-1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714356"/>
            <a:ext cx="2901388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лексей\Pictures\Новая папка\козе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1038" y="3286124"/>
            <a:ext cx="3528816" cy="264320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5" name="Picture 3" descr="C:\Users\Алексей\Pictures\Новая папка\осе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86189"/>
            <a:ext cx="2786082" cy="2874329"/>
          </a:xfrm>
          <a:prstGeom prst="rect">
            <a:avLst/>
          </a:prstGeom>
          <a:noFill/>
        </p:spPr>
      </p:pic>
      <p:pic>
        <p:nvPicPr>
          <p:cNvPr id="3076" name="Picture 4" descr="C:\Users\Алексей\Pictures\Новая папка\белка в дупл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28604"/>
            <a:ext cx="2786102" cy="278610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Автоматизация</a:t>
            </a:r>
            <a:r>
              <a:rPr lang="ru-RU" dirty="0" smtClean="0"/>
              <a:t> </a:t>
            </a:r>
            <a:r>
              <a:rPr lang="ru-RU" sz="4000" dirty="0" smtClean="0"/>
              <a:t>в словах без ударения на</a:t>
            </a:r>
            <a:br>
              <a:rPr lang="ru-RU" sz="4000" dirty="0" smtClean="0"/>
            </a:br>
            <a:r>
              <a:rPr lang="ru-RU" sz="4000" dirty="0" smtClean="0"/>
              <a:t>обратном слоге.</a:t>
            </a:r>
            <a:endParaRPr lang="ru-RU" dirty="0"/>
          </a:p>
        </p:txBody>
      </p:sp>
      <p:pic>
        <p:nvPicPr>
          <p:cNvPr id="4099" name="Picture 3" descr="C:\Users\Алексей\Pictures\Новая папка\алфави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285860"/>
            <a:ext cx="2438402" cy="2406034"/>
          </a:xfrm>
          <a:prstGeom prst="rect">
            <a:avLst/>
          </a:prstGeom>
          <a:noFill/>
        </p:spPr>
      </p:pic>
      <p:pic>
        <p:nvPicPr>
          <p:cNvPr id="4100" name="Picture 4" descr="C:\Users\Алексей\Pictures\Новая папка\балк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2428892" cy="2262101"/>
          </a:xfrm>
          <a:prstGeom prst="rect">
            <a:avLst/>
          </a:prstGeom>
          <a:noFill/>
        </p:spPr>
      </p:pic>
      <p:pic>
        <p:nvPicPr>
          <p:cNvPr id="4101" name="Picture 5" descr="C:\Users\Алексей\Pictures\Новая папка\узе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357562"/>
            <a:ext cx="3143272" cy="235442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102" name="Picture 6" descr="C:\Users\Алексей\Pictures\Новая папка\дяте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214818"/>
            <a:ext cx="2571768" cy="243817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103" name="Picture 7" descr="C:\Users\Алексей\Pictures\Новая папка\чулки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4029075"/>
            <a:ext cx="1476374" cy="257931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лексей\Pictures\Новая папка\вулк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4429558" cy="27860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3" name="Picture 3" descr="C:\Users\Алексей\Pictures\Новая папка\марша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785794"/>
            <a:ext cx="1800225" cy="2543175"/>
          </a:xfrm>
          <a:prstGeom prst="rect">
            <a:avLst/>
          </a:prstGeom>
          <a:noFill/>
        </p:spPr>
      </p:pic>
      <p:pic>
        <p:nvPicPr>
          <p:cNvPr id="5124" name="Picture 4" descr="C:\Users\Алексей\Pictures\Новая папка\пепе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857627"/>
            <a:ext cx="3286148" cy="246143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Users\Алексей\Pictures\Новая папка\алмаз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429132"/>
            <a:ext cx="2319336" cy="1647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Автоматизация в предложениях.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0418" name="Picture 2" descr="C:\Users\Алексей\Pictures\Новая папка\во дворе лает соб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14554"/>
            <a:ext cx="3892562" cy="373368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0"/>
          </a:effectLst>
        </p:spPr>
      </p:pic>
      <p:pic>
        <p:nvPicPr>
          <p:cNvPr id="60422" name="Picture 6" descr="https://encrypted-tbn3.gstatic.com/images?q=tbn:ANd9GcSvuQ8Fpf6aD7yf_Gg67aaVOMQhJfQqthXSpX0vRjc10_piTGG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4683796" cy="32147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1928794" y="6072206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Во дворе лает собака.</a:t>
            </a:r>
            <a:endParaRPr lang="ru-RU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 descr="C:\Users\Алексей\Pictures\Новая папка\по реке плывет пло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642918"/>
            <a:ext cx="6500858" cy="487564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2643174" y="5857892"/>
            <a:ext cx="2954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 реке плывет плот.</a:t>
            </a:r>
            <a:endParaRPr lang="ru-RU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C:\Users\Алексей\Pictures\Новая папка\котенок лакает моло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785794"/>
            <a:ext cx="6143668" cy="476847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2357422" y="6143644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Котенок лакает молоко.</a:t>
            </a:r>
            <a:endParaRPr lang="ru-RU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C:\Users\Алексей\Pictures\Новая папка\мальчик читает письм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57166"/>
            <a:ext cx="3786214" cy="526071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2857488" y="5715016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Михаил читает письмо.</a:t>
            </a:r>
            <a:endParaRPr lang="ru-RU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C:\Users\Алексей\Pictures\Новая папка\дев. гладит полотенц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642918"/>
            <a:ext cx="3714776" cy="48570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2500298" y="5786454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Маша гладит полотенце.</a:t>
            </a:r>
            <a:endParaRPr lang="ru-RU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https://encrypted-tbn0.gstatic.com/images?q=tbn:ANd9GcRZKQsUw1BWXuWwQjx12yO30uNVF49w4Y3axk7l_eS6rRi8q7F5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7232"/>
            <a:ext cx="5572164" cy="55721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0"/>
          </a:effectLst>
        </p:spPr>
      </p:pic>
      <p:pic>
        <p:nvPicPr>
          <p:cNvPr id="6150" name="Picture 6" descr="https://encrypted-tbn0.gstatic.com/images?q=tbn:ANd9GcTJHIxGnWK6L2wnaYWCnag0G5_KTy8ABHpCLuvtZ1onR7xmf8U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335153">
            <a:off x="4590524" y="3393821"/>
            <a:ext cx="1708583" cy="109960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1643042" y="6215082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Володя купил пенал.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357321"/>
          </a:xfrm>
        </p:spPr>
        <p:txBody>
          <a:bodyPr/>
          <a:lstStyle/>
          <a:p>
            <a:r>
              <a:rPr lang="ru-RU" b="1" dirty="0" smtClean="0">
                <a:cs typeface="Aharoni" pitchFamily="2" charset="-79"/>
              </a:rPr>
              <a:t>Игра «Чего не стало?»</a:t>
            </a:r>
            <a:endParaRPr lang="ru-RU" b="1" dirty="0"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000240"/>
            <a:ext cx="8143932" cy="3638560"/>
          </a:xfrm>
        </p:spPr>
        <p:txBody>
          <a:bodyPr>
            <a:noAutofit/>
          </a:bodyPr>
          <a:lstStyle/>
          <a:p>
            <a:pPr algn="l"/>
            <a:r>
              <a:rPr lang="ru-RU" sz="2400" u="sng" dirty="0">
                <a:solidFill>
                  <a:schemeClr val="tx1"/>
                </a:solidFill>
                <a:cs typeface="Times New Roman" pitchFamily="18" charset="0"/>
              </a:rPr>
              <a:t>Цель</a:t>
            </a:r>
            <a:r>
              <a:rPr lang="ru-RU" sz="2400" u="sng" dirty="0" smtClean="0">
                <a:solidFill>
                  <a:schemeClr val="tx1"/>
                </a:solidFill>
                <a:cs typeface="Times New Roman" pitchFamily="18" charset="0"/>
              </a:rPr>
              <a:t>:</a:t>
            </a:r>
            <a:endParaRPr lang="en-US" sz="2400" u="sng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I. Автоматизация звука </a:t>
            </a:r>
            <a:r>
              <a:rPr lang="ru-RU" sz="2400" dirty="0">
                <a:solidFill>
                  <a:schemeClr val="tx1"/>
                </a:solidFill>
              </a:rPr>
              <a:t>[Л]. </a:t>
            </a:r>
            <a:endParaRPr lang="ru-RU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в прямых слогах;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- в словах с ударением на прямом слоге;</a:t>
            </a:r>
            <a:br>
              <a:rPr lang="ru-RU" sz="24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- в словах без ударения на прямом слоге;</a:t>
            </a:r>
            <a:br>
              <a:rPr lang="ru-RU" sz="24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- в обратных слогах;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- в словах с ударением на обратом слоге;</a:t>
            </a:r>
            <a:br>
              <a:rPr lang="ru-RU" sz="24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- в словах без ударения на обратном слоге;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- в предложениях.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II</a:t>
            </a: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. </a:t>
            </a:r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Развитие внимания, памяти.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Игра «Назови нужное слово»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u="sng" dirty="0" smtClean="0"/>
              <a:t>Цель: </a:t>
            </a:r>
          </a:p>
          <a:p>
            <a:r>
              <a:rPr lang="ru-RU" dirty="0" smtClean="0"/>
              <a:t>Автоматизация звука  в</a:t>
            </a:r>
            <a:r>
              <a:rPr lang="ru-RU" dirty="0" smtClean="0">
                <a:solidFill>
                  <a:schemeClr val="tx1"/>
                </a:solidFill>
              </a:rPr>
              <a:t> [Л]</a:t>
            </a:r>
            <a:r>
              <a:rPr lang="ru-RU" dirty="0" smtClean="0"/>
              <a:t> словах.</a:t>
            </a:r>
          </a:p>
          <a:p>
            <a:r>
              <a:rPr lang="ru-RU" dirty="0" smtClean="0"/>
              <a:t>Развитие фонематических представлений.</a:t>
            </a:r>
          </a:p>
          <a:p>
            <a:pPr algn="ctr">
              <a:buNone/>
            </a:pPr>
            <a:r>
              <a:rPr lang="ru-RU" dirty="0" smtClean="0"/>
              <a:t>Ход игры:</a:t>
            </a:r>
          </a:p>
          <a:p>
            <a:pPr>
              <a:buNone/>
            </a:pPr>
            <a:r>
              <a:rPr lang="ru-RU" dirty="0" smtClean="0"/>
              <a:t>    Предлагается несколько картинок, ребёнок должен назвать их. Затем предлагается карточка с одним из слогов. Ребёнок должен назвать слова, в которых есть этот слог.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Оборудование: карточки, с написанными на них слогами: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 algn="ctr">
              <a:buNone/>
            </a:pPr>
            <a:r>
              <a:rPr lang="ru-RU" sz="5700" b="1" dirty="0" err="1" smtClean="0"/>
              <a:t>Ла</a:t>
            </a:r>
            <a:r>
              <a:rPr lang="ru-RU" sz="5700" b="1" dirty="0" smtClean="0"/>
              <a:t>, </a:t>
            </a:r>
            <a:r>
              <a:rPr lang="ru-RU" sz="5700" b="1" dirty="0" err="1" smtClean="0"/>
              <a:t>ло</a:t>
            </a:r>
            <a:r>
              <a:rPr lang="ru-RU" sz="5700" b="1" dirty="0" smtClean="0"/>
              <a:t>, </a:t>
            </a:r>
            <a:r>
              <a:rPr lang="ru-RU" sz="5700" b="1" dirty="0" err="1" smtClean="0"/>
              <a:t>лу</a:t>
            </a:r>
            <a:r>
              <a:rPr lang="ru-RU" sz="5700" b="1" dirty="0" smtClean="0"/>
              <a:t>, </a:t>
            </a:r>
            <a:r>
              <a:rPr lang="ru-RU" sz="5700" b="1" dirty="0" err="1" smtClean="0"/>
              <a:t>лы</a:t>
            </a:r>
            <a:r>
              <a:rPr lang="ru-RU" sz="5700" b="1" dirty="0" smtClean="0"/>
              <a:t>;</a:t>
            </a:r>
            <a:br>
              <a:rPr lang="ru-RU" sz="5700" b="1" dirty="0" smtClean="0"/>
            </a:br>
            <a:endParaRPr lang="ru-RU" sz="5700" b="1" dirty="0" smtClean="0"/>
          </a:p>
          <a:p>
            <a:pPr algn="ctr">
              <a:buNone/>
            </a:pPr>
            <a:r>
              <a:rPr lang="ru-RU" sz="5700" b="1" dirty="0" smtClean="0"/>
              <a:t>Ал, </a:t>
            </a:r>
            <a:r>
              <a:rPr lang="ru-RU" sz="5700" b="1" dirty="0" err="1" smtClean="0"/>
              <a:t>ол</a:t>
            </a:r>
            <a:r>
              <a:rPr lang="ru-RU" sz="5700" b="1" dirty="0" smtClean="0"/>
              <a:t>, </a:t>
            </a:r>
            <a:r>
              <a:rPr lang="ru-RU" sz="5700" b="1" dirty="0" err="1" smtClean="0"/>
              <a:t>ул</a:t>
            </a:r>
            <a:r>
              <a:rPr lang="ru-RU" sz="5700" b="1" dirty="0" smtClean="0"/>
              <a:t>, </a:t>
            </a:r>
            <a:r>
              <a:rPr lang="ru-RU" sz="5700" b="1" dirty="0" err="1" smtClean="0"/>
              <a:t>ыл</a:t>
            </a:r>
            <a:r>
              <a:rPr lang="ru-RU" sz="5700" b="1" dirty="0" smtClean="0"/>
              <a:t>;</a:t>
            </a:r>
            <a:br>
              <a:rPr lang="ru-RU" sz="5700" b="1" dirty="0" smtClean="0"/>
            </a:br>
            <a:endParaRPr lang="ru-RU" sz="5700" b="1" dirty="0" smtClean="0"/>
          </a:p>
          <a:p>
            <a:pPr algn="ctr">
              <a:buNone/>
            </a:pPr>
            <a:r>
              <a:rPr lang="ru-RU" sz="5700" b="1" dirty="0" smtClean="0"/>
              <a:t>      Ил, ял, ел, ёл, </a:t>
            </a:r>
            <a:r>
              <a:rPr lang="ru-RU" sz="5700" b="1" dirty="0" err="1" smtClean="0"/>
              <a:t>юл</a:t>
            </a:r>
            <a:r>
              <a:rPr lang="ru-RU" sz="5700" b="1" dirty="0" smtClean="0"/>
              <a:t>.</a:t>
            </a:r>
          </a:p>
          <a:p>
            <a:pPr>
              <a:buNone/>
            </a:pPr>
            <a:endParaRPr lang="ru-RU" sz="5700" b="1" dirty="0" smtClean="0"/>
          </a:p>
          <a:p>
            <a:pPr>
              <a:buNone/>
            </a:pPr>
            <a:r>
              <a:rPr lang="ru-RU" sz="3100" dirty="0" smtClean="0"/>
              <a:t>Предметные картинки: те же, что и в игре «Что изменилось?».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«Четвертый лишний».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u="sng" dirty="0" smtClean="0"/>
              <a:t>Цель:</a:t>
            </a:r>
            <a:r>
              <a:rPr lang="ru-RU" dirty="0" smtClean="0"/>
              <a:t> </a:t>
            </a:r>
          </a:p>
          <a:p>
            <a:r>
              <a:rPr lang="ru-RU" dirty="0" smtClean="0"/>
              <a:t>Автоматизация звука  в</a:t>
            </a:r>
            <a:r>
              <a:rPr lang="ru-RU" dirty="0" smtClean="0">
                <a:solidFill>
                  <a:schemeClr val="tx1"/>
                </a:solidFill>
              </a:rPr>
              <a:t> [Л]</a:t>
            </a:r>
            <a:r>
              <a:rPr lang="ru-RU" dirty="0" smtClean="0"/>
              <a:t> словах.</a:t>
            </a:r>
          </a:p>
          <a:p>
            <a:r>
              <a:rPr lang="ru-RU" dirty="0" smtClean="0"/>
              <a:t>Развитие мышления, умения обобщать.</a:t>
            </a:r>
          </a:p>
          <a:p>
            <a:pPr algn="ctr">
              <a:buNone/>
            </a:pPr>
            <a:r>
              <a:rPr lang="ru-RU" dirty="0" smtClean="0"/>
              <a:t>Ход игры:</a:t>
            </a:r>
          </a:p>
          <a:p>
            <a:pPr>
              <a:buNone/>
            </a:pPr>
            <a:r>
              <a:rPr lang="ru-RU" dirty="0" smtClean="0"/>
              <a:t>   Предлагается четыре картинки. Ребёнок должен назвать их, назвать лишнюю и объяснить, почему он выбрал именно эту.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Оборудование: предметные картинки. (Подбор картинок зависит от звука).</a:t>
            </a:r>
            <a:br>
              <a:rPr lang="ru-RU" sz="3600" dirty="0" smtClean="0"/>
            </a:br>
            <a:r>
              <a:rPr lang="ru-RU" sz="3100" dirty="0" smtClean="0"/>
              <a:t>Примерный перечень заданий для звука </a:t>
            </a:r>
            <a:r>
              <a:rPr lang="ru-RU" sz="3200" dirty="0" smtClean="0">
                <a:solidFill>
                  <a:schemeClr val="tx1"/>
                </a:solidFill>
              </a:rPr>
              <a:t>[Л].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3" name="Picture 1" descr="C:\Users\Алексей\Pictures\Новая папка\свекл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000504"/>
            <a:ext cx="1455420" cy="2011680"/>
          </a:xfrm>
          <a:prstGeom prst="rect">
            <a:avLst/>
          </a:prstGeom>
          <a:noFill/>
        </p:spPr>
      </p:pic>
      <p:pic>
        <p:nvPicPr>
          <p:cNvPr id="28674" name="Picture 2" descr="C:\Users\Алексей\Pictures\Новая папка\лу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00240"/>
            <a:ext cx="2162822" cy="1643074"/>
          </a:xfrm>
          <a:prstGeom prst="rect">
            <a:avLst/>
          </a:prstGeom>
          <a:noFill/>
        </p:spPr>
      </p:pic>
      <p:sp>
        <p:nvSpPr>
          <p:cNvPr id="28676" name="AutoShape 4" descr="data:image/jpeg;base64,/9j/4AAQSkZJRgABAQAAAQABAAD/2wCEAAkGBhISEBQUEhQUFBQUFBQWFRUUFBQVFBQUFBcWFBQVFRQXHCYeGRkkGRcVIC8gIycqLCwsFx4xNTAqNScrLCkBCQoKDgwOGg8PGiwkHSQuLC8qLS0tKSkvKjQ0KS0sLCwsLCksLCwsLCovLCwsLCwpLCwsLCksLSkpLCwsLCwsLP/AABEIAP8AxQMBIgACEQEDEQH/xAAcAAAABwEBAAAAAAAAAAAAAAAAAQIDBAYHBQj/xABJEAACAQIDAwkEBwQIBAcAAAABAgMAEQQSIQUxQQYTIlFhcYGRoQcUMrEjQlJicoLBkqKy0RUzQ1Njc8LwFiVEgyQ0ZMPS4fH/xAAaAQACAwEBAAAAAAAAAAAAAAAAAQIDBAUG/8QAMxEAAgECBAIJAwQCAwAAAAAAAAECAxEEEiExQVETImFxgZGxwdEFofAUMuHxQlIVI6L/2gAMAwEAAhEDEQA/ANdoCitRiqyYqjoqFAB0KF6KgA6UKTR0AHQoUVAw6ANFQoEKvRUVCgAUKOioGCio6KgQDSTR0k0AFQo6KgYailUlTQvQIM0KQTR0gDBo7UkUrNTAFHQohQAq1C1ChQAKOioUAKoWoqOgAZaPLRXoy1ABEUVHRUAChQoUACiNKAoZaAEWorUt7KLtoBvJ0A8TXMxfKfBxfHiYAb2tziE/sg3pDR0CKFqrqe0nZpJAxC9Hf0XA0vuuNd3Cp2y+V2ExGXmpVbMbKDoS2ugG++lF0OzOnakuaUsqsSFYEi1wCCRfdccL0CtAhqhS8tCgYBR3pIpV6YhYoUBQoEEKVSaMUAEaVaiNKFAwUKFCgQKFChagYKFHagBQAAtRNq7Zw+FTPiJUiXhmOp/Cu9vAVVeW3tC93LQYXI0yj6WR9YoOoH7Un3eHburIZxiMZP8A2s8z8W1c9tt0afKqpVEtEXwoNq72NL2x7bYFuMLC8p4PIebTvCi7H0qm7S9q20Zb/TJCp+rFGo0P3mu3rT2zPZ2AwGKk1O+OG1lAFzzkp0FuwHvrsbF91EjLhsPGscYzNM685IVHEF72J4D/APKzSr24m2nhHJNqOi5mfpFiJ7WGJn6tJJB4b6kR8kcWd2En72Ur55rVoh25ITJLKMsMY6EYY3dm+FGbieJ/lSV2y5gErIjO9+bUqMqqu+TKdO4eNUOsmbFhJrl/P9bmfjkZjd5wstuwA/ImmcTsCeGzPDLH1NYjyNaQNpOskcQVXxDi8jN/Z5hcKp4WGpNSfe2LMkFlUC7yy3aNgNC2RiVC6Hhc76Ok1E8NNcVbf89ufIpnJjlvLhSQ688jMC5LOJltp0JL3W2um7U9daNhOX0YkRXOeGVc0U1grDrjlXdnFjqLXtuuaqm2NkYfFKxgZRio1JyqvNrMqi7ZEJJ3a27KpU2MIAXgbOOw31t5VdCszHUw64qzPR4113jgeyirkci8UZNn4Z23mIeQJUegFFW5aq5zWrOx1QaUKRSiaAHRQpANKvQRsClWpNGDTGGaANHaioAMUZpNHQAKFCjoAAFVnl5yobCwrHD/AOYnusf3B9aU919O3uNWhRWM8p8eZ9oYl76RkQR/dVbhyPJ/2qprTyR03NGHp5567I4+ztlmaQRodBdy76hBezTuPrOT8I7u+rEky4WCRoFyLokZ3ySyHUyyt9YgXIG4VzncxYO40aezk8bG4jHcEVvF6k7Vwp5qGO/woXbraR7k+oP7QrlznY7+HoqTUp7N/Zb+ewvDtJ7kzMxLzHKCeEYuG8TZh25hTDocPg7A2eaU3I+xGdPDQH81HykkMYgiUkGOLh9puif4L+NL2/g2JiiG5I1XvZiFPoAaqN8LdVvaTb8tvYa2lC5w8EY3sDI3az/CPAX8qlu18asQNo4VUEdka5j6kCk4hy+0VQHooUFuxFz/ADqNCxHvUx3lSFPUZXt52AoI2bjZ8Vp3yfsHHOyLiMQ2juQiHqLnM/kotTu1JZBhkjG9l52XhpqyIO4Am3Z21HmiZ4cMn22Lt+dwi2H4b1JfEl9oZAeiJQLfdjHSHccpoJWu82ml35aL5JeEtgmw6hQ2IldM5O9VLBSoPfdbfdYm+lqBtWAe8ShNyNIB3B3I9KvmJVm2hzh+CE3JuN0C5mIHVnB16zVR2XhC4dm3yZwO0kqnzb0q6mznYhK6k9W1d+N/Q2vkhhub2fhVO8QR37yuY/OhXViiyKqj6qqv7IA/ShXXWh5xu7uNijWkg0YNMQ4KOkg0d6BB0YNEKFMBd6F6IUZFABijpIo6ADoUBQoAWh1HfWBzsbYo8ednPkWre1rDcZh7TYyP7OImHgxe36VkxOyN2DesiXjMNnOHThliHhkiHyzedFj3MmPy3NjJGpF9LLYt/qoYds+IwJ4Nh4z4orD5rTuy8GWxucne8rEdWYNl+YrmS0keioSUaab4RdvH+g9o4Qy40E7ucjFvurlDHzzUlpmk2jlvoJBp/lrr6rTWwpjJjSSTlzSyWvp0rgfxClbGjIxEkzcElk7iSDY+DVHsZdJZLp8I2Xj/AEHg7jEYiY7gkzDzAX0NRQzHBNxLzAeEaX+dHs+RmwuIJOrc3GOG83YnwO+jlLLFhYxvcuT+aQAfrT9SVrStxTS8lcmQsffIIuCRx38ELH5ikcmoS2NzMNGEjD8xC/KT1FLw1/f5n4KktvyBUouRu0GeexA6MY3byTJEL9nDdS7iqV1Tlb/VX8bkDE7acx4om1srKDxvNIEt1fCX8qPkiolxeDhG4EM35WMrfL0rlbROTBr1zTs35IVyDwzSP5VZvY/gM+MllO6KKw/FIcvyD1qpQu4o52NnFOduGnt6mttQonNFXVuedGbUdGy0VAwqUDRAUeWmAtTR0laXSEEppykWo1oAVQoUKYB0dFSqAAKyHlvhuZ2libbpo0mHfYBvVG8618VnXtTwtsThJPtrLEfQr/G1Z8QrwNOFlapbncq+whdsO3917zGe4XkX0kock5Dmka5OSFrcdSQ2n7JqLsFz0h1WbxaGWM+qLUrZWHMWGxTE70RQR25lPq1cqf7j0mHd6Tjx0X/p/IvYOGMXPuT8MDWIvv1PzT1pvZUjHDYkk3OVIx+a4PjqNaVs52bB4hibl2RB6X9HNJQmHAnree3YQF+XRqHqa5auV93JLysxtnMWCXredieIIVbfoKlywk4vCqdyJECfvWMhqLtJGeHCrvupY/8AcYAV0FxN8fINLRq5v+FAPmaCEm7NrfrethjZGLLviibWEUp8ySPQVH5FgriTcEfRX1FtOcjIPdSuTYKxYokbodxB1ukp17DapXJzaKzYkDLlIRyST1tGWA7NL0diCt1VUSWmnocDle9sQkOloIkjNt2a3OP6sfKtI9kmz8mBeUjWaVj+WPoD97PWR4/Gc7PLL9t3YfmJIHlpXoPYOzvd8JBD/dxID+K13/eJrp0Fr3Hm8VJqCT4kpjR0RoVqOeEaK1Ck3qYCxQagopRWgBKmlCiApQFIA6OhRgUxAoxRgUYoAKjoUYFAAFUX2rOP/BDjz7EdwCg/pVxn2vh42yyTRI32WkRWv3E3rLPaHygWXHEqwKYVMi2IIaZ9Wt1gXFz92qK7Sg0acNFuomcTZRsZz1QE/vPb+KpeFVmwD63LygXPUoVj/Cah7Mh+jxJ+7HH4klmHhepmMcxYOBRoS8jHtsWHj8Qrkz37T0mFXV03zeiuGxaHALwZp2v2gZgfDoCm9qljg8PxJ5yQ93D0albYVvdsMN5yNI3iFI+bUvaspVsNCAP6qIa8Cxyn5VD1NcXs+N5P1Q9M5GLw8NhZUhB7LAsfQVGwUnTxkpH1HtfjzjkDw0p/NfaEj8I1kN+HQjC/M1Ejnvg5WtYs8ad9umf1pkUtEuajfxd2Tdnz5sHintbo5R1nQ/rL61xdjz82MTJ9nDOAfvSMka+p9K7WDkWPZ4LC4eXUdYzDzH0O7jXP21OhwXQ3zzqhNgMwiGb+J1HhThvZFNeeWnNJbu3p/JyuS2zOexuGi4NKmb8KnO37qmvQslZV7N9lL/STMNRDHIQfxERKfIsa1VjXUw8Wo3Z5vGSUppLghuhR3oVoMY2aKltSQKkMcio8Q6qpZiAALknQACq1yx5YjARrlTnJpL82n1QF3u9tbajTjWe472lYmeFo8QsOQkE2zRk2IIXeQRu0O/jeq5VFHTiWwoylrwLljuXUkd3KRrFeyEZ5GN72zfCFJAvutv1NjQw3LuSaB5IlXNGemjAm43hls2mmY2+6fGr7OxIxeAmzKivCbdBQikEGSM5RoDmVl035qHJCF1lOYdCRCCNdCpVhcdqlh4muZKvUi7NndpYehKi55esnt+cy6YblhIUfNGudASVBNnA35TfeOrtHXRYD2gpKjlY7sgzFc1iU4ldD5d3XVD2HIyYxVzEgM6C5J0swHqFPhUjZ+CMONup6OeRcv3GLBfXL6Uv1NRbsuqfTqEcya1tdb+RoGD5bwyIzZXUoMzKQL5TuYdYqXByswzIXD9EEBjYnLfdmtfTtrNcDi3TG82SCueRNQLlTfKCfBPKmdjxtDi2jIJicyRHqI1y/IDxNTWLmtymf0ulq9VomteBsGG2nDIAySKwOg1G/q141zuW20nw+AmkiNnsqq32c7BS/gCTWdbNxqJO0BDAMWjbXQlb5GB+0bb/vdgotnbal518HOzNHITGQTuYHoMvVcgeYq1Yy6s0Z5fSmm3F7a2fFFOTCXsykPJfNmJzZje56LC5v16nsoBnz3EeVje5LJlBN+kL3y24WGlqsUuxpVbLGUkAYjm5CLAkkjK1tCb31+0KlYd4oLtaKSe4VIkEjZZCbAyO4Gg+yKgpwauDp1M2VIi4yPmMLGg+Iks1uu1yLHXiu/W9/BzlJh2IiQa83EAessd9us2UGi2zlWeNZX0QLmJDEub55G0FhckjXTQ9VSJ9qYaSWTnJ2RMyj6NC4cAAfHa6C+psDWZxlJ5kjpU61Oioq+qu34/wL2vhpmlSOFC6rGqaWNiCQTa+ulqbx+GdtoocrZFKDNY5bKM2/cNbiulj+S6Q5ZQzGOwY65xla2WRXUAlLnXS404HRfPCdWMbHn4VDK4PSkS2qsfrEHS/aOs1GyTLIzTipQ1Vmr22vz1/O04EeNzDFta1lZR1kyOQPSiWcRYWEEG7tJJpv0OVfSu9h8cjQmTIDYgTKN2vwSKPq69W434VGngiLRZ8uRgOZly2AAOqSothodCRbr1G5ZVaxYn1rOOz9Ft792xE5SdCCCLcbFyL7tN37TSDwqv7YltHhEHBZJCOtmltrbsjq37WwwcuSBnCkSLa7IALB1B3oCQxAsbm9yK4m19lTF0khUFY4VVRmFyoBBZQbBrkntvwvpU6bszLWlejFdt39/n3LJ7H5AZsXf4skFrbgl3Fu+4FaS9Z97HI8yYmawF2jiB68gLt/GtaC1danfIrnmq9ukdhFCgTQqwpEk0QoqAqQzL/bLhJFlw84vzeQxEjcrhiwv1XB0/CaoW1NrB1CoqIOKqN/ffx869GYjDpIhSRVdGFmVgCrDqINYv7S+TmFwuKhXDJkzRs8gzMwF2stsxNtx0rNVpr9xuw9Z6QsOezlDzGN6hHFbsN5LVK5HTs2JGdr2jNt32kvoONHyKTJs7FyHe7BR25I2b5sKc5I7PaPEEsBbm+GtjzsakHtGtcyq9TtYayo1b+HkIweAy4lHvrzrEjS1jntr5efZTQnP9I5bm3vB04bzULk5KXxaam30rWvoCUfW3eakYXCsccJDuM0rcbjSRlv5fKqttzpT6spZn/j8kh4j7/m4e8Dv+IC9uq+lHPjSMcF0/ro9eNiUJ9aiwY9mx+W/R59++ylja/V0aRKCdoA2OX3lVvbTosAdfCjvFbXrf6D+0Dlx1+qSE+YQ09tuSNZ2uLMMjAga5gqWIPCxX1NM4/HD3opa5Mka79LkRi57QQPLvqHyomvimt1J6qD+tC1CCzSin/r8E7lZHlxOZdCVVtOtSyj+EVI2hAoxvPbhzLTcN6K1iB35KPlHCHmNzqEtv3dOQ5j2bvWlYmT6VdLn3FxbfcnLYedCZQ3/wBcbb2a9Cnc+rNmkLyXB3k67zqe81JxOU5CgCBVAPaygXY36zUPaULYchTYqRoRfcDYjzFHhWaZlSNWaRj0VAOp31ss5RTizjytCTUlsafybmMmEiDWKWmQj7okC2A6rSOPBeqqlyTlb3uPU6hx4ZGPzAp+flKMPDHBBZnjVlkkPwF2Ys/N2OvSPxH7ItTmz5Y4EE5jyWDCFT8b5hbUcRY/EfIcc89zpYaMqdGSkv37Lz+SbsrFo80sIG9JlOmgCtZbed6hbKxQbCSZxcROji+tuc6DfzqPsY8xG+IkNmlGSMcWzEF3t1DQ+B6xdeOmSPBnKMpnZAo3Xjj1zW6uHbcGq7cDTZKTiuLjr2rf7aEvG7QCjDYhddWjY/aWM21vvupIp3EKYlmVD/VNziX4KSM6doylT4dtQpMCDBBAxIfVyOIaYnICOuwOlJmlMk2MZdVCc2uuhZsid25WPcKVxdV6LZX8s2nq/Av3IDEx8zJEihcr88PvLiPpLm/ENmXwFWZqo/s4Dc46kH6PDwq3YzEvl7wKvDCuzh5OVNXPLY2ChWko7fwNmjoUKvMY3QoUBTGHesJ5ZbWGKxk0oPQByR3B6SRixKnv1/MK0r2hco+Yg5mM/T4joKBvVDo79mmg/wDqqXhNnwqgmkGaDCkKg4Yif7AHEZzmY9SgddZq8uBtw0HvxeiJ8CtBswJuZUV27JJmV7HtEbJ51G5N45294djfLELAbr2dtAOPQHlUnFYh5cBnbV5psxt1l2A9I1rk4GQxYXFk6EhVFiOKkAgj/MFcqTuz0dGko0JRf7s3uriuTOBMWIDOdBG17A9E5owR5Hf30xyUxhfEqCxICsde2w1/apGxMTIYsQ5zM2QImhPxBt3iV1obEwDxLiHysWEYCWVjckMdNOtVqNt77l85Xz330X55g5PQMcYrEaMJWB/ECP8AWD407szaZlxYXKP6yRr9i53XTrv8zR7DlmXnHdHHNx9EZGBLHpcR1IBp1io3JTDus5dkYBIydVbjYdXVmoave45tPM3yshIkz7Rv/wCoJ8EYn5LUzGtE+JZT8ZmRd2twUQW7LAjxPUKa2Nig8yXRlK5mJI0BIKnfvuXv4VA2ZiM+ND/4jyeWZh62p2fkDerfJErlZiM2Jb8KDzXN82rq7bJV5CNMmHVB3mUD5WrkYmBZcRmDA5plFtLZAwTf15Rentq4oyTYhRr0IgB25oyfU0uQrp5FyXuiC2IMrKrakXN+oEAWA8Ca7vIPCf8AjQRvWOW3HXm7Vxtjx/S2IF1V9Qb3LDKn7xFWn2f64t2G4JOfLKB/EKvS2scrGSTlOwMfismMEaxQliV6XNKWOYZib1zP6eZjOXgjPNqxBGcE2bKAblh18K6XxbUHYwH7MVv0qKrK8GKyjcqDX70m4eXrVF2blRilHThH7uxz0xiOomkjmkYuUVWlUqAovuyrpwtUjFbWhvG7pI0jqjJdUKpc5VBGYbjrbdSJjzWDhOUXMk1wdPhP86Xj8FfGYZbblw4Oml9XP60X1LOj13063HkKhdRO6nnjK2YGeyG1lzMEF+jppfwFqLBY2HmmZFlyxlQqnmxnkfQEnW7aDsA4U5HiwZcWcotFHNY9t8i/M0/ySwKn3VD/AGuIMlutYrKPlfxojd6MrmssHKV9Lejfp5GobC2OuGhCgdJunKb3LSH4iWO/q8KnNTslNGu+koqyPISk5PM9xu1FSqFAhmmNoY5IInlkNkjUsx7BwHaTYDvqWqVl3te22zSxYOK5sVaRR9Z20iTwGtvvClOWWNyynDPKxXoHl2ji5Znbm1sWlkPw4eAaBF+8RoAN+vbXd5TYcPFhVhUiFVbm06lKRuGcnS9iSSe2k7T2KcLho8MCAvSlxbj60i5cqdqi4C9Z166bWHMEhd7EoC+uqIFzqncq2J6zv3CuTUnfQ9Dhaajlrd9lyVrX/OzmDBTHmFQ2CKzdO/xtdjkiGhNs2raD9XeYAYrYXAu63ISMC2s0u8nd0Vtw46VHixi6zkWAPNYdR9SwvmA6wLa/aa9OPDnlXDJ0VBDzMOLAXa56lGg7STVNlc3Zes2+1v38uzj2HVSZVjzKyLGDYyFAcx32jj3Zu+56yKXhcUWHOWKR/VZ+nK/4F0Ud+g13moCPDOSx0ggUELrYKL2W32mI14ns0pGAkOIleeW/NRiwQHQ/ZjHC26/WSL6GpJlLh1Xfhv7Ltb8lyOlLiTYu4WGO9gzkyyOepFOnkAB107h8aGiLKSkYveSbdfUWAGhPYAequQmGbETtJOwEUa5mtfKq62jXjbok3495FPYTGHFyZcmVEBtuyxx2sNDpm9NOoU8wSprL3b8l2a7v8sP4fE841oQ8lvidzzcY7bLa3ib9lO4ufMQozu190YAX9pgWPfauW+IOIkXD4foQrrcX1A3yOd513A9l9d0rFTSG0OGvlJszlvpJDqWZm+qmny3XApXHKn1lw42fBc38Kw7FCysc3NAgfCW5xx2kKLD0rm4zaEQkNyAeN8OAbb7k5xpxqfHgYIbhjz0yi7KGyIvef53P3RVS5QbcaZjGFRBm1EetyN5Z/rW/nRa7KpSjF3Xx9nd2EbNnJaWW1gLvpoNNIwB+Ir5VbuQMYRWY/wB2qeM8wUekdVk4a0MUS/HMysexd0YPqx7xVtwKokGHUGzT4iOVRxMUREcII7VDN3mrdkYJLPK3P2/GIhjT38m4z8457fgbTfutbhXG2NLlw+JYi9uZ/jNS8NJfar9QMl/yxkGowKDB4goQQeYBI3E5iR42rMdpK1ovW6p+o1tx82GwxAtmMx/eArqviV/pAR2+Eg3vpZYs1+/QCoRnVYcIjAkuht/3JLW+R8KCyj3/ABTndHHMf2QqfzpW4A1eLVtlO3jIg7KmCw4iVtzPEt+9mcnt66tPI2AHaEQA0hw4t2NIDIf0qs4xhJho1X+1xFu/IoQadXSt4VeeQUKtisRINRYi/wCYIvohq2gr1ImbHytSnLnf2j8l4emjTz00RXcPJIbIoUZoVEkOKteeNrco/wDmb4q2cLic4W+9Y3sovw0UV6Hza15Zx6FXcdUjDxDEGq6yvZGrC/5dxfcRyo2ZOmVmxcWZsxuiyW1Zsua5JW7E08cfs15ZZBjGUyIUs8DgKCFW4IHUPWs5RPDvNvnSgw13G2/UG3fWZ0o8jbGtOOin6fnA0yPZ+GkbD81jMKyREsyF8hYls2gPcBY1L/4dnEUzRqskki5QUdGuHa8hvcdtZSpF6dhlZT0SVPWpKnzBqt0olqxFXnf+79hpcHJrELhFjaJwzyF5ANTZdFFxccFPhTO0tnYiHCQxpHJmLs7lUY2I+G9h2r+xVMi21iFGk8w/7r/zqTHysxq7sVN4sT8zUeiXMuWLq3u0nrfiWjH86mAiUq+aViz9FrgDpWItp/Z+RpWBAjwQDHK2IY9hKi/R7OivlIarsfL3aA/6hj3qh+YqUntKx25jC/44l/S1Loe0P1k8uXLxvo/47vI6c7DD4NipGbEPlBBvaMA3sfA/t05h9pNDgxJf6WckKdLqi6Ejt0vfrYHgK5EntExDWzw4VgNwaG48LnSpf/H8bBOdwED5NBlJUKNPhXKbbh5Uuh7SSxiaSnC+t328lr4ETG4GWKEyMcnOK2Vb9JwLXLDgMzKBxJPUDUDYuzkMbyudxWNe0m7MfBQfOlbY24+MmaRgFW1lQahVFz4kkkk8SaLDSERKnAEse9rfoBSbUNBTnOu88v6JEGafFog0aRljFvq57Lp3LfyqwS4oTbWUJ/VxExxjgEhRlHqCfGuHyMa+0sOf8YnyVjXa2BgDHiOcJ3RyM26yt0Tp5keBqEnZJE8PlXSN75bLxv8AAWHwxSbEzE683iTbqLEZfQ+lQtmZFwRLkANiBv3HJHfX/fCi2FmfD4m5JukUYJ4BmJa3hSNsw5MLBGNbyTMPMKL9utqq7DpW6/Rt63X2jcl4iIHGYKMbljh8rl/kBSJJUMWLdd5XKTbjLJx7dDXQkRBjc1xmiB7wIobEW8QfGuLswL7nIXIAeZRruORM9vWk+ZXF5op8sv3bbJmBiXJhL70Vprd7NJfyT0q7+y3DWwrPxdhfyMn/ALlUWSH6eRR/ZYRIwe11VfOztWoch8KEwSdrOfDMVX91RWzBxvUucz6nO1Hva937ncamWp8im2FdY84ho0KVahUbDEsa888utlcxtHELbRpDIv4ZemPUkeFehKzX2ybEukOJA+H6Jz2G7RnzzDxFKa0LqLs7czKGw1hp51unss5Lwx7OSSSNWkxALsXVWOS5CLqN2UA27awuScjSvQ3Iua+zcJr/ANPH8qqou71L8SrRVhnbHst2dPciLmW+1C2TzU3X0ql472JSgk4fEqRwEqFT+0lx6VqqSU4hq6UEzNGpOPExKX2TbUG5Ym7pV/1WpK+yrap/s4x3yx1u6tR3pdFEl+pmYZH7JNpneIV75R+gqWnsYx53zYdfzSH5JW03oU+iiR/UTMaPsXxo3YiA9n0v/wAa5G1fZ9tHDKWaISoNS0Jz2HWVsGt4VvlCk6EGSjipo8v4Ym/feusiWU9eUnxrse0XY4w+0nyiySqJVA3AtcPb8wY+NcCOQkHszDzrnVqOp1aNa6H9g4sQ4rDyHcsqX7mOU+hqxphXhGPW5OQnDx3N9GJ3X3dFkPhVSxDBAGOoBDEDiBwHbe1ahyJgj2nBLNJmRmxDMVRhYZkTLqwJNhcX03VCNKU1ZEliY0W77O32d/kpMqmHAkHRnxHA8I13gjheuidnBjhEY25uOMkX3Etzslx+H5Vos3s/wb5M6u3NiwBka2+5JAtck76kryLweZmMV2cEMWeQ3B0IHS0000qz9FU5onL6vTauk76vZcdFx5GS7OYyNi5t2e6Kf81rm3aEX1osTgxbC4ddc7tKePRdrKSf8tSa1pOROBC5Pd0K3vYliL9ep39tVj2m8lIlwJfDxqjo65mW+YoVZMpa9yLldN1N4KS1uL/l4ufVi+zysiqtAXlIGr4jEKQNL5IrtYDqJKDwrZNn4TmoY4/sIq+IGp8715q2XijDNFMN8TpIO3Iwb5D1r03FKGUMpurAMD1gi4PlVuDgo35mL6jVlPKuH57ANIIpw0hjW1nLEUKBoUhgEVcTlxs3ndnYpbXtEzj8UfTB/dqx1kPKf2y5xPDh4AUyyxl5CbtcFMyqNw1vvJtTk0lqTpxlJ6GYtHetx9lchfZcV/qNKg7g1x87eFYTExsP93r0pyS2L7rgoIT8SoC/426b/vEjwrNRXWbNmJayJE4rS4xTwSlha0mC4SilUdqOmRuEKOioXpiDoUVHRcDOPbPgPosPON6O0bfhkGYeqnzrL4G1I6xW1e1ODNsyX7rxN++F/wBVYnhl6S/73GsldK50sK3lGttPoQOu3gNf5Vo/sJxvQni/Cw8CQfRlrMdqNqO0k/IVcfYpisuOK/bRx+7m/wBFFLSwq3WubpQtQoVsOcCmcZhFljeNxdXUqR2H9aeoUgPOnKbYD4PEyRNu1KngVOulaf7JOUonwnu7n6XDgAX3tCfgPh8J7h11O9o/JcYrDF1H0sQJB4ld5H6+dYryd27JgsWky3vGSHX7SHR0P+99qxZeiqX4M6Sar0svFHpVlpDIaTs/HJPEksZzJIoZT2Hr7eHhTxWtdjn7DBjNCnslClYdxZrzVy22GcHjZYgNM2ZDbfG/SX+XeDXpCWwFzfw31mvtO5Pe+tE8QIkjBU5ltmUm41vpY5uHGnNXRZRllkUL2c7IGI2lAhF0jPOv1ERdIDxbKPGvQxmFZd7N+TpwcsksrhXeMIBlNlBYM3S1v8I6q0L3yPjKPCoU4tIlXlmlpsTufFHz4qAdowD69NtteEfW9DU9Sk6fP0OerkNtyLgW/ZpiTlGg3Bz4UBY7wko89Vd+VYH9m/pTZ5Yj+7fzFRzDystuajDVT/8AjP8Awn8xShyz/wAJvMUZ0PIxftVxITZU5uNTEuvG8qHTyNYZhsYOsaD+dW/2jYtsROjvn5oIoRS11V9ecIUaXIy61X/domGVAFFgQekdbWIObzrJWqK+x0MPTajuJ5TYUJgMDL/eHF690kYHoKmeyGf/AJpEBx+WV7/OuvsqYnCcxJd41cmNSOiFYAtYdRJJ866nJpocNIGRMnagsSOo9nZUlLbwKpaXXea7QqvR8sYDxb9k1Ij5TwH6x8Vb+Va1URiyM7NCoMe2Ym3MPUfpUlMQDu18almRGzHbVgXtK5PDDYxiosknSXx/2R+Wt6MvYaoHtiwavg1l0vG2U9zaj94W/NVdVZol1CWWaIPsV2+WWXCMfg+lj/CxtIo7myn8xrUK89+zWWRdqYdo1ZhmKPlBNo5AVYtbcBob9lehKjQd4W5EsVHLU04gtQoUKvsZhmTCKajvs0cPlU6hTA5p2af92of0V3V0qFA7nNOzV4ikHZ6dQrqkUkxjqpWC5x32YnVUaTZI4VYeaHVRGEUWC5VX2U3VTLbOb7NW/wB3FF7sKLDzFNOzzxWkNs8E7qunuopiXZKNw9aWUeYzbl1sEe5NItrxsradROU/xCs82dhmkdVXezBR3sQB869Cz8nYnUq1yrCxBIIIPYRXI2b7M8FC4dRIxBuAzggHrFgKqnTb2L6dVRWpy35NIigAjQAeWlHBsUHcL1c12VEPq+dzT8eFRdygVPIinOypx8nT1elSU5Ot2eVWe1CnkQs7K8uwD1+lPx7Ft9Zq7NqLLRlQZiFFg2H1m86Ri9iRzDLKBIvU4BHkdKn5aPJRYVznbP5N4WA3ihjQ9aqFPpXTpOWjFNaCbvuHQoUKk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7" name="Picture 5" descr="C:\Users\Алексей\Pictures\Новая папка\кресл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000240"/>
            <a:ext cx="1501140" cy="1943100"/>
          </a:xfrm>
          <a:prstGeom prst="rect">
            <a:avLst/>
          </a:prstGeom>
          <a:noFill/>
        </p:spPr>
      </p:pic>
      <p:pic>
        <p:nvPicPr>
          <p:cNvPr id="28678" name="Picture 6" descr="C:\Users\Алексей\Pictures\Новая папка\морков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286256"/>
            <a:ext cx="2514600" cy="1819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49" name="Picture 1" descr="C:\Users\Алексей\Pictures\Новая папка\сто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2026920" cy="1447800"/>
          </a:xfrm>
          <a:prstGeom prst="rect">
            <a:avLst/>
          </a:prstGeom>
          <a:noFill/>
        </p:spPr>
      </p:pic>
      <p:pic>
        <p:nvPicPr>
          <p:cNvPr id="27650" name="Picture 2" descr="C:\Users\Алексей\Pictures\Новая папка\сту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929066"/>
            <a:ext cx="1981200" cy="2314575"/>
          </a:xfrm>
          <a:prstGeom prst="rect">
            <a:avLst/>
          </a:prstGeom>
          <a:noFill/>
        </p:spPr>
      </p:pic>
      <p:pic>
        <p:nvPicPr>
          <p:cNvPr id="27651" name="Picture 3" descr="C:\Users\Алексей\Pictures\Новая папка\плат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785926"/>
            <a:ext cx="2886075" cy="1581150"/>
          </a:xfrm>
          <a:prstGeom prst="rect">
            <a:avLst/>
          </a:prstGeom>
          <a:noFill/>
        </p:spPr>
      </p:pic>
      <p:pic>
        <p:nvPicPr>
          <p:cNvPr id="9" name="Picture 5" descr="C:\Users\Алексей\Pictures\Новая папка\кресл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651654"/>
            <a:ext cx="1929768" cy="2497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3" descr="C:\Users\Алексей\Pictures\Новая папка\плат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572008"/>
            <a:ext cx="2308860" cy="1264920"/>
          </a:xfrm>
          <a:prstGeom prst="rect">
            <a:avLst/>
          </a:prstGeom>
          <a:noFill/>
        </p:spPr>
      </p:pic>
      <p:sp>
        <p:nvSpPr>
          <p:cNvPr id="26626" name="AutoShape 2" descr="data:image/jpeg;base64,/9j/4AAQSkZJRgABAQAAAQABAAD/2wCEAAkGBhMSERUUExQWFBUUGBgYFhcYFBcdFRoYGRQVFRkaGxYYHSYfGBojHBYYIDAgIycpLCwsGB4xNTAqNScrLCkBCQoKDgwOGg8PGiwkHyQsLCwsLCwsLCksLywsLCwsLCwsLCwsLCwsLCksLCwsKSwsLCksLCwsLCwsLCwsLCksLP/AABEIAMIBAwMBIgACEQEDEQH/xAAcAAEAAQUBAQAAAAAAAAAAAAAABAIDBQYHAQj/xABBEAABAgMFBQYEAwcDBAMAAAABAAIDESEEMUFRYQUScYHwBpGhscHREyLh8QcykhQjM0JSYnJTgsIWs8PSQ2Oy/8QAGQEBAAMBAQAAAAAAAAAAAAAAAAECAwQF/8QAJREBAAIBAwQDAAMBAAAAAAAAAAECEQMSMQQTIUEUIlFCcYEy/9oADAMBAAIRAxEAPwDuKIiAiIgIiICIiAiIgIiICIiAiIgIiICIiAiIgIiICIiAiIgIiICIiAiIgIiICIiAiIgIiICIsRtbtEyCS0DfeLwLhO6ZVbWisZlMRNpxDLotKjdu4g/+MSyFT5q3F7fOF+6z/Jhl3glY/Io07Nm8otPg9tXkAlrSDcROR4GakHtrT+HXD5qeSmOopPs7N/xtC8c4C+i57tHtZaDjIf2CQ7/zLCRNsl35nTOpJ53rO3VRHENI6efcuqu2nCF8Rn62+6tv21AAmYrORn5Llwtx8EdbDn1ks/lT+LfHj9b9G7awGmUnZAkAAnAAky71p+3PxQc15ZP4ZH8oYZjKpIJ5LGuiTBa6Tg4SIPVysMhsf+4tDRFa7+E51Tq0uvDhKhpMTVO/a3MrdqteIVM/E4kj54upy5b3gt07P9td+W+d9ppvAGYMriL54yxwXGO03ZeJZpxIQMWHOv8AWz/IYjUc5LLdkNqb7A+cgTKIJ9xAH9N88VO6YjdWUTEWnbMYfQbHggEGYNQV6sB2S2hvsLCasNOGPjX/AHLPrupbdXLltG2cCIiuqIiICIiAiIgIiICIiAiIgIiICsWm2shib3BvE+i1Htn+IjLLNkMh0TE4D3K5o7aNptjt97yGk4lYX1tvDamlM+ZdZ2v2yhtbuwnt3jQlxAlwBvK062R3PM6vBvIM5njOa12P2ahE1Lr8XegrhooNo7OlhnBivZoCSLgaXGXeuO+pv5l0VrtjxDOWjaO7Peq673PcqrNHbEYZykBUEjCYNJ0qsE+32qGB8aG2OzP+YDQiRUuwbRs8RhEJxhvMxuvkBM0ocT3Kk09r7vSXZrMYbf3DyJXscZtNxkQblkLNtAyAiN3CdZtrk7LitTdHjQJb4LdDdxFa6FZixbTEUVrp9lExKYZ4jEXdXKNabG10yPldmPXNRmxHM/JNzcWk8bjflRTbPamvHym68fzcx66KphhnxHQzuuplWmpClCJMTpx9VNtNmERu64zHKY1Cw266G4tdKV4MrxcJa0ULQmMf1ovY7N5pE5OvBycKtIOhqofxiDSvWavNiyrd5KEsxY7UIjA6UiaOGThQjkfCS1CLYf2a2OAEoVo+YACgcJ7zZaiv2WfsMciIRhEE9N9oke9gH6VH7SjehhwvaQ4cqnwn3q0WwraMtn7J7W+G5riafldwBDSf/wAOXSAZri2xYuWLjP8A3Q5/+PwXSuym1t9nwnH5mXat+nsuvptTH1lz6+n/AChsCIi7nIIiICIiAiIgIiICIiAiIgLX+2/aD9ksrnj8zvlb3VPWa2Bct/Gu1H9xDGO8ZcwPRUvOIXpGbRDndigPtkczJrMk5D3qt4AYwbolLDjKXooGxNniDBGDnAFx1Nw0AmpEZpnXGfR0Xm6lsziHbHlTFtA4YCvrgMJKgil2mt2tfsrfw5GfrI3Dn3L3dp3jCqyXUvhznMeFe81l7rH27ZsKJ+ZvzVqDI9/3WQgnnmep+CqLZyn5DhT7d6mJxwTGWCYYsAbsvjQr91wqKAUxaRmFdh2SHE+eA4zF7D+dt0xS8eOiyJsxFQZ0lKX/AKiUtKKJadmTIiQyGRBjnoa541VtyMKLNtvdduurlflr5Kcw7xD2u3X5jEYh0r7vFY2IWxnbsYCHGFzpya+/G6cxfxmqrOYkJ248Gnln43n7JSztg2oIhLXjdiZfyn/HWntO5XbZZN9krjgZXfTDmeeux7N8SeYqDIzBnPTrkVN2Rt0hwhRT88juuJlviVxu+akpm9Ux7gyhRoxY+R4Gfep8OMHDv6zC87SWAuZ8RgqB83pPXrBYqxR/lHH29vBMZhZKjRvhPDsAQ79Jnjm2fIlZna0H93MS3SaSI9NDPoLB7TeSBjnXM14rOQom9Z2EmfyDWoEjXiPNPSvtj9gRSQD/AId43h6+C2XZ+0DDiBwo5siPb0WpbBduvc3BpH/ebKd2BWUfa5EYyNMtT596cSOx7PtzY0Nr23HDI4hSVofZXbXw3hrj8j5TyBwPDA/Rb4vV0tTfXLg1KbJERFqzEREBERAREQEREBERAXK/xQshi2+A2XyiHPlvumuqLRu2xaY4zawAnGpc6XiFjrzijTTjNmuFxDfafLkorokycPr5q4+Lprn51zVoMJHGZ0y64Ly55d1YxClrMa6Xd98lUTf79T55r10/fq4owYe+iLLYGmVVSXSwu4aVUjcpLHH6pEhjrigiRG8KZy09lTEhSupfcpe6ZZ9/sopAma1+o18EEe12URRumU+V+c5kgjSWRoVagxzDIhRzMH+HExGh9sMFeig/mBzxOMqdSXj3B7SxwGE9ZTrdMXX3qYn0YXLRZN0XzlX8sxW6ow6ksbarMyKJEVwpIzOVVIsNv3S2FFO800hRCKGs5GYp9ivNpQfhnfIFCJzkDj418U4k5TNg7RcZwYv5hcTL52Xa/MPGWYWP2jsgwnuLfymo00++auQY7YoBBAIkQZyk7Olfss1AjC0MLXAb7aOHqDjlSiSR4arGincIxF+nIma2HYbp2cA4F7TSVJz4XFYHbFhdDdI3H8pv481luyUScJ9xk+hM8WC/uUzH1yjmUXZTf38UVvZ4vZSXJSjU8Lq64FWLE0fHif5wqy/uJ9FOs8Cdc8p0+gVbJZGwGQAn1zrRdA7LbX+Iz4bvzMFNW+4u7lz6GO/GuPsp9gtjobw9pk5pnpw4Gcuavo6my2VL03Vw6gij2C2tiw2vbccMjiOSkL14nLzuBERAREQEREBERAREQFzLbtr+JFecHOMjoKDwAW/7btfw4ER2MpDiaDzXMYj68OGPHD3xXF1VuKunQjmVvcndr38uCpfKZOHUq8yvREF5Alxvp448FTSXWgF0qV81xOpS5k+6pGY5c1Tv0J8u/wA9V6++kqeXCqo3rtO7HM3ckSvNdllW/l9/JUOOE/EaXV1VgxZad13KaoZGnn3jMZeyhKSYgl9lYD/vPHkFS6ISMZ+a8MSRxHf49e6C4+GMZ/UcqKHaYJABGEv6vorj42A9sFbMal1QbpILVp3I0Mg4jWYM/MdZKxBjl7fgvP7wfw3YPF27P+rjNUWglh3gJiVRIYZVmq4tlZEZTGoIImD45KyGFhbSdCMrt0kEHjWYOK2Ow2wOAiQ/zcL9CsNb7H+0NJFY7BN3/wBjcHjNwx+ixOxdruhO3STI33XrWa7ozDKb4tiXR7dDbHg0qCDK6YdLw+yx3ZqyFjHin8Qy5MHlPxVGz9oEjeaZ5tnU3SIrQ9Yr3Zu1SWkkSqaZ4TMqYDuWPnGGryAR8SLIHeDmEyuluuA9lOsdQCO7xNM+CxezYgNojTP+kSOT+vss1Z4NL6Sywlj9JKtiF/fpr111TxrpEHlKfoqIz+HXlwVBcZZjl19lEFm19l9sfCfuuPyPv0dcD6Hlkt5XI7PEw5roPZja/wAWHuOPzs8W3A8rjyzXodNqfwn/ABy61M/eP9ZtERdrlEREBERAREQEREGrdvLVKHDZ/U4k8GiX/JaE50zWvHjrwGOC2ft7aZxw2/cYO9xJ9lqZbxPPhL1Xma85vLs0Y+q6Ynn6Dvvz+pl86C7LgPdWxf1dM4BeudXww68Fg6FUR/yms7tdM1ae2Z1+12I9FcInf658lS12d2GnioSRGXTpn0LvsrXwsruemKvOA4iuR5acFTPAnyn5II72kSkbsZ3cKGZuxC8cw5+XmVIeOPd3zElUH1v88euCCHEgEzrl1dfw7lHiwTMzzvlrwWYABz68ur1S9gJnfdwqa9fZBg7VZTKVOrr6z1nNWNnP+GS2dDPEcOYmthdCFa9ddBY20WQAzmceFaZKc+hjYsRweN0/M2sNxzxB0P3WP7SWERIYtMJsqyitH8jp15e6m7QhGG4Ez3Tj/SZ8KKTD3oTviMG814lEZg9vlOXVVrW2MTDO9d3iWO2FGLZY6ffrNZz+qX9R8TXnMqKdk/Fk+yOaZkzhkycw3yAIqL1chbJj1+IQzdqZmZkdTTS+ngqX8+V6+F/Zrd34z5Xy57kNwPi8LJ2e2iVc+uiscy2NPywvmhijnZnIZi4k4kBWnP8Amlf1JUlMQyj4k/fLTXivGOHLvUZrtBOnhfL3UhoHWXBQhfnKo6x8ll9n25zHNe01F2R04YLEQnT5ceKrhxZGhvUxOPMI/t1uwW1sWGHtuOGRxCkLReye2Nx4aT8kSnB1wPp3ZLel62lqdyuXBqU2WwIiLVmIiICIiAiIg5p2rib1qiaED9LWg+qwTn11ofAepKyG2Y+9FiOwLnG44klY18xWXlPjXgvIvObTL0NOMQF/UuAzXnxNM53+/ovNyU5zuxKpiMwu7vQLNq9353iec5TvnTHLNVMi+HpwCivEpkmgJOkgOqhewiR7meuSC66KamvjhOSti0V996XfNUvbdhpMS691SaG7Gt3gO76ol7vmZNJZSulfqaZnBe7x7+EvEr0DlT3ngvXmZp13eaDwxDO7XDM9e6sxLQZgG/gDwu6pSVyvcR1pTXq9VGHO8+Xt1jmoEKJaiJ+cuOsj66KFFtutMeQFwnxWSjWYEH6deHeoAssicJ/XPrzFomBE2haQ5hAE5il2HP7KFYdtODJEbwHfLiszEhCV+eU+flzxCxzYXw3YEHSngtK4wzmJzlWyNZ4vzb7ocS4lrpE6kSqVKdYi4tD4z4jK0JIu/qP83gqYtghvG9KRzDacTlxvVLIB+Vg3nOLwGgD5iTSQaL5kig9VXP4mI/U40AAkJUlW64KoNNDXq7rRQoHyzkCaz14HrNZL8wB5et8qrOWipgzpLkpcF3XVVFYJVPWEwPsrgeMDT17qIiUhz5GfeKdUVO8W1/lPn6KO4141lL6KuE+YLTy0PQUqzDI2G0VlhgV07s7tL40EEmbm/K7Olx5jxmuTQXEAj7rovYWzuEN0R1A+QGu6XAnhM+a6ummYviHPrY2toREXouMREQEREBWbZF3Yb3f0tce4Eq8sP2rtW5Znf3Sb3mZ8AVW04rMprGZw5xGFc+gT5DuVgHrrrgroj3m/KlMBmrbjl6ceuK8eZelEKZ59chwXjggdfXrHHVetIu6yULLUUCmFNFQYYnd3y6v0PNVx3yI4X1l4dVVtsTXJBcF469PHo2S3nPQ+woqmxa+qF5kZeXuoSttJndLkefEcZKqtL7zfqeu7FeNAvMuPWNV6590u7rr0D1jaZY43ddBXobZdHrrDGII1w9PG/rwVxkcfbqvXBBeiDqvXd9FGiAmfRyGVeswrweJdddchVOY878tevNQlBcw68K+igWmzifrSfCZElk47q4Hzu49a0VqMzXx6orQqhQbr9OQ1Kh7XjfChRIgNWtIbnvv+QcJAuIykpEfbDYDN74XxnzkGmLusqMWt+Z50BasHG7VRLW/dtRhsgQpv+A2HuM3gCJSbJ7nVxdNb005n7HPhley9rdbAGzaI7R82+9rREZd8QOe5o3xc6szQ1+aWxGzw4QLHWmzmIZbrGx2veSJmUoc5HiubNa97mtkDAiO3WhsyxhN26CSWOF8qTkbwst2IsrGkvMi8ggDJpmJjWY5K96VxNiYx4bSSjY0uPWqFpNJ8OsclUIfXVy41lUNs6K8YOINReLuElZA3bitk7L9ln2l28ZthC94pvaMz4+tFetJtOIUtaKxmV3sv2dNpeHGkNv5nYnEAa+Q5T6ZChBoDWiQAkALgAqLJZGQmBjGhrW3AdVOqvL1dLSjTh517zaRERaqCIiAiIgLSfxHtkmshgyvce+Qu4HvW7LmPba1B9ofk2TRO75RI+JK5+onFGul/01+E87pOPWirfEPhnlx5qw+KBLTjK7GeP0VQtQMpcBUUp11VeZh3vXRCT5y6OarhOnj1Mq0LQBj5/ZW22hoIlu90/Gd9OiiV20gzON/XNRIhInfXipbouM559dXKHEjAk3fqHsgqgunefHTO7yUiu7d4hWIEWVJjv8ble3waV8UkUk1M5jWY87yrbyLvaV/WHdjW5wJNTMnPLrVUn3z665KqVoT4y1HkafaslW1/rjrrdz00KutZPE+XVT1cq2s18/S6/wC2Mi2wzHf19/ChVwxRcBn58Z39Tv8AHMu+vDLrS424xDc+WGWHXgoES3Wjqmqj/tM8fCRn6/UKZHhbwz7vbX7rHGFWVKcPSnWIVoRLD7U2e9xLvzA4YgSyyWIjFrQwvm6ReKXkANLWkn+WZ7iZLdYABdKQPdPrq66Bb9gB8Te3g1grQTcCQAZYYCq2pqY8Spsmtt0MAy2brZwoUOC8iRJdEJllJ02t4FZLsjCeHOLmSFS0iW7U/MBKYplxV12yoO42siReCDWXVFJ2JZ3MmDUEzBlpW+7BWtbNZwbrTbFobE1tJ38eupFUfEmZATnSl5OklmNh9lbRapFo3If+o8U/2i912FNV0LYHY6BZZOA34n+o6Ux/iLm8q6qunoWv54hF9WtP7a72Y/D8ndiWqYF4hY/7z/x78lvzGBoAAAAoABIAZAKpF6VNOtIxDhvebzmRERXUEREBERAREQF879tu1DocWIBSTnT47xPt3L6IXCfxY7Ax/wBodEhMc+HFO9NoJ3STMtMrq3aLLUruxlpScOeP7bRiCJCXivIHaKMTpxK3rsx+DkSKAXjcbiXCvcV0jY34RWKDIub8UjO7uVYpWeIXm0xzPlwmyutLzMb3IFZWzdmrfE/KyKZ6FfR1m2VBhiTIbGjRoUoBW7VVO5L56gdgdpOuhvHEy9VMZ+GO0jTd73hd6RT26p7tocNZ+Fe0P7f1rwfhdtAXS/Wu5onaqnv3cOH4Y7R0/Wrjfw72mBcP1/RdtRROjSfSe/dxH/oTag/kaeYXg7IbUB/hDv8Aqu3oq9in4d+zi/8A0ltGVYAmP7x66Kh/ZXaFJ2c6ye33Xa0VZ6ah37uHu2BbhT9kiy0l6OPQqoUbYNs/mskcaiE83cOvArvqJ8aifkWcBh9mbW4/JZ4xOsN7R3up0VlLJ+G+0In5mNhf5RG/8d48l2pFMdPWFZ17OT7P/BaLfFtLRoxhPiS3yW37G/DmywCHEOiuF2/Ld/SBI85raUWnbr+KTqWn28AXqItFBERAREQER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7" name="Picture 3" descr="C:\Users\Алексей\Pictures\Новая папка\пилот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40" y="1928802"/>
            <a:ext cx="2384335" cy="1785950"/>
          </a:xfrm>
          <a:prstGeom prst="rect">
            <a:avLst/>
          </a:prstGeom>
          <a:noFill/>
        </p:spPr>
      </p:pic>
      <p:pic>
        <p:nvPicPr>
          <p:cNvPr id="26628" name="Picture 4" descr="C:\Users\Алексей\Pictures\Новая папка\свите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785926"/>
            <a:ext cx="2357454" cy="2357454"/>
          </a:xfrm>
          <a:prstGeom prst="rect">
            <a:avLst/>
          </a:prstGeom>
          <a:noFill/>
        </p:spPr>
      </p:pic>
      <p:pic>
        <p:nvPicPr>
          <p:cNvPr id="26629" name="Picture 5" descr="C:\Users\Алексей\Pictures\Новая папка\шап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4071942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C:\Users\Алексей\Pictures\Новая папка\игол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2164080" cy="1348740"/>
          </a:xfrm>
          <a:prstGeom prst="rect">
            <a:avLst/>
          </a:prstGeom>
          <a:noFill/>
        </p:spPr>
      </p:pic>
      <p:pic>
        <p:nvPicPr>
          <p:cNvPr id="66563" name="Picture 3" descr="C:\Users\Алексей\Pictures\Новая папка\лобзик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29066"/>
            <a:ext cx="3071802" cy="2303852"/>
          </a:xfrm>
          <a:prstGeom prst="rect">
            <a:avLst/>
          </a:prstGeom>
          <a:noFill/>
        </p:spPr>
      </p:pic>
      <p:pic>
        <p:nvPicPr>
          <p:cNvPr id="66564" name="Picture 4" descr="C:\Users\Алексей\Pictures\Новая папка\молот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143380"/>
            <a:ext cx="1899221" cy="1857388"/>
          </a:xfrm>
          <a:prstGeom prst="rect">
            <a:avLst/>
          </a:prstGeom>
          <a:noFill/>
        </p:spPr>
      </p:pic>
      <p:pic>
        <p:nvPicPr>
          <p:cNvPr id="66565" name="Picture 5" descr="C:\Users\Алексей\Pictures\Новая папка\лыж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000108"/>
            <a:ext cx="3435270" cy="228601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C:\Users\Алексей\Pictures\Новая папка\оре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785926"/>
            <a:ext cx="4643470" cy="261195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5539" name="Picture 3" descr="C:\Users\Алексей\Pictures\Новая папка\ласто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26"/>
            <a:ext cx="2786082" cy="2152650"/>
          </a:xfrm>
          <a:prstGeom prst="rect">
            <a:avLst/>
          </a:prstGeom>
          <a:noFill/>
        </p:spPr>
      </p:pic>
      <p:pic>
        <p:nvPicPr>
          <p:cNvPr id="65540" name="Picture 4" descr="C:\Users\Алексей\Pictures\Новая папка\гал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714884"/>
            <a:ext cx="2833689" cy="188569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5541" name="Picture 5" descr="C:\Users\Алексей\Pictures\Новая папка\пчел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5000636"/>
            <a:ext cx="1771646" cy="1476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«Живое - неживое».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8291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sz="3800" u="sng" dirty="0" smtClean="0"/>
          </a:p>
          <a:p>
            <a:pPr>
              <a:buNone/>
            </a:pPr>
            <a:r>
              <a:rPr lang="ru-RU" sz="3800" u="sng" dirty="0" smtClean="0"/>
              <a:t>Цель:</a:t>
            </a:r>
            <a:r>
              <a:rPr lang="ru-RU" dirty="0" smtClean="0"/>
              <a:t> Автоматизация звука  в</a:t>
            </a:r>
            <a:r>
              <a:rPr lang="ru-RU" dirty="0" smtClean="0">
                <a:solidFill>
                  <a:schemeClr val="tx1"/>
                </a:solidFill>
              </a:rPr>
              <a:t> [Л]</a:t>
            </a:r>
            <a:r>
              <a:rPr lang="ru-RU" dirty="0" smtClean="0"/>
              <a:t> словах.</a:t>
            </a:r>
          </a:p>
          <a:p>
            <a:pPr>
              <a:buNone/>
            </a:pPr>
            <a:r>
              <a:rPr lang="ru-RU" dirty="0" smtClean="0"/>
              <a:t>Оборудование: Мяч.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Ход игры:</a:t>
            </a:r>
          </a:p>
          <a:p>
            <a:pPr>
              <a:buNone/>
            </a:pPr>
            <a:r>
              <a:rPr lang="ru-RU" dirty="0" smtClean="0"/>
              <a:t>     В игре участвуют не менее 2-х детей.</a:t>
            </a:r>
          </a:p>
          <a:p>
            <a:pPr>
              <a:lnSpc>
                <a:spcPct val="110000"/>
              </a:lnSpc>
              <a:buNone/>
            </a:pPr>
            <a:r>
              <a:rPr lang="ru-RU" dirty="0" smtClean="0"/>
              <a:t>     Дети бросают друг другу мяч, называя при этом слово, в которых есть звук Л, если слово относится к одушевлённым предметам мяч нужно ловить, если к неодушевлённым - ловить не нужно.</a:t>
            </a:r>
          </a:p>
          <a:p>
            <a:pPr>
              <a:lnSpc>
                <a:spcPct val="110000"/>
              </a:lnSpc>
              <a:buNone/>
            </a:pPr>
            <a:r>
              <a:rPr lang="ru-RU" dirty="0" smtClean="0"/>
              <a:t>     Ребёнок, допустивший ошибку, покидает круг.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886094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                                   </a:t>
            </a:r>
            <a:br>
              <a:rPr lang="ru-RU" sz="3200" dirty="0" smtClean="0"/>
            </a:br>
            <a:r>
              <a:rPr lang="ru-RU" sz="3200" dirty="0" smtClean="0"/>
              <a:t>                                    Ход игры.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Предлагается несколько картинок, ребенку нужно назвать их и закрыть глаза. Одна или две картинки убираются. Ребенок должен назвать картинки, которых не стало.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6629424" cy="128110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Наглядные пособия: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те же что и в игре « Что  «изменилось?».</a:t>
            </a: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Игра « Закончи предложение».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3600" u="sng" dirty="0" smtClean="0"/>
          </a:p>
          <a:p>
            <a:pPr>
              <a:buNone/>
            </a:pPr>
            <a:r>
              <a:rPr lang="ru-RU" sz="3600" u="sng" dirty="0" smtClean="0"/>
              <a:t>Цель</a:t>
            </a:r>
            <a:r>
              <a:rPr lang="ru-RU" dirty="0" smtClean="0"/>
              <a:t>: Автоматизация звука </a:t>
            </a:r>
            <a:r>
              <a:rPr lang="ru-RU" dirty="0" smtClean="0">
                <a:solidFill>
                  <a:schemeClr val="tx1"/>
                </a:solidFill>
              </a:rPr>
              <a:t>[Л]</a:t>
            </a:r>
            <a:r>
              <a:rPr lang="ru-RU" dirty="0" smtClean="0"/>
              <a:t> в словах.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Ход игры:</a:t>
            </a:r>
          </a:p>
          <a:p>
            <a:pPr>
              <a:buNone/>
            </a:pPr>
            <a:r>
              <a:rPr lang="ru-RU" dirty="0" smtClean="0"/>
              <a:t>   Взрослый называет начало предложения, ребёнок должен его закончить: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Мама моет…….                              </a:t>
            </a:r>
            <a:r>
              <a:rPr lang="ru-RU" i="1" dirty="0" smtClean="0"/>
              <a:t>(пол).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Футболист забил…….                    </a:t>
            </a:r>
            <a:r>
              <a:rPr lang="ru-RU" i="1" dirty="0" smtClean="0"/>
              <a:t>(гол).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Папа повязал…….                          </a:t>
            </a:r>
            <a:r>
              <a:rPr lang="ru-RU" i="1" dirty="0" smtClean="0"/>
              <a:t>(галстук)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Мама накрывает на …….             </a:t>
            </a:r>
            <a:r>
              <a:rPr lang="ru-RU" i="1" dirty="0" smtClean="0"/>
              <a:t>(стол).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Мальчик сел на…….                      </a:t>
            </a:r>
            <a:r>
              <a:rPr lang="ru-RU" i="1" dirty="0" smtClean="0"/>
              <a:t>(стул)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Медсестра делает…….                 </a:t>
            </a:r>
            <a:r>
              <a:rPr lang="ru-RU" i="1" dirty="0" smtClean="0"/>
              <a:t>(укол).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Девочка покупает…….                  </a:t>
            </a:r>
            <a:r>
              <a:rPr lang="ru-RU" i="1" dirty="0" smtClean="0"/>
              <a:t>(булку).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дереве стучит…….                   </a:t>
            </a:r>
            <a:r>
              <a:rPr lang="ru-RU" i="1" dirty="0" smtClean="0"/>
              <a:t>(дятел).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928670"/>
            <a:ext cx="5155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Все картинки  взяты со страницы </a:t>
            </a:r>
            <a:r>
              <a:rPr lang="en-US" sz="2400" b="1" dirty="0" smtClean="0"/>
              <a:t>Google  </a:t>
            </a:r>
            <a:r>
              <a:rPr lang="ru-RU" sz="2400" b="1" dirty="0" smtClean="0"/>
              <a:t>картинки</a:t>
            </a:r>
            <a:r>
              <a:rPr lang="en-US" sz="2400" b="1" dirty="0" smtClean="0"/>
              <a:t>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85918" y="4143380"/>
            <a:ext cx="6001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i="1" dirty="0" smtClean="0"/>
              <a:t>Спасибо за внимание.</a:t>
            </a:r>
            <a:endParaRPr lang="ru-RU" sz="48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«Отгадай слово».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u="sng" dirty="0" smtClean="0"/>
              <a:t>Цель</a:t>
            </a:r>
            <a:r>
              <a:rPr lang="ru-RU" u="sng" dirty="0"/>
              <a:t>:</a:t>
            </a:r>
            <a:r>
              <a:rPr lang="ru-RU" dirty="0"/>
              <a:t> Автоматизация звука </a:t>
            </a:r>
            <a:r>
              <a:rPr lang="ru-RU" dirty="0" smtClean="0"/>
              <a:t> в</a:t>
            </a:r>
            <a:r>
              <a:rPr lang="ru-RU" dirty="0" smtClean="0">
                <a:solidFill>
                  <a:schemeClr val="tx1"/>
                </a:solidFill>
              </a:rPr>
              <a:t> [Л]</a:t>
            </a:r>
            <a:r>
              <a:rPr lang="ru-RU" dirty="0" smtClean="0"/>
              <a:t> </a:t>
            </a:r>
            <a:r>
              <a:rPr lang="ru-RU" dirty="0"/>
              <a:t>словах.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Ход </a:t>
            </a:r>
            <a:r>
              <a:rPr lang="ru-RU" dirty="0"/>
              <a:t>игры.</a:t>
            </a:r>
          </a:p>
          <a:p>
            <a:pPr>
              <a:buNone/>
            </a:pPr>
            <a:r>
              <a:rPr lang="ru-RU" dirty="0" smtClean="0"/>
              <a:t>    Взрослый </a:t>
            </a:r>
            <a:r>
              <a:rPr lang="ru-RU" dirty="0"/>
              <a:t>называет только начало слова, </a:t>
            </a:r>
            <a:r>
              <a:rPr lang="ru-RU" dirty="0" smtClean="0"/>
              <a:t>а ребёнок </a:t>
            </a:r>
            <a:r>
              <a:rPr lang="ru-RU" dirty="0"/>
              <a:t>должен назвать всё слово целиком.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Слова</a:t>
            </a:r>
            <a:endParaRPr lang="ru-RU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Сту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/>
              <a:t>.</a:t>
            </a:r>
            <a:r>
              <a:rPr lang="ru-RU" dirty="0" smtClean="0">
                <a:solidFill>
                  <a:schemeClr val="tx1"/>
                </a:solidFill>
              </a:rPr>
              <a:t>        </a:t>
            </a:r>
            <a:endParaRPr lang="ru-RU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Сты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>       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Сто 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       </a:t>
            </a:r>
            <a:endParaRPr lang="ru-RU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dirty="0">
                <a:solidFill>
                  <a:schemeClr val="tx1"/>
                </a:solidFill>
              </a:rPr>
              <a:t>Ста 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         </a:t>
            </a:r>
            <a:endParaRPr lang="ru-RU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Спа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         </a:t>
            </a:r>
            <a:endParaRPr lang="ru-RU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dirty="0" err="1">
                <a:solidFill>
                  <a:schemeClr val="tx1"/>
                </a:solidFill>
              </a:rPr>
              <a:t>Спе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pPr algn="ctr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Сме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Смы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dirty="0"/>
              <a:t>Ба </a:t>
            </a:r>
            <a:r>
              <a:rPr lang="ru-RU" sz="3200" b="1" dirty="0"/>
              <a:t>.</a:t>
            </a:r>
          </a:p>
          <a:p>
            <a:pPr algn="ctr">
              <a:buNone/>
            </a:pPr>
            <a:r>
              <a:rPr lang="ru-RU" sz="3200" dirty="0" smtClean="0"/>
              <a:t>Бы </a:t>
            </a:r>
            <a:r>
              <a:rPr lang="ru-RU" sz="3200" b="1" dirty="0" smtClean="0"/>
              <a:t>.</a:t>
            </a:r>
            <a:endParaRPr lang="ru-RU" sz="3200" b="1" dirty="0"/>
          </a:p>
          <a:p>
            <a:pPr algn="ctr">
              <a:buNone/>
            </a:pPr>
            <a:r>
              <a:rPr lang="ru-RU" sz="3200" dirty="0" smtClean="0"/>
              <a:t>Вы </a:t>
            </a:r>
            <a:r>
              <a:rPr lang="ru-RU" sz="3200" b="1" dirty="0" smtClean="0"/>
              <a:t>.</a:t>
            </a:r>
            <a:endParaRPr lang="ru-RU" sz="3200" b="1" dirty="0"/>
          </a:p>
          <a:p>
            <a:pPr algn="ctr">
              <a:buNone/>
            </a:pPr>
            <a:r>
              <a:rPr lang="ru-RU" sz="3200" dirty="0" smtClean="0"/>
              <a:t>Во </a:t>
            </a:r>
            <a:r>
              <a:rPr lang="ru-RU" sz="3200" b="1" dirty="0" smtClean="0"/>
              <a:t>.</a:t>
            </a:r>
            <a:endParaRPr lang="ru-RU" sz="3200" b="1" dirty="0"/>
          </a:p>
          <a:p>
            <a:pPr algn="ctr">
              <a:buNone/>
            </a:pPr>
            <a:r>
              <a:rPr lang="ru-RU" sz="3200" dirty="0"/>
              <a:t>Го </a:t>
            </a:r>
            <a:r>
              <a:rPr lang="ru-RU" sz="3200" b="1" dirty="0"/>
              <a:t>.</a:t>
            </a:r>
          </a:p>
          <a:p>
            <a:pPr algn="ctr">
              <a:buNone/>
            </a:pPr>
            <a:r>
              <a:rPr lang="ru-RU" sz="3200" dirty="0" smtClean="0"/>
              <a:t>До </a:t>
            </a:r>
            <a:r>
              <a:rPr lang="ru-RU" sz="3200" b="1" dirty="0" smtClean="0"/>
              <a:t>.</a:t>
            </a:r>
            <a:endParaRPr lang="ru-RU" sz="3200" b="1" dirty="0"/>
          </a:p>
          <a:p>
            <a:pPr algn="ctr">
              <a:buNone/>
            </a:pPr>
            <a:r>
              <a:rPr lang="ru-RU" sz="3200" dirty="0" smtClean="0"/>
              <a:t>Да </a:t>
            </a:r>
            <a:r>
              <a:rPr lang="ru-RU" sz="3200" b="1" dirty="0" smtClean="0"/>
              <a:t>.</a:t>
            </a:r>
            <a:endParaRPr lang="ru-RU" sz="3200" b="1" dirty="0"/>
          </a:p>
          <a:p>
            <a:pPr algn="ctr">
              <a:buNone/>
            </a:pPr>
            <a:r>
              <a:rPr lang="ru-RU" sz="3200" dirty="0" err="1" smtClean="0"/>
              <a:t>Жа</a:t>
            </a:r>
            <a:r>
              <a:rPr lang="ru-RU" sz="3200" dirty="0" smtClean="0"/>
              <a:t> </a:t>
            </a:r>
            <a:r>
              <a:rPr lang="ru-RU" sz="3200" b="1" dirty="0" smtClean="0"/>
              <a:t>.</a:t>
            </a:r>
            <a:endParaRPr lang="ru-RU" sz="3200" b="1" dirty="0"/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3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Слова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dirty="0" smtClean="0"/>
              <a:t>За </a:t>
            </a:r>
            <a:r>
              <a:rPr lang="ru-RU" sz="3200" b="1" dirty="0" smtClean="0"/>
              <a:t>.</a:t>
            </a:r>
            <a:endParaRPr lang="ru-RU" sz="3200" b="1" dirty="0"/>
          </a:p>
          <a:p>
            <a:pPr algn="ctr">
              <a:buNone/>
            </a:pPr>
            <a:r>
              <a:rPr lang="ru-RU" sz="3200" dirty="0" err="1" smtClean="0"/>
              <a:t>Зо</a:t>
            </a:r>
            <a:r>
              <a:rPr lang="ru-RU" sz="3200" dirty="0" smtClean="0"/>
              <a:t> </a:t>
            </a:r>
            <a:r>
              <a:rPr lang="ru-RU" sz="3200" b="1" dirty="0" smtClean="0"/>
              <a:t>.</a:t>
            </a:r>
            <a:endParaRPr lang="ru-RU" sz="3200" b="1" dirty="0"/>
          </a:p>
          <a:p>
            <a:pPr algn="ctr">
              <a:buNone/>
            </a:pPr>
            <a:r>
              <a:rPr lang="ru-RU" sz="3200" dirty="0" smtClean="0"/>
              <a:t> Ко </a:t>
            </a:r>
            <a:r>
              <a:rPr lang="ru-RU" sz="3200" b="1" dirty="0" smtClean="0"/>
              <a:t>.</a:t>
            </a:r>
            <a:endParaRPr lang="ru-RU" sz="3200" b="1" dirty="0"/>
          </a:p>
          <a:p>
            <a:pPr algn="ctr">
              <a:buNone/>
            </a:pPr>
            <a:r>
              <a:rPr lang="ru-RU" sz="3200" dirty="0" smtClean="0"/>
              <a:t>  Мо </a:t>
            </a:r>
            <a:r>
              <a:rPr lang="ru-RU" sz="3200" b="1" dirty="0" smtClean="0"/>
              <a:t>.</a:t>
            </a:r>
            <a:endParaRPr lang="ru-RU" sz="3200" b="1" dirty="0"/>
          </a:p>
          <a:p>
            <a:pPr algn="ctr">
              <a:buNone/>
            </a:pPr>
            <a:r>
              <a:rPr lang="ru-RU" sz="3200" dirty="0" smtClean="0"/>
              <a:t>  </a:t>
            </a:r>
            <a:r>
              <a:rPr lang="ru-RU" sz="3200" dirty="0" err="1" smtClean="0"/>
              <a:t>Ма</a:t>
            </a:r>
            <a:r>
              <a:rPr lang="ru-RU" sz="3200" dirty="0" smtClean="0"/>
              <a:t> </a:t>
            </a:r>
            <a:r>
              <a:rPr lang="ru-RU" sz="3200" b="1" dirty="0" smtClean="0"/>
              <a:t>.</a:t>
            </a:r>
          </a:p>
          <a:p>
            <a:pPr algn="ctr">
              <a:buNone/>
            </a:pPr>
            <a:r>
              <a:rPr lang="ru-RU" sz="3200" dirty="0" smtClean="0"/>
              <a:t>   Мы </a:t>
            </a:r>
            <a:r>
              <a:rPr lang="ru-RU" sz="3200" b="1" dirty="0" smtClean="0"/>
              <a:t>.</a:t>
            </a:r>
            <a:endParaRPr lang="ru-RU" sz="3200" b="1" dirty="0"/>
          </a:p>
          <a:p>
            <a:pPr algn="ctr">
              <a:buNone/>
            </a:pPr>
            <a:r>
              <a:rPr lang="ru-RU" sz="3200" dirty="0" smtClean="0"/>
              <a:t>   </a:t>
            </a:r>
            <a:r>
              <a:rPr lang="ru-RU" sz="3200" dirty="0" err="1" smtClean="0"/>
              <a:t>Ны</a:t>
            </a:r>
            <a:r>
              <a:rPr lang="ru-RU" sz="3200" dirty="0" smtClean="0"/>
              <a:t> </a:t>
            </a:r>
            <a:r>
              <a:rPr lang="ru-RU" sz="3200" b="1" dirty="0"/>
              <a:t>.</a:t>
            </a:r>
          </a:p>
          <a:p>
            <a:pPr algn="ctr">
              <a:buNone/>
            </a:pPr>
            <a:r>
              <a:rPr lang="ru-RU" sz="3200" dirty="0" smtClean="0"/>
              <a:t> </a:t>
            </a:r>
            <a:endParaRPr lang="ru-RU" sz="3200" dirty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dirty="0" smtClean="0"/>
              <a:t>На </a:t>
            </a:r>
            <a:r>
              <a:rPr lang="ru-RU" sz="3200" b="1" dirty="0" smtClean="0"/>
              <a:t>.</a:t>
            </a:r>
            <a:endParaRPr lang="ru-RU" sz="3200" b="1" dirty="0"/>
          </a:p>
          <a:p>
            <a:pPr algn="ctr">
              <a:buNone/>
            </a:pPr>
            <a:r>
              <a:rPr lang="ru-RU" sz="3200" dirty="0" smtClean="0"/>
              <a:t>По </a:t>
            </a:r>
            <a:r>
              <a:rPr lang="ru-RU" sz="3200" b="1" dirty="0" smtClean="0"/>
              <a:t>.</a:t>
            </a:r>
            <a:endParaRPr lang="ru-RU" sz="3200" b="1" dirty="0"/>
          </a:p>
          <a:p>
            <a:pPr algn="ctr">
              <a:buNone/>
            </a:pPr>
            <a:r>
              <a:rPr lang="ru-RU" sz="3200" dirty="0" smtClean="0"/>
              <a:t>То </a:t>
            </a:r>
            <a:r>
              <a:rPr lang="ru-RU" sz="3200" b="1" dirty="0" smtClean="0"/>
              <a:t>.</a:t>
            </a:r>
            <a:endParaRPr lang="ru-RU" sz="3200" b="1" dirty="0"/>
          </a:p>
          <a:p>
            <a:pPr algn="ctr">
              <a:buNone/>
            </a:pPr>
            <a:r>
              <a:rPr lang="ru-RU" sz="3200" dirty="0" smtClean="0"/>
              <a:t>Ты </a:t>
            </a:r>
            <a:r>
              <a:rPr lang="ru-RU" sz="3200" b="1" dirty="0" smtClean="0"/>
              <a:t>.</a:t>
            </a:r>
            <a:endParaRPr lang="ru-RU" sz="3200" b="1" dirty="0"/>
          </a:p>
          <a:p>
            <a:pPr algn="ctr">
              <a:buNone/>
            </a:pPr>
            <a:r>
              <a:rPr lang="ru-RU" sz="3200" dirty="0" smtClean="0"/>
              <a:t> </a:t>
            </a:r>
            <a:r>
              <a:rPr lang="ru-RU" sz="3200" dirty="0" err="1" smtClean="0"/>
              <a:t>Ры</a:t>
            </a:r>
            <a:r>
              <a:rPr lang="ru-RU" sz="3200" dirty="0" smtClean="0"/>
              <a:t> </a:t>
            </a:r>
            <a:r>
              <a:rPr lang="ru-RU" sz="3200" b="1" dirty="0" smtClean="0"/>
              <a:t>. </a:t>
            </a:r>
            <a:endParaRPr lang="ru-RU" sz="3200" b="1" dirty="0"/>
          </a:p>
          <a:p>
            <a:pPr>
              <a:buNone/>
            </a:pPr>
            <a:r>
              <a:rPr lang="ru-RU" sz="3200" dirty="0" smtClean="0"/>
              <a:t>                  Пи 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«Назови слово».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Цель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Автоматизация звука </a:t>
            </a:r>
            <a:r>
              <a:rPr lang="ru-RU" dirty="0" smtClean="0"/>
              <a:t> в</a:t>
            </a:r>
            <a:r>
              <a:rPr lang="ru-RU" dirty="0" smtClean="0">
                <a:solidFill>
                  <a:schemeClr val="tx1"/>
                </a:solidFill>
              </a:rPr>
              <a:t> [Л]</a:t>
            </a:r>
            <a:r>
              <a:rPr lang="ru-RU" dirty="0" smtClean="0"/>
              <a:t> </a:t>
            </a:r>
            <a:r>
              <a:rPr lang="ru-RU" dirty="0"/>
              <a:t>словах.</a:t>
            </a:r>
          </a:p>
          <a:p>
            <a:r>
              <a:rPr lang="ru-RU" dirty="0"/>
              <a:t>Развитие фонематических представлений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Ход </a:t>
            </a:r>
            <a:r>
              <a:rPr lang="ru-RU" dirty="0"/>
              <a:t>игры.</a:t>
            </a:r>
          </a:p>
          <a:p>
            <a:pPr>
              <a:buNone/>
            </a:pPr>
            <a:r>
              <a:rPr lang="ru-RU" dirty="0" smtClean="0"/>
              <a:t>    Взрослый </a:t>
            </a:r>
            <a:r>
              <a:rPr lang="ru-RU" dirty="0"/>
              <a:t>называет слово, произнося каждый звук отдельно, а ребёнок </a:t>
            </a:r>
            <a:r>
              <a:rPr lang="ru-RU" dirty="0" smtClean="0"/>
              <a:t>называет </a:t>
            </a:r>
            <a:r>
              <a:rPr lang="ru-RU" dirty="0"/>
              <a:t>слово.</a:t>
            </a:r>
          </a:p>
          <a:p>
            <a:pPr>
              <a:buNone/>
            </a:pPr>
            <a:r>
              <a:rPr lang="ru-RU" dirty="0" smtClean="0"/>
              <a:t>    Сначала </a:t>
            </a:r>
            <a:r>
              <a:rPr lang="ru-RU" dirty="0"/>
              <a:t>берутся короткие слова, затем более длительные.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1090</Words>
  <Application>Microsoft Office PowerPoint</Application>
  <PresentationFormat>Экран (4:3)</PresentationFormat>
  <Paragraphs>210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Использование коррекционно-развивающих игр в работе по автоматизации звуков.  Игры по автоматизации звука [Л].  </vt:lpstr>
      <vt:lpstr>Предлагаю Вашему вниманию игры по автоматизации звуков. </vt:lpstr>
      <vt:lpstr> Ниже приведены игры по автоматизации звука [Л]. </vt:lpstr>
      <vt:lpstr>Игра «Чего не стало?»</vt:lpstr>
      <vt:lpstr>                                                                        Ход игры.   Предлагается несколько картинок, ребенку нужно назвать их и закрыть глаза. Одна или две картинки убираются. Ребенок должен назвать картинки, которых не стало.</vt:lpstr>
      <vt:lpstr>Игра «Отгадай слово».</vt:lpstr>
      <vt:lpstr>Слова</vt:lpstr>
      <vt:lpstr>Слова</vt:lpstr>
      <vt:lpstr>Игра «Назови слово».</vt:lpstr>
      <vt:lpstr>Слова</vt:lpstr>
      <vt:lpstr>Игра «Назови, что нарисовано».</vt:lpstr>
      <vt:lpstr>Речевой материал для автоматизации звука : [Л]. </vt:lpstr>
      <vt:lpstr>Игра «Что изменилось?».</vt:lpstr>
      <vt:lpstr> Ход игры:  </vt:lpstr>
      <vt:lpstr>Наглядные пособия:</vt:lpstr>
      <vt:lpstr> Автоматизация в прямых слогах. Карточки с прямыми слогами: </vt:lpstr>
      <vt:lpstr>Автоматизация в словах с ударением на прямом слоге.</vt:lpstr>
      <vt:lpstr>Слайд 18</vt:lpstr>
      <vt:lpstr>Слайд 19</vt:lpstr>
      <vt:lpstr>Слайд 20</vt:lpstr>
      <vt:lpstr>Автоматизация в словах без ударения на прямом слоге.</vt:lpstr>
      <vt:lpstr>Слайд 22</vt:lpstr>
      <vt:lpstr>Слайд 23</vt:lpstr>
      <vt:lpstr>Слайд 24</vt:lpstr>
      <vt:lpstr>Автоматизация в обратных слогах.</vt:lpstr>
      <vt:lpstr>Автоматизация в словах с ударением на обратном слоге.</vt:lpstr>
      <vt:lpstr>Слайд 27</vt:lpstr>
      <vt:lpstr>Слайд 28</vt:lpstr>
      <vt:lpstr>Слайд 29</vt:lpstr>
      <vt:lpstr>Слайд 30</vt:lpstr>
      <vt:lpstr>Слайд 31</vt:lpstr>
      <vt:lpstr>Автоматизация в словах без ударения на обратном слоге.</vt:lpstr>
      <vt:lpstr>Слайд 33</vt:lpstr>
      <vt:lpstr>Автоматизация в предложениях. </vt:lpstr>
      <vt:lpstr>Слайд 35</vt:lpstr>
      <vt:lpstr>Слайд 36</vt:lpstr>
      <vt:lpstr>Слайд 37</vt:lpstr>
      <vt:lpstr>Слайд 38</vt:lpstr>
      <vt:lpstr>Слайд 39</vt:lpstr>
      <vt:lpstr>Игра «Назови нужное слово» </vt:lpstr>
      <vt:lpstr>Оборудование: карточки, с написанными на них слогами: </vt:lpstr>
      <vt:lpstr>Игра «Четвертый лишний».</vt:lpstr>
      <vt:lpstr>Оборудование: предметные картинки. (Подбор картинок зависит от звука). Примерный перечень заданий для звука [Л].   </vt:lpstr>
      <vt:lpstr>Слайд 44</vt:lpstr>
      <vt:lpstr>Слайд 45</vt:lpstr>
      <vt:lpstr>Слайд 46</vt:lpstr>
      <vt:lpstr>Слайд 47</vt:lpstr>
      <vt:lpstr>Слайд 48</vt:lpstr>
      <vt:lpstr>Игра «Живое - неживое».</vt:lpstr>
      <vt:lpstr>Игра « Закончи предложение».</vt:lpstr>
      <vt:lpstr>Слайд 51</vt:lpstr>
      <vt:lpstr>Слайд 52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«Чего не стало?»</dc:title>
  <dc:creator>Алексей</dc:creator>
  <cp:lastModifiedBy>User</cp:lastModifiedBy>
  <cp:revision>50</cp:revision>
  <dcterms:created xsi:type="dcterms:W3CDTF">2013-11-15T19:04:29Z</dcterms:created>
  <dcterms:modified xsi:type="dcterms:W3CDTF">2013-12-05T13:06:23Z</dcterms:modified>
</cp:coreProperties>
</file>