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2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CCBA65-785B-4D76-A656-AB084CE07F9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C06934-7DBD-4C02-9976-22B81776F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BA65-785B-4D76-A656-AB084CE07F9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6934-7DBD-4C02-9976-22B81776F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BA65-785B-4D76-A656-AB084CE07F9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6934-7DBD-4C02-9976-22B81776F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CCBA65-785B-4D76-A656-AB084CE07F9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C06934-7DBD-4C02-9976-22B81776FC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CCBA65-785B-4D76-A656-AB084CE07F9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C06934-7DBD-4C02-9976-22B81776F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BA65-785B-4D76-A656-AB084CE07F9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6934-7DBD-4C02-9976-22B81776FC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BA65-785B-4D76-A656-AB084CE07F9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6934-7DBD-4C02-9976-22B81776FC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CCBA65-785B-4D76-A656-AB084CE07F9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C06934-7DBD-4C02-9976-22B81776FC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BA65-785B-4D76-A656-AB084CE07F9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6934-7DBD-4C02-9976-22B81776F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CCBA65-785B-4D76-A656-AB084CE07F9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C06934-7DBD-4C02-9976-22B81776FC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CCBA65-785B-4D76-A656-AB084CE07F9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C06934-7DBD-4C02-9976-22B81776FC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CCBA65-785B-4D76-A656-AB084CE07F9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C06934-7DBD-4C02-9976-22B81776F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000108"/>
            <a:ext cx="6172216" cy="11430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Урок математики </a:t>
            </a:r>
            <a:br>
              <a:rPr lang="ru-RU" dirty="0" smtClean="0"/>
            </a:br>
            <a:r>
              <a:rPr lang="ru-RU" dirty="0" smtClean="0"/>
              <a:t>2 класс </a:t>
            </a:r>
            <a:r>
              <a:rPr lang="ru-RU" sz="2400" dirty="0" smtClean="0"/>
              <a:t>(«Школа России»)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786058"/>
            <a:ext cx="6172200" cy="358886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Тема: «Письменные приёмы сложения и вычитания в пределах 100. Закрепление»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Учитель  начальных  классов </a:t>
            </a:r>
          </a:p>
          <a:p>
            <a:pPr algn="ctr"/>
            <a:r>
              <a:rPr lang="ru-RU" dirty="0" smtClean="0"/>
              <a:t> МКОУ  «</a:t>
            </a:r>
            <a:r>
              <a:rPr lang="ru-RU" dirty="0" err="1" smtClean="0"/>
              <a:t>Ташетканская</a:t>
            </a:r>
            <a:r>
              <a:rPr lang="ru-RU" dirty="0" smtClean="0"/>
              <a:t> ООШ» </a:t>
            </a:r>
          </a:p>
          <a:p>
            <a:pPr algn="ctr"/>
            <a:r>
              <a:rPr lang="ru-RU" dirty="0" err="1" smtClean="0"/>
              <a:t>Тевризского</a:t>
            </a:r>
            <a:r>
              <a:rPr lang="ru-RU" dirty="0" smtClean="0"/>
              <a:t>  муниципального района Омской области </a:t>
            </a:r>
          </a:p>
          <a:p>
            <a:pPr algn="ctr"/>
            <a:r>
              <a:rPr lang="ru-RU" dirty="0" err="1" smtClean="0"/>
              <a:t>Чалимова</a:t>
            </a:r>
            <a:r>
              <a:rPr lang="ru-RU" dirty="0" smtClean="0"/>
              <a:t> </a:t>
            </a:r>
            <a:r>
              <a:rPr lang="ru-RU" dirty="0" err="1" smtClean="0"/>
              <a:t>Ноиля</a:t>
            </a:r>
            <a:r>
              <a:rPr lang="ru-RU" dirty="0" smtClean="0"/>
              <a:t> </a:t>
            </a:r>
            <a:r>
              <a:rPr lang="ru-RU" dirty="0" err="1" smtClean="0"/>
              <a:t>Валиулловна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Учебник стр.31 № 2</a:t>
            </a:r>
            <a:endParaRPr lang="ru-RU" dirty="0"/>
          </a:p>
        </p:txBody>
      </p:sp>
      <p:pic>
        <p:nvPicPr>
          <p:cNvPr id="1026" name="Picture 2" descr="C:\Documents and Settings\Admin\Рабочий стол\Новая папка\38.popugaev.0-00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657229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                              </a:t>
            </a:r>
            <a:r>
              <a:rPr lang="ru-RU" sz="1400" b="1" dirty="0" smtClean="0">
                <a:latin typeface="Arial Black" pitchFamily="34" charset="0"/>
                <a:ea typeface="Adobe Ming Std L" pitchFamily="18" charset="-128"/>
              </a:rPr>
              <a:t>(90  - 25) - 50 = 15 (</a:t>
            </a:r>
            <a:r>
              <a:rPr lang="ru-RU" sz="1400" b="1" dirty="0" err="1" smtClean="0">
                <a:latin typeface="Arial Black" pitchFamily="34" charset="0"/>
                <a:ea typeface="Adobe Ming Std L" pitchFamily="18" charset="-128"/>
              </a:rPr>
              <a:t>ав</a:t>
            </a:r>
            <a:r>
              <a:rPr lang="ru-RU" sz="1400" b="1" dirty="0" smtClean="0">
                <a:latin typeface="Arial Black" pitchFamily="34" charset="0"/>
                <a:ea typeface="Adobe Ming Std L" pitchFamily="18" charset="-128"/>
              </a:rPr>
              <a:t>.).               </a:t>
            </a:r>
          </a:p>
          <a:p>
            <a:pPr>
              <a:buNone/>
            </a:pPr>
            <a:r>
              <a:rPr lang="ru-RU" sz="1400" b="1" dirty="0" smtClean="0"/>
              <a:t>                  </a:t>
            </a:r>
          </a:p>
          <a:p>
            <a:pPr>
              <a:buNone/>
            </a:pPr>
            <a:r>
              <a:rPr lang="ru-RU" sz="1800" b="1" dirty="0" smtClean="0"/>
              <a:t>Ответ: в парке осталось 15 автобусов</a:t>
            </a:r>
            <a:endParaRPr lang="ru-RU" sz="1800" b="1" dirty="0"/>
          </a:p>
        </p:txBody>
      </p:sp>
      <p:pic>
        <p:nvPicPr>
          <p:cNvPr id="2050" name="Picture 2" descr="C:\Documents and Settings\Admin\Мои документы\Мои рисунки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43042" y="-142900"/>
            <a:ext cx="5072098" cy="578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Стр. 31 №1</a:t>
            </a:r>
          </a:p>
          <a:p>
            <a:r>
              <a:rPr lang="ru-RU" dirty="0" smtClean="0"/>
              <a:t>Вариант 1 -  первая строка</a:t>
            </a:r>
          </a:p>
          <a:p>
            <a:r>
              <a:rPr lang="ru-RU" dirty="0" smtClean="0"/>
              <a:t>Вариант 2 -  вторая строка</a:t>
            </a:r>
            <a:endParaRPr lang="ru-RU" dirty="0"/>
          </a:p>
        </p:txBody>
      </p:sp>
      <p:pic>
        <p:nvPicPr>
          <p:cNvPr id="5" name="Picture 2" descr="C:\Documents and Settings\Admin\Рабочий стол\Новая папка\38.popugaev.0-00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21510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50"/>
                </a:solidFill>
                <a:latin typeface="MicraC" pitchFamily="50" charset="0"/>
              </a:rPr>
              <a:t>        Проверь и оцени!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ym typeface="Wingdings" pitchFamily="2" charset="2"/>
              </a:rPr>
              <a:t>60 – 18 = 42        73 – 45 =28      29 + 16 = 45      54 – 37 =17</a:t>
            </a:r>
          </a:p>
          <a:p>
            <a:pPr algn="ctr">
              <a:buNone/>
            </a:pPr>
            <a:endParaRPr lang="ru-RU" sz="1800" b="1" dirty="0" smtClean="0">
              <a:sym typeface="Wingdings" pitchFamily="2" charset="2"/>
            </a:endParaRPr>
          </a:p>
          <a:p>
            <a:pPr algn="ctr">
              <a:buNone/>
            </a:pPr>
            <a:r>
              <a:rPr lang="ru-RU" sz="1800" b="1" dirty="0" smtClean="0">
                <a:sym typeface="Wingdings" pitchFamily="2" charset="2"/>
              </a:rPr>
              <a:t>90 – 56 =34        82 – 37 = 45      56 + 34 = 90      48 – 42 =6</a:t>
            </a:r>
          </a:p>
          <a:p>
            <a:pPr>
              <a:buNone/>
            </a:pPr>
            <a:endParaRPr lang="ru-RU" sz="16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buNone/>
            </a:pPr>
            <a:endParaRPr lang="ru-RU" sz="60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buNone/>
            </a:pPr>
            <a:endParaRPr lang="ru-RU" sz="60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FFFF00"/>
                </a:solidFill>
                <a:sym typeface="Wingdings" pitchFamily="2" charset="2"/>
              </a:rPr>
              <a:t> </a:t>
            </a:r>
            <a:r>
              <a:rPr lang="ru-RU" sz="6000" b="1" dirty="0" smtClean="0">
                <a:sym typeface="Wingdings" pitchFamily="2" charset="2"/>
              </a:rPr>
              <a:t>           </a:t>
            </a:r>
            <a:r>
              <a:rPr lang="ru-RU" sz="6000" b="1" dirty="0" smtClean="0">
                <a:solidFill>
                  <a:srgbClr val="00B050"/>
                </a:solidFill>
                <a:sym typeface="Wingdings" pitchFamily="2" charset="2"/>
              </a:rPr>
              <a:t></a:t>
            </a:r>
            <a:r>
              <a:rPr lang="ru-RU" sz="6000" b="1" dirty="0" smtClean="0">
                <a:sym typeface="Wingdings" pitchFamily="2" charset="2"/>
              </a:rPr>
              <a:t>            </a:t>
            </a:r>
            <a:r>
              <a:rPr lang="ru-RU" sz="6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67600" cy="1143000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dirty="0" smtClean="0">
                <a:solidFill>
                  <a:srgbClr val="00B050"/>
                </a:solidFill>
                <a:latin typeface="MicraC" pitchFamily="50" charset="0"/>
              </a:rPr>
              <a:t>ФИЗМИНУТКА</a:t>
            </a:r>
            <a:endParaRPr lang="ru-RU" b="1" dirty="0">
              <a:solidFill>
                <a:srgbClr val="00B050"/>
              </a:solidFill>
              <a:latin typeface="MicraC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1600200"/>
            <a:ext cx="6429420" cy="4873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Новая папка\1296210374_putanic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215238" cy="4875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Стр. 31 №5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Admin\Рабочий стол\Новая папка\cad4d73ce730805a560f68d2fafb8c6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6643734" cy="438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MicraC" pitchFamily="50" charset="0"/>
              </a:rPr>
              <a:t>           </a:t>
            </a:r>
            <a:r>
              <a:rPr lang="ru-RU" sz="2800" b="1" dirty="0" smtClean="0">
                <a:solidFill>
                  <a:srgbClr val="00B050"/>
                </a:solidFill>
                <a:latin typeface="MicraC" pitchFamily="50" charset="0"/>
              </a:rPr>
              <a:t>Проверь и оцени!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8 = 4 + 4,     8 = 2 + 2 + 2 + 2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12 = 6 + 6,     12 = 4 + 4 +4,     12 = 3 + 3 + 3 + 3,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12 = 2 + 2 + 2 +2 + 2 + 2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16 = 8 + 8,      16 = 4 + 4 +4 + 4, 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16 = 2 + 2 + 2 + 2 + 2 + 2 + 2 + 2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6000" b="1" dirty="0" smtClean="0">
                <a:solidFill>
                  <a:srgbClr val="FFFF00"/>
                </a:solidFill>
                <a:sym typeface="Wingdings" pitchFamily="2" charset="2"/>
              </a:rPr>
              <a:t>   </a:t>
            </a:r>
            <a:r>
              <a:rPr lang="ru-RU" sz="6000" b="1" dirty="0" smtClean="0">
                <a:sym typeface="Wingdings" pitchFamily="2" charset="2"/>
              </a:rPr>
              <a:t>           </a:t>
            </a:r>
            <a:r>
              <a:rPr lang="ru-RU" sz="6000" b="1" dirty="0" smtClean="0">
                <a:solidFill>
                  <a:srgbClr val="00B050"/>
                </a:solidFill>
                <a:sym typeface="Wingdings" pitchFamily="2" charset="2"/>
              </a:rPr>
              <a:t></a:t>
            </a:r>
            <a:r>
              <a:rPr lang="ru-RU" sz="6000" b="1" dirty="0" smtClean="0">
                <a:sym typeface="Wingdings" pitchFamily="2" charset="2"/>
              </a:rPr>
              <a:t>            </a:t>
            </a:r>
            <a:r>
              <a:rPr lang="ru-RU" sz="6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ru-RU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Новая папка\leop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42955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MicraC" pitchFamily="50" charset="0"/>
              </a:rPr>
              <a:t>Оцените свою работу</a:t>
            </a:r>
            <a:br>
              <a:rPr lang="ru-RU" b="1" dirty="0" smtClean="0">
                <a:solidFill>
                  <a:srgbClr val="00B050"/>
                </a:solidFill>
                <a:latin typeface="MicraC" pitchFamily="50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MicraC" pitchFamily="50" charset="0"/>
              </a:rPr>
              <a:t> на уроке</a:t>
            </a:r>
            <a:endParaRPr lang="ru-RU" b="1" dirty="0">
              <a:solidFill>
                <a:srgbClr val="00B050"/>
              </a:solidFill>
              <a:latin typeface="MicraC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ru-RU" sz="9600" b="1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r>
              <a:rPr lang="ru-RU" b="1" dirty="0" smtClean="0">
                <a:sym typeface="Wingdings" pitchFamily="2" charset="2"/>
              </a:rPr>
              <a:t>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-Молодец! Всё получилось!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B050"/>
                </a:solidFill>
                <a:sym typeface="Wingdings" pitchFamily="2" charset="2"/>
              </a:rPr>
              <a:t></a:t>
            </a:r>
            <a:r>
              <a:rPr lang="ru-RU" b="1" dirty="0" smtClean="0">
                <a:sym typeface="Wingdings" pitchFamily="2" charset="2"/>
              </a:rPr>
              <a:t>      </a:t>
            </a:r>
            <a:r>
              <a:rPr lang="ru-RU" b="1" dirty="0" smtClean="0">
                <a:solidFill>
                  <a:srgbClr val="00B050"/>
                </a:solidFill>
                <a:sym typeface="Wingdings" pitchFamily="2" charset="2"/>
              </a:rPr>
              <a:t>- Всё хорошо, но были ошибки. </a:t>
            </a:r>
          </a:p>
          <a:p>
            <a:pPr>
              <a:buNone/>
            </a:pPr>
            <a:endParaRPr lang="ru-RU" b="1" dirty="0" smtClean="0">
              <a:sym typeface="Wingdings" pitchFamily="2" charset="2"/>
            </a:endParaRPr>
          </a:p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  <a:sym typeface="Wingdings" pitchFamily="2" charset="2"/>
              </a:rPr>
              <a:t>  </a:t>
            </a:r>
            <a:r>
              <a:rPr lang="ru-RU" b="1" dirty="0" smtClean="0">
                <a:solidFill>
                  <a:srgbClr val="FF0000"/>
                </a:solidFill>
                <a:sym typeface="Wingdings" pitchFamily="2" charset="2"/>
              </a:rPr>
              <a:t>Испытывал трудности.</a:t>
            </a:r>
          </a:p>
          <a:p>
            <a:pPr>
              <a:buNone/>
            </a:pPr>
            <a:r>
              <a:rPr lang="ru-RU" b="1" dirty="0" smtClean="0">
                <a:sym typeface="Wingdings" pitchFamily="2" charset="2"/>
              </a:rPr>
              <a:t>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Admin\Рабочий стол\d180d198d180c2b0d181ed180c2b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87697" y="13501758"/>
            <a:ext cx="7572427" cy="3333694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d180d198d180c2b0d181ed180c2b06 [Ширина 640 Высота 480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4143380"/>
          <a:ext cx="1976430" cy="228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15"/>
                <a:gridCol w="988215"/>
              </a:tblGrid>
              <a:tr h="45845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2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58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714612" y="4143380"/>
          <a:ext cx="2214578" cy="228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289"/>
                <a:gridCol w="1107289"/>
              </a:tblGrid>
              <a:tr h="4572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429256" y="4143380"/>
          <a:ext cx="2286016" cy="228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143008"/>
              </a:tblGrid>
              <a:tr h="4572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Documents and Settings\Admin\Рабочий стол\Новая папка\2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5929354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Спасибо  за  урок!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1643050"/>
            <a:ext cx="6643734" cy="48309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Новая пап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585791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                </a:t>
            </a:r>
            <a:r>
              <a:rPr lang="ru-RU" sz="3600" b="1" dirty="0" smtClean="0">
                <a:solidFill>
                  <a:srgbClr val="00B050"/>
                </a:solidFill>
                <a:latin typeface="MicraC" pitchFamily="50" charset="0"/>
              </a:rPr>
              <a:t>Проверь и оцени!</a:t>
            </a:r>
            <a:endParaRPr lang="ru-RU" sz="3600" b="1" dirty="0">
              <a:solidFill>
                <a:srgbClr val="00B050"/>
              </a:solidFill>
              <a:latin typeface="MicraC" pitchFamily="50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noFill/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7800" dirty="0" smtClean="0"/>
          </a:p>
          <a:p>
            <a:pPr>
              <a:buNone/>
            </a:pPr>
            <a:r>
              <a:rPr lang="ru-RU" sz="78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ru-RU" sz="7700" b="1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r>
              <a:rPr lang="ru-RU" sz="7700" b="1" dirty="0" smtClean="0">
                <a:sym typeface="Wingdings" pitchFamily="2" charset="2"/>
              </a:rPr>
              <a:t>           </a:t>
            </a:r>
            <a:r>
              <a:rPr lang="ru-RU" sz="7700" b="1" dirty="0" smtClean="0">
                <a:solidFill>
                  <a:srgbClr val="00B050"/>
                </a:solidFill>
                <a:sym typeface="Wingdings" pitchFamily="2" charset="2"/>
              </a:rPr>
              <a:t></a:t>
            </a:r>
            <a:r>
              <a:rPr lang="ru-RU" sz="7700" b="1" dirty="0" smtClean="0">
                <a:sym typeface="Wingdings" pitchFamily="2" charset="2"/>
              </a:rPr>
              <a:t>            </a:t>
            </a:r>
            <a:r>
              <a:rPr lang="ru-RU" sz="77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ru-RU" sz="77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571612"/>
          <a:ext cx="1976430" cy="228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15"/>
                <a:gridCol w="988215"/>
              </a:tblGrid>
              <a:tr h="45845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9</a:t>
                      </a:r>
                      <a:endParaRPr lang="ru-RU" dirty="0"/>
                    </a:p>
                  </a:txBody>
                  <a:tcPr/>
                </a:tc>
              </a:tr>
              <a:tr h="4521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58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4584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6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071802" y="1571612"/>
          <a:ext cx="2214578" cy="228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289"/>
                <a:gridCol w="1107289"/>
              </a:tblGrid>
              <a:tr h="4572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000760" y="1571612"/>
          <a:ext cx="2286016" cy="228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143008"/>
              </a:tblGrid>
              <a:tr h="45720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17 ромашек                                         19 ромашек,</a:t>
            </a:r>
          </a:p>
          <a:p>
            <a:pPr algn="r">
              <a:buNone/>
            </a:pPr>
            <a:r>
              <a:rPr lang="ru-RU" dirty="0" smtClean="0"/>
              <a:t>и 15 васильков                                     а васильков на</a:t>
            </a:r>
          </a:p>
          <a:p>
            <a:pPr algn="r">
              <a:buNone/>
            </a:pPr>
            <a:r>
              <a:rPr lang="ru-RU" dirty="0" smtClean="0"/>
              <a:t>                                                             6  больше</a:t>
            </a:r>
          </a:p>
        </p:txBody>
      </p:sp>
      <p:pic>
        <p:nvPicPr>
          <p:cNvPr id="2050" name="Picture 2" descr="C:\Documents and Settings\Admin\Рабочий стол\Новая папка\7380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00108"/>
            <a:ext cx="2857520" cy="257176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овая папка\092c42132fde837de841cbb5356b33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857232"/>
            <a:ext cx="1857388" cy="2857519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Новая папка\p000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2413447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MicraC" pitchFamily="50" charset="0"/>
              </a:rPr>
              <a:t>         </a:t>
            </a:r>
            <a:r>
              <a:rPr lang="ru-RU" sz="3600" b="1" dirty="0" smtClean="0">
                <a:solidFill>
                  <a:srgbClr val="00B050"/>
                </a:solidFill>
                <a:latin typeface="MicraC" pitchFamily="50" charset="0"/>
              </a:rPr>
              <a:t>Проверь и оцени!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3600" dirty="0" smtClean="0"/>
              <a:t>1) </a:t>
            </a:r>
            <a:r>
              <a:rPr lang="ru-RU" sz="3600" dirty="0" smtClean="0">
                <a:solidFill>
                  <a:srgbClr val="FF0000"/>
                </a:solidFill>
              </a:rPr>
              <a:t>25 </a:t>
            </a:r>
            <a:r>
              <a:rPr lang="ru-RU" sz="3600" dirty="0" smtClean="0">
                <a:solidFill>
                  <a:srgbClr val="00B0F0"/>
                </a:solidFill>
              </a:rPr>
              <a:t>  </a:t>
            </a:r>
            <a:r>
              <a:rPr lang="ru-RU" sz="3600" dirty="0" smtClean="0"/>
              <a:t>2) </a:t>
            </a:r>
            <a:r>
              <a:rPr lang="ru-RU" sz="3600" dirty="0" smtClean="0">
                <a:solidFill>
                  <a:srgbClr val="FF0000"/>
                </a:solidFill>
              </a:rPr>
              <a:t>36  </a:t>
            </a:r>
            <a:r>
              <a:rPr lang="ru-RU" sz="3600" dirty="0" smtClean="0"/>
              <a:t>3) </a:t>
            </a:r>
            <a:r>
              <a:rPr lang="ru-RU" sz="3600" dirty="0" smtClean="0">
                <a:solidFill>
                  <a:srgbClr val="FF0000"/>
                </a:solidFill>
              </a:rPr>
              <a:t>на 2  </a:t>
            </a:r>
            <a:r>
              <a:rPr lang="ru-RU" sz="3600" dirty="0" smtClean="0"/>
              <a:t>4) </a:t>
            </a:r>
            <a:r>
              <a:rPr lang="ru-RU" sz="3600" dirty="0" smtClean="0">
                <a:solidFill>
                  <a:srgbClr val="FF0000"/>
                </a:solidFill>
              </a:rPr>
              <a:t>76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6000" b="1" dirty="0" smtClean="0">
                <a:solidFill>
                  <a:srgbClr val="FFFF00"/>
                </a:solidFill>
                <a:sym typeface="Wingdings" pitchFamily="2" charset="2"/>
              </a:rPr>
              <a:t> </a:t>
            </a:r>
            <a:r>
              <a:rPr lang="ru-RU" sz="6000" b="1" dirty="0" smtClean="0">
                <a:sym typeface="Wingdings" pitchFamily="2" charset="2"/>
              </a:rPr>
              <a:t>           </a:t>
            </a:r>
            <a:r>
              <a:rPr lang="ru-RU" sz="6000" b="1" dirty="0" smtClean="0">
                <a:solidFill>
                  <a:srgbClr val="00B050"/>
                </a:solidFill>
                <a:sym typeface="Wingdings" pitchFamily="2" charset="2"/>
              </a:rPr>
              <a:t></a:t>
            </a:r>
            <a:r>
              <a:rPr lang="ru-RU" sz="6000" b="1" dirty="0" smtClean="0">
                <a:sym typeface="Wingdings" pitchFamily="2" charset="2"/>
              </a:rPr>
              <a:t>            </a:t>
            </a:r>
            <a:r>
              <a:rPr lang="ru-RU" sz="6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071546"/>
            <a:ext cx="2786082" cy="314327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Новая папка\luntik-231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14842" cy="62825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0" y="1928802"/>
          <a:ext cx="3714777" cy="221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9"/>
                <a:gridCol w="1238259"/>
                <a:gridCol w="1238259"/>
              </a:tblGrid>
              <a:tr h="11072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72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99709" y="1953491"/>
          <a:ext cx="1191491" cy="1046881"/>
        </p:xfrm>
        <a:graphic>
          <a:graphicData uri="http://schemas.openxmlformats.org/drawingml/2006/table">
            <a:tbl>
              <a:tblPr/>
              <a:tblGrid>
                <a:gridCol w="1191491"/>
              </a:tblGrid>
              <a:tr h="10468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27418" y="3000373"/>
          <a:ext cx="1149927" cy="1128283"/>
        </p:xfrm>
        <a:graphic>
          <a:graphicData uri="http://schemas.openxmlformats.org/drawingml/2006/table">
            <a:tbl>
              <a:tblPr/>
              <a:tblGrid>
                <a:gridCol w="1149927"/>
              </a:tblGrid>
              <a:tr h="1128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86447" y="3071811"/>
          <a:ext cx="1196245" cy="1070698"/>
        </p:xfrm>
        <a:graphic>
          <a:graphicData uri="http://schemas.openxmlformats.org/drawingml/2006/table">
            <a:tbl>
              <a:tblPr/>
              <a:tblGrid>
                <a:gridCol w="1196245"/>
              </a:tblGrid>
              <a:tr h="10706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000892" y="3071810"/>
          <a:ext cx="1207511" cy="1071570"/>
        </p:xfrm>
        <a:graphic>
          <a:graphicData uri="http://schemas.openxmlformats.org/drawingml/2006/table">
            <a:tbl>
              <a:tblPr/>
              <a:tblGrid>
                <a:gridCol w="1207511"/>
              </a:tblGrid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MicraC" pitchFamily="50" charset="0"/>
              </a:rPr>
              <a:t>          </a:t>
            </a:r>
            <a:r>
              <a:rPr lang="ru-RU" sz="3200" b="1" dirty="0" smtClean="0">
                <a:solidFill>
                  <a:srgbClr val="00B050"/>
                </a:solidFill>
                <a:latin typeface="MicraC" pitchFamily="50" charset="0"/>
              </a:rPr>
              <a:t>Проверь и оцени!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6000" b="1" dirty="0" smtClean="0">
                <a:solidFill>
                  <a:srgbClr val="FFFF00"/>
                </a:solidFill>
                <a:sym typeface="Wingdings" pitchFamily="2" charset="2"/>
              </a:rPr>
              <a:t> </a:t>
            </a:r>
            <a:r>
              <a:rPr lang="ru-RU" sz="6000" b="1" dirty="0" smtClean="0">
                <a:sym typeface="Wingdings" pitchFamily="2" charset="2"/>
              </a:rPr>
              <a:t>           </a:t>
            </a:r>
            <a:r>
              <a:rPr lang="ru-RU" sz="6000" b="1" dirty="0" smtClean="0">
                <a:solidFill>
                  <a:srgbClr val="00B050"/>
                </a:solidFill>
                <a:sym typeface="Wingdings" pitchFamily="2" charset="2"/>
              </a:rPr>
              <a:t></a:t>
            </a:r>
            <a:r>
              <a:rPr lang="ru-RU" sz="6000" b="1" dirty="0" smtClean="0">
                <a:sym typeface="Wingdings" pitchFamily="2" charset="2"/>
              </a:rPr>
              <a:t>            </a:t>
            </a:r>
            <a:r>
              <a:rPr lang="ru-RU" sz="6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85919" y="1571612"/>
          <a:ext cx="5214975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325"/>
                <a:gridCol w="3476650"/>
              </a:tblGrid>
              <a:tr h="1571636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71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57309" y="299258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385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85918" y="1571613"/>
          <a:ext cx="1691573" cy="3143271"/>
        </p:xfrm>
        <a:graphic>
          <a:graphicData uri="http://schemas.openxmlformats.org/drawingml/2006/table">
            <a:tbl>
              <a:tblPr/>
              <a:tblGrid>
                <a:gridCol w="1691573"/>
              </a:tblGrid>
              <a:tr h="31432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00431" y="3143249"/>
          <a:ext cx="3482261" cy="1525734"/>
        </p:xfrm>
        <a:graphic>
          <a:graphicData uri="http://schemas.openxmlformats.org/drawingml/2006/table">
            <a:tbl>
              <a:tblPr/>
              <a:tblGrid>
                <a:gridCol w="3482261"/>
              </a:tblGrid>
              <a:tr h="1525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</a:t>
            </a:r>
            <a:r>
              <a:rPr lang="ru-RU" sz="3000" b="1" dirty="0" smtClean="0"/>
              <a:t>84-23 </a:t>
            </a:r>
            <a:r>
              <a:rPr lang="ru-RU" dirty="0" smtClean="0"/>
              <a:t>                               </a:t>
            </a:r>
            <a:r>
              <a:rPr lang="ru-RU" sz="3000" b="1" dirty="0" smtClean="0"/>
              <a:t>76-58</a:t>
            </a:r>
          </a:p>
          <a:p>
            <a:endParaRPr lang="ru-RU" sz="3000" dirty="0" smtClean="0"/>
          </a:p>
          <a:p>
            <a:r>
              <a:rPr lang="ru-RU" sz="3000" dirty="0" smtClean="0"/>
              <a:t>                          </a:t>
            </a:r>
            <a:r>
              <a:rPr lang="ru-RU" sz="3200" b="1" dirty="0" smtClean="0"/>
              <a:t>80-26</a:t>
            </a:r>
            <a:endParaRPr lang="ru-RU" sz="3000" dirty="0" smtClean="0"/>
          </a:p>
          <a:p>
            <a:r>
              <a:rPr lang="ru-RU" sz="3000" dirty="0" smtClean="0"/>
              <a:t>                                             </a:t>
            </a:r>
            <a:r>
              <a:rPr lang="ru-RU" sz="3000" b="1" dirty="0" smtClean="0"/>
              <a:t>98-74</a:t>
            </a:r>
          </a:p>
          <a:p>
            <a:endParaRPr lang="ru-RU" sz="3000" dirty="0" smtClean="0"/>
          </a:p>
          <a:p>
            <a:r>
              <a:rPr lang="ru-RU" sz="3000" dirty="0" smtClean="0"/>
              <a:t>                                                                                                                                     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</a:t>
            </a:r>
            <a:r>
              <a:rPr lang="ru-RU" sz="3000" dirty="0" smtClean="0"/>
              <a:t>   </a:t>
            </a:r>
            <a:r>
              <a:rPr lang="ru-RU" sz="3000" b="1" dirty="0" smtClean="0"/>
              <a:t>40-22</a:t>
            </a:r>
          </a:p>
          <a:p>
            <a:endParaRPr lang="ru-RU" sz="3000" b="1" dirty="0" smtClean="0"/>
          </a:p>
          <a:p>
            <a:pPr>
              <a:buNone/>
            </a:pPr>
            <a:r>
              <a:rPr lang="ru-RU" sz="3000" b="1" dirty="0" smtClean="0"/>
              <a:t>                                             43-27</a:t>
            </a:r>
          </a:p>
          <a:p>
            <a:r>
              <a:rPr lang="ru-RU" b="1" dirty="0" smtClean="0"/>
              <a:t>     </a:t>
            </a:r>
            <a:endParaRPr lang="ru-RU" b="1" dirty="0"/>
          </a:p>
        </p:txBody>
      </p:sp>
      <p:pic>
        <p:nvPicPr>
          <p:cNvPr id="2050" name="Picture 2" descr="C:\Documents and Settings\Admin\Рабочий стол\Новая папка\masha_i_medved_logo2-291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7303"/>
            <a:ext cx="4714876" cy="4860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MicraC" pitchFamily="50" charset="0"/>
              </a:rPr>
              <a:t>           Проверь и оцени!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7467600" cy="425939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80-26                       43-27                       84-23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40-22                       76-58                       98-74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</a:t>
            </a:r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               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FF00"/>
                </a:solidFill>
                <a:sym typeface="Wingdings" pitchFamily="2" charset="2"/>
              </a:rPr>
              <a:t> </a:t>
            </a:r>
            <a:r>
              <a:rPr lang="ru-RU" sz="6000" b="1" dirty="0" smtClean="0">
                <a:sym typeface="Wingdings" pitchFamily="2" charset="2"/>
              </a:rPr>
              <a:t>           </a:t>
            </a:r>
            <a:r>
              <a:rPr lang="ru-RU" sz="6000" b="1" dirty="0" smtClean="0">
                <a:solidFill>
                  <a:srgbClr val="00B050"/>
                </a:solidFill>
                <a:sym typeface="Wingdings" pitchFamily="2" charset="2"/>
              </a:rPr>
              <a:t></a:t>
            </a:r>
            <a:r>
              <a:rPr lang="ru-RU" sz="6000" b="1" dirty="0" smtClean="0">
                <a:sym typeface="Wingdings" pitchFamily="2" charset="2"/>
              </a:rPr>
              <a:t>            </a:t>
            </a:r>
            <a:r>
              <a:rPr lang="ru-RU" sz="6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296</TotalTime>
  <Words>386</Words>
  <Application>Microsoft Office PowerPoint</Application>
  <PresentationFormat>Экран (4:3)</PresentationFormat>
  <Paragraphs>195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Урок математики  2 класс («Школа России»)</vt:lpstr>
      <vt:lpstr>Слайд 2</vt:lpstr>
      <vt:lpstr>                   Проверь и оцени!</vt:lpstr>
      <vt:lpstr>Слайд 4</vt:lpstr>
      <vt:lpstr>         Проверь и оцени!</vt:lpstr>
      <vt:lpstr>Слайд 6</vt:lpstr>
      <vt:lpstr>          Проверь и оцени!</vt:lpstr>
      <vt:lpstr> </vt:lpstr>
      <vt:lpstr>           Проверь и оцени!</vt:lpstr>
      <vt:lpstr>Слайд 10</vt:lpstr>
      <vt:lpstr>Слайд 11</vt:lpstr>
      <vt:lpstr>Слайд 12</vt:lpstr>
      <vt:lpstr>        Проверь и оцени!</vt:lpstr>
      <vt:lpstr>                  ФИЗМИНУТКА</vt:lpstr>
      <vt:lpstr>Слайд 15</vt:lpstr>
      <vt:lpstr>           Проверь и оцени!</vt:lpstr>
      <vt:lpstr>Слайд 17</vt:lpstr>
      <vt:lpstr>Оцените свою работу  на уроке</vt:lpstr>
      <vt:lpstr>Слайд 19</vt:lpstr>
      <vt:lpstr>Спасибо  за 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 2 класс</dc:title>
  <dc:creator>Admin</dc:creator>
  <cp:lastModifiedBy>к1ант</cp:lastModifiedBy>
  <cp:revision>38</cp:revision>
  <dcterms:created xsi:type="dcterms:W3CDTF">2013-02-10T16:26:52Z</dcterms:created>
  <dcterms:modified xsi:type="dcterms:W3CDTF">2014-11-26T17:56:39Z</dcterms:modified>
</cp:coreProperties>
</file>