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35CFFC1-D19A-4420-AC37-B8CE560DF4AA}" type="datetimeFigureOut">
              <a:rPr lang="ru-RU" smtClean="0"/>
              <a:pPr/>
              <a:t>16.09.2013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CA4EE5-66CA-4DFC-90AC-C25C4FB49D2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CFFC1-D19A-4420-AC37-B8CE560DF4AA}" type="datetimeFigureOut">
              <a:rPr lang="ru-RU" smtClean="0"/>
              <a:pPr/>
              <a:t>16.09.2013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A4EE5-66CA-4DFC-90AC-C25C4FB49D2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785926"/>
            <a:ext cx="9134873" cy="1754326"/>
          </a:xfrm>
          <a:prstGeom prst="rect">
            <a:avLst/>
          </a:prstGeom>
          <a:noFill/>
        </p:spPr>
        <p:txBody>
          <a:bodyPr wrap="none" lIns="91440" tIns="45720" rIns="91440" bIns="45720">
            <a:spAutoFit/>
          </a:bodyPr>
          <a:lstStyle/>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Дыхательные упражнения</a:t>
            </a:r>
            <a:endPar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для лечения заикания</a:t>
            </a:r>
            <a:endPar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7" name="Picture 3"/>
          <p:cNvPicPr>
            <a:picLocks noChangeAspect="1" noChangeArrowheads="1"/>
          </p:cNvPicPr>
          <p:nvPr/>
        </p:nvPicPr>
        <p:blipFill>
          <a:blip r:embed="rId2" cstate="print"/>
          <a:srcRect/>
          <a:stretch>
            <a:fillRect/>
          </a:stretch>
        </p:blipFill>
        <p:spPr bwMode="auto">
          <a:xfrm>
            <a:off x="5000628" y="3577575"/>
            <a:ext cx="4000518" cy="3280425"/>
          </a:xfrm>
          <a:prstGeom prst="ellipse">
            <a:avLst/>
          </a:prstGeom>
          <a:ln>
            <a:noFill/>
          </a:ln>
          <a:effectLst>
            <a:softEdge rad="112500"/>
          </a:effectLst>
        </p:spPr>
      </p:pic>
      <p:sp>
        <p:nvSpPr>
          <p:cNvPr id="5" name="TextBox 5"/>
          <p:cNvSpPr txBox="1">
            <a:spLocks noChangeArrowheads="1"/>
          </p:cNvSpPr>
          <p:nvPr/>
        </p:nvSpPr>
        <p:spPr bwMode="auto">
          <a:xfrm>
            <a:off x="0" y="5934075"/>
            <a:ext cx="5119687" cy="923925"/>
          </a:xfrm>
          <a:prstGeom prst="rect">
            <a:avLst/>
          </a:prstGeom>
          <a:noFill/>
          <a:ln w="9525">
            <a:noFill/>
            <a:miter lim="800000"/>
            <a:headEnd/>
            <a:tailEnd/>
          </a:ln>
        </p:spPr>
        <p:txBody>
          <a:bodyPr wrap="none">
            <a:spAutoFit/>
          </a:bodyPr>
          <a:lstStyle/>
          <a:p>
            <a:r>
              <a:rPr lang="ru-RU" b="1" i="1" dirty="0">
                <a:solidFill>
                  <a:srgbClr val="C00000"/>
                </a:solidFill>
                <a:latin typeface="Times New Roman" pitchFamily="18" charset="0"/>
                <a:cs typeface="Times New Roman" pitchFamily="18" charset="0"/>
              </a:rPr>
              <a:t>Выголова Ольга Сергеевна</a:t>
            </a:r>
            <a:r>
              <a:rPr lang="en-US" b="1" i="1" dirty="0">
                <a:solidFill>
                  <a:srgbClr val="C00000"/>
                </a:solidFill>
                <a:latin typeface="Times New Roman" pitchFamily="18" charset="0"/>
                <a:cs typeface="Times New Roman" pitchFamily="18" charset="0"/>
              </a:rPr>
              <a:t> </a:t>
            </a:r>
          </a:p>
          <a:p>
            <a:r>
              <a:rPr lang="ru-RU" b="1" i="1" dirty="0">
                <a:solidFill>
                  <a:srgbClr val="C00000"/>
                </a:solidFill>
                <a:latin typeface="Times New Roman" pitchFamily="18" charset="0"/>
                <a:cs typeface="Times New Roman" pitchFamily="18" charset="0"/>
              </a:rPr>
              <a:t>учитель начальных классов МАОУ «СОШ №74»</a:t>
            </a:r>
            <a:endParaRPr lang="ru-RU" b="1" dirty="0">
              <a:solidFill>
                <a:srgbClr val="C00000"/>
              </a:solidFill>
              <a:latin typeface="Times New Roman" pitchFamily="18" charset="0"/>
              <a:cs typeface="Times New Roman" pitchFamily="18" charset="0"/>
            </a:endParaRPr>
          </a:p>
          <a:p>
            <a:endParaRPr lang="ru-RU"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858280" cy="5509200"/>
          </a:xfrm>
          <a:prstGeom prst="rect">
            <a:avLst/>
          </a:prstGeom>
        </p:spPr>
        <p:txBody>
          <a:bodyPr wrap="square">
            <a:spAutoFit/>
          </a:bodyPr>
          <a:lstStyle/>
          <a:p>
            <a:r>
              <a:rPr lang="ru-RU" sz="2200" dirty="0" smtClean="0">
                <a:solidFill>
                  <a:schemeClr val="accent6">
                    <a:lumMod val="50000"/>
                  </a:schemeClr>
                </a:solidFill>
              </a:rPr>
              <a:t>11)   </a:t>
            </a:r>
            <a:r>
              <a:rPr lang="ru-RU" sz="2200" b="1" dirty="0" smtClean="0">
                <a:solidFill>
                  <a:schemeClr val="accent6">
                    <a:lumMod val="50000"/>
                  </a:schemeClr>
                </a:solidFill>
              </a:rPr>
              <a:t>Упражнение «Передний шаг».</a:t>
            </a:r>
            <a:endParaRPr lang="ru-RU" sz="2200" dirty="0" smtClean="0">
              <a:solidFill>
                <a:schemeClr val="accent6">
                  <a:lumMod val="50000"/>
                </a:schemeClr>
              </a:solidFill>
            </a:endParaRPr>
          </a:p>
          <a:p>
            <a:r>
              <a:rPr lang="ru-RU" sz="2200" dirty="0" smtClean="0">
                <a:solidFill>
                  <a:schemeClr val="accent6">
                    <a:lumMod val="50000"/>
                  </a:schemeClr>
                </a:solidFill>
              </a:rPr>
              <a:t>  Встать прямо, ноги на ширине плеч или шире. Левую ногу поднять, согнув в колене, до уровня пояса. Носок левой ноги тянуть к полу по балетному манеру. На правой ноге в этот момент легко присесть. Одновременно с движением делать резкий вдох. Затем </a:t>
            </a:r>
            <a:r>
              <a:rPr lang="ru-RU" sz="2200" dirty="0" err="1" smtClean="0">
                <a:solidFill>
                  <a:schemeClr val="accent6">
                    <a:lumMod val="50000"/>
                  </a:schemeClr>
                </a:solidFill>
              </a:rPr>
              <a:t>то-же</a:t>
            </a:r>
            <a:r>
              <a:rPr lang="ru-RU" sz="2200" dirty="0" smtClean="0">
                <a:solidFill>
                  <a:schemeClr val="accent6">
                    <a:lumMod val="50000"/>
                  </a:schemeClr>
                </a:solidFill>
              </a:rPr>
              <a:t> самое выполнить с правой ногой. Следить, чтобы спина была прямая во время выполнения упражнения, смотреть перед собой, голову не наклонять. Кистями рук на уровне пояса можно делать движение навстречу друг другу. Следить, чтобы вдох был резким, шёл вместе с резким движением, а выдох был спокойным и незаметным. Выполнять 8 раз по 8 вдохов.</a:t>
            </a:r>
          </a:p>
          <a:p>
            <a:r>
              <a:rPr lang="ru-RU" sz="2200" dirty="0" smtClean="0">
                <a:solidFill>
                  <a:schemeClr val="accent6">
                    <a:lumMod val="50000"/>
                  </a:schemeClr>
                </a:solidFill>
              </a:rPr>
              <a:t>  12)   </a:t>
            </a:r>
            <a:r>
              <a:rPr lang="ru-RU" sz="2200" b="1" dirty="0" smtClean="0">
                <a:solidFill>
                  <a:schemeClr val="accent6">
                    <a:lumMod val="50000"/>
                  </a:schemeClr>
                </a:solidFill>
              </a:rPr>
              <a:t>Упражнение «Задний шаг».</a:t>
            </a:r>
            <a:endParaRPr lang="ru-RU" sz="2200" dirty="0" smtClean="0">
              <a:solidFill>
                <a:schemeClr val="accent6">
                  <a:lumMod val="50000"/>
                </a:schemeClr>
              </a:solidFill>
            </a:endParaRPr>
          </a:p>
          <a:p>
            <a:r>
              <a:rPr lang="ru-RU" sz="2200" dirty="0" smtClean="0">
                <a:solidFill>
                  <a:schemeClr val="accent6">
                    <a:lumMod val="50000"/>
                  </a:schemeClr>
                </a:solidFill>
              </a:rPr>
              <a:t>  Встать прямо. Левой ногой резко отвести назад, как будто хлопая по ягодице. На правой ноге в этот момент легко присесть. Одновременно с движением делать шумный резкий вдох. Затем тоже самое выполнить правой ногой. Выполнять по 4 упражнения 8 раз.</a:t>
            </a:r>
            <a:endParaRPr lang="ru-RU" sz="2200" dirty="0">
              <a:solidFill>
                <a:schemeClr val="accent6">
                  <a:lumMod val="50000"/>
                </a:schemeClr>
              </a:solidFill>
            </a:endParaRPr>
          </a:p>
        </p:txBody>
      </p:sp>
      <p:pic>
        <p:nvPicPr>
          <p:cNvPr id="9218" name="Picture 2"/>
          <p:cNvPicPr>
            <a:picLocks noChangeAspect="1" noChangeArrowheads="1"/>
          </p:cNvPicPr>
          <p:nvPr/>
        </p:nvPicPr>
        <p:blipFill>
          <a:blip r:embed="rId2" cstate="print"/>
          <a:srcRect/>
          <a:stretch>
            <a:fillRect/>
          </a:stretch>
        </p:blipFill>
        <p:spPr bwMode="auto">
          <a:xfrm>
            <a:off x="5924550" y="5072074"/>
            <a:ext cx="3219450" cy="1785926"/>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286776" cy="4524315"/>
          </a:xfrm>
          <a:prstGeom prst="rect">
            <a:avLst/>
          </a:prstGeom>
        </p:spPr>
        <p:txBody>
          <a:bodyPr wrap="square">
            <a:spAutoFit/>
          </a:bodyPr>
          <a:lstStyle/>
          <a:p>
            <a:pPr algn="just"/>
            <a:r>
              <a:rPr lang="en-US" sz="2400" dirty="0" smtClean="0">
                <a:solidFill>
                  <a:srgbClr val="7030A0"/>
                </a:solidFill>
              </a:rPr>
              <a:t>	</a:t>
            </a:r>
            <a:r>
              <a:rPr lang="ru-RU" sz="2400" dirty="0" smtClean="0">
                <a:solidFill>
                  <a:srgbClr val="7030A0"/>
                </a:solidFill>
              </a:rPr>
              <a:t>Спустя пару месяцев ежедневных дыхательных тренировок дыхание человека с заиканием меняется. Происходит тренировка и массаж диафрагмы, внутренних органов, воздух проходит через связки легко и свободно, исчезают мышечные зажимы. Вдох становится максимально глубоким, это способствует избавлению от заикания.</a:t>
            </a:r>
          </a:p>
          <a:p>
            <a:pPr algn="just"/>
            <a:r>
              <a:rPr lang="ru-RU" sz="2400" dirty="0" smtClean="0">
                <a:solidFill>
                  <a:srgbClr val="7030A0"/>
                </a:solidFill>
              </a:rPr>
              <a:t> </a:t>
            </a:r>
          </a:p>
          <a:p>
            <a:pPr algn="just"/>
            <a:r>
              <a:rPr lang="ru-RU" sz="2400" dirty="0" smtClean="0">
                <a:solidFill>
                  <a:srgbClr val="7030A0"/>
                </a:solidFill>
              </a:rPr>
              <a:t>  Ежедневно выполняемые дыхательные упражнения для лечения заикания способны навсегда избавить от проблем с речью и подарить человеку радость общения.</a:t>
            </a:r>
          </a:p>
          <a:p>
            <a:r>
              <a:rPr lang="ru-RU" sz="2400" dirty="0" smtClean="0">
                <a:solidFill>
                  <a:srgbClr val="7030A0"/>
                </a:solidFill>
              </a:rPr>
              <a:t> </a:t>
            </a:r>
          </a:p>
          <a:p>
            <a:r>
              <a:rPr lang="ru-RU" sz="2400" b="1" dirty="0" smtClean="0">
                <a:solidFill>
                  <a:srgbClr val="7030A0"/>
                </a:solidFill>
              </a:rPr>
              <a:t>  Будьте здоровы!</a:t>
            </a:r>
            <a:endParaRPr lang="ru-RU" sz="2400" dirty="0">
              <a:solidFill>
                <a:srgbClr val="7030A0"/>
              </a:solidFill>
            </a:endParaRPr>
          </a:p>
        </p:txBody>
      </p:sp>
      <p:pic>
        <p:nvPicPr>
          <p:cNvPr id="10242" name="Picture 2"/>
          <p:cNvPicPr>
            <a:picLocks noChangeAspect="1" noChangeArrowheads="1"/>
          </p:cNvPicPr>
          <p:nvPr/>
        </p:nvPicPr>
        <p:blipFill>
          <a:blip r:embed="rId2" cstate="print"/>
          <a:srcRect/>
          <a:stretch>
            <a:fillRect/>
          </a:stretch>
        </p:blipFill>
        <p:spPr bwMode="auto">
          <a:xfrm>
            <a:off x="5391462" y="3714752"/>
            <a:ext cx="3466818" cy="3143248"/>
          </a:xfrm>
          <a:prstGeom prst="ellipse">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02359"/>
            <a:ext cx="8643998" cy="6555641"/>
          </a:xfrm>
          <a:prstGeom prst="rect">
            <a:avLst/>
          </a:prstGeom>
        </p:spPr>
        <p:txBody>
          <a:bodyPr wrap="square">
            <a:spAutoFit/>
          </a:bodyPr>
          <a:lstStyle/>
          <a:p>
            <a:pPr algn="just"/>
            <a:r>
              <a:rPr lang="ru-RU" sz="2800" dirty="0" smtClean="0">
                <a:solidFill>
                  <a:schemeClr val="accent4">
                    <a:lumMod val="75000"/>
                  </a:schemeClr>
                </a:solidFill>
                <a:latin typeface="Arial Unicode MS" pitchFamily="34" charset="-128"/>
                <a:ea typeface="Arial Unicode MS" pitchFamily="34" charset="-128"/>
                <a:cs typeface="Arial Unicode MS" pitchFamily="34" charset="-128"/>
              </a:rPr>
              <a:t>Авторская методика дыхательных упражнений </a:t>
            </a:r>
            <a:r>
              <a:rPr lang="ru-RU" sz="2800" dirty="0" err="1" smtClean="0">
                <a:solidFill>
                  <a:schemeClr val="accent4">
                    <a:lumMod val="75000"/>
                  </a:schemeClr>
                </a:solidFill>
                <a:latin typeface="Arial Unicode MS" pitchFamily="34" charset="-128"/>
                <a:ea typeface="Arial Unicode MS" pitchFamily="34" charset="-128"/>
                <a:cs typeface="Arial Unicode MS" pitchFamily="34" charset="-128"/>
              </a:rPr>
              <a:t>А.Н.Стрельниковой</a:t>
            </a:r>
            <a:r>
              <a:rPr lang="ru-RU" sz="2800" dirty="0" smtClean="0">
                <a:solidFill>
                  <a:schemeClr val="accent4">
                    <a:lumMod val="75000"/>
                  </a:schemeClr>
                </a:solidFill>
                <a:latin typeface="Arial Unicode MS" pitchFamily="34" charset="-128"/>
                <a:ea typeface="Arial Unicode MS" pitchFamily="34" charset="-128"/>
                <a:cs typeface="Arial Unicode MS" pitchFamily="34" charset="-128"/>
              </a:rPr>
              <a:t>  очень хорошо себя зарекомендовала и применяется для лечения всех трёх типов заикания. Без нормального дыхания невозможно помочь больному с заиканием, а это значит, что нормализации дыхания должно быть посвящено большее время в лечении, чтобы преодолеть недуг. Дыхательная гимнастика направлена на  координацию и оптимизацию дыхания, как носового, так и ротового. В дыхании активно должна участвовать диафрагма, выдох должен быть продолжительным. Упражнения на правильное дыхание проводят вначале без речевого сопровождения.</a:t>
            </a:r>
            <a:endParaRPr lang="ru-RU" sz="2800" dirty="0">
              <a:solidFill>
                <a:schemeClr val="accent4">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143636" y="3286124"/>
            <a:ext cx="3000364" cy="3357586"/>
          </a:xfrm>
          <a:prstGeom prst="ellipse">
            <a:avLst/>
          </a:prstGeom>
          <a:ln>
            <a:noFill/>
          </a:ln>
          <a:effectLst>
            <a:softEdge rad="112500"/>
          </a:effectLst>
        </p:spPr>
      </p:pic>
      <p:sp>
        <p:nvSpPr>
          <p:cNvPr id="2" name="Прямоугольник 1"/>
          <p:cNvSpPr/>
          <p:nvPr/>
        </p:nvSpPr>
        <p:spPr>
          <a:xfrm>
            <a:off x="214282" y="214290"/>
            <a:ext cx="6858048" cy="6063198"/>
          </a:xfrm>
          <a:prstGeom prst="rect">
            <a:avLst/>
          </a:prstGeom>
        </p:spPr>
        <p:txBody>
          <a:bodyPr wrap="square">
            <a:spAutoFit/>
          </a:bodyPr>
          <a:lstStyle/>
          <a:p>
            <a:r>
              <a:rPr lang="ru-RU" sz="2800" i="1" u="sng" dirty="0" smtClean="0">
                <a:solidFill>
                  <a:srgbClr val="92D050"/>
                </a:solidFill>
              </a:rPr>
              <a:t>Правила выполнения упражнений.</a:t>
            </a:r>
          </a:p>
          <a:p>
            <a:r>
              <a:rPr lang="ru-RU" sz="2400" dirty="0" smtClean="0">
                <a:solidFill>
                  <a:srgbClr val="002060"/>
                </a:solidFill>
              </a:rPr>
              <a:t> </a:t>
            </a:r>
          </a:p>
          <a:p>
            <a:r>
              <a:rPr lang="ru-RU" sz="2400" dirty="0" smtClean="0">
                <a:solidFill>
                  <a:srgbClr val="002060"/>
                </a:solidFill>
              </a:rPr>
              <a:t>  1)   Вдох должен быть резким и коротким, как хлопок. Думать нужно только о вдохе.</a:t>
            </a:r>
          </a:p>
          <a:p>
            <a:r>
              <a:rPr lang="ru-RU" sz="2400" dirty="0" smtClean="0">
                <a:solidFill>
                  <a:srgbClr val="002060"/>
                </a:solidFill>
              </a:rPr>
              <a:t>  2)   Выдох производить спокойно, без напряжения и усилий. Выдох должен быть бесшумным.</a:t>
            </a:r>
          </a:p>
          <a:p>
            <a:r>
              <a:rPr lang="ru-RU" sz="2400" dirty="0" smtClean="0">
                <a:solidFill>
                  <a:srgbClr val="002060"/>
                </a:solidFill>
              </a:rPr>
              <a:t>  3)   Вдох должен всегда сопровождаться движениями. Движения должны быть только на вдохе.</a:t>
            </a:r>
          </a:p>
          <a:p>
            <a:r>
              <a:rPr lang="ru-RU" sz="2400" dirty="0" smtClean="0">
                <a:solidFill>
                  <a:srgbClr val="002060"/>
                </a:solidFill>
              </a:rPr>
              <a:t>  4)   Как движения, так и вдох должны производиться в маршевом ритме.</a:t>
            </a:r>
          </a:p>
          <a:p>
            <a:r>
              <a:rPr lang="ru-RU" sz="2400" dirty="0" smtClean="0">
                <a:solidFill>
                  <a:srgbClr val="002060"/>
                </a:solidFill>
              </a:rPr>
              <a:t>  5)   Счёт в гимнастике на 8, считать нужно не вслух, а мысленно.</a:t>
            </a:r>
          </a:p>
          <a:p>
            <a:r>
              <a:rPr lang="ru-RU" sz="2400" dirty="0" smtClean="0">
                <a:solidFill>
                  <a:srgbClr val="002060"/>
                </a:solidFill>
              </a:rPr>
              <a:t>  6)   Упражнения на дыхание можно выполнять как стоя, так и сидя или лёжа.</a:t>
            </a:r>
            <a:endParaRPr lang="ru-RU" sz="2400"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215370" cy="954107"/>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Комплекс дыхательных упражнений для лечения заикания</a:t>
            </a:r>
            <a:endParaRPr lang="ru-RU"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Прямоугольник 2"/>
          <p:cNvSpPr/>
          <p:nvPr/>
        </p:nvSpPr>
        <p:spPr>
          <a:xfrm>
            <a:off x="0" y="1225689"/>
            <a:ext cx="6643734" cy="5632311"/>
          </a:xfrm>
          <a:prstGeom prst="rect">
            <a:avLst/>
          </a:prstGeom>
        </p:spPr>
        <p:txBody>
          <a:bodyPr wrap="square">
            <a:spAutoFit/>
          </a:bodyPr>
          <a:lstStyle/>
          <a:p>
            <a:pPr algn="just"/>
            <a:r>
              <a:rPr lang="ru-RU" sz="2400" dirty="0" smtClean="0">
                <a:solidFill>
                  <a:schemeClr val="accent6">
                    <a:lumMod val="50000"/>
                  </a:schemeClr>
                </a:solidFill>
              </a:rPr>
              <a:t>1)   </a:t>
            </a:r>
            <a:r>
              <a:rPr lang="ru-RU" sz="2400" b="1" dirty="0" smtClean="0">
                <a:solidFill>
                  <a:schemeClr val="accent6">
                    <a:lumMod val="50000"/>
                  </a:schemeClr>
                </a:solidFill>
              </a:rPr>
              <a:t>Упражнение «Ладошки».</a:t>
            </a:r>
            <a:endParaRPr lang="ru-RU" sz="2400" dirty="0" smtClean="0">
              <a:solidFill>
                <a:schemeClr val="accent6">
                  <a:lumMod val="50000"/>
                </a:schemeClr>
              </a:solidFill>
            </a:endParaRPr>
          </a:p>
          <a:p>
            <a:pPr algn="just"/>
            <a:r>
              <a:rPr lang="ru-RU" sz="2400" dirty="0" smtClean="0">
                <a:solidFill>
                  <a:schemeClr val="accent6">
                    <a:lumMod val="50000"/>
                  </a:schemeClr>
                </a:solidFill>
              </a:rPr>
              <a:t>Встать прямо, руки согнуть в локтях, как бы показывая ладони зрителям (локти направлены вниз. Выполнять шумный короткий вдох, одновременно сгибая ладони, как бы хватая воздух. Выдох — нешумный, свободный. Упражнение выполнять 2 раза по 4 вдоха, делая паузу между ними 4 секунды с опущенными руками.</a:t>
            </a:r>
          </a:p>
          <a:p>
            <a:pPr algn="just"/>
            <a:r>
              <a:rPr lang="ru-RU" sz="2400" dirty="0" smtClean="0">
                <a:solidFill>
                  <a:schemeClr val="accent6">
                    <a:lumMod val="50000"/>
                  </a:schemeClr>
                </a:solidFill>
              </a:rPr>
              <a:t>    2)   </a:t>
            </a:r>
            <a:r>
              <a:rPr lang="ru-RU" sz="2400" b="1" dirty="0" smtClean="0">
                <a:solidFill>
                  <a:schemeClr val="accent6">
                    <a:lumMod val="50000"/>
                  </a:schemeClr>
                </a:solidFill>
              </a:rPr>
              <a:t>Упражнение «Погончики».</a:t>
            </a:r>
            <a:endParaRPr lang="ru-RU" sz="2400" dirty="0" smtClean="0">
              <a:solidFill>
                <a:schemeClr val="accent6">
                  <a:lumMod val="50000"/>
                </a:schemeClr>
              </a:solidFill>
            </a:endParaRPr>
          </a:p>
          <a:p>
            <a:pPr algn="just"/>
            <a:r>
              <a:rPr lang="ru-RU" sz="2400" dirty="0" smtClean="0">
                <a:solidFill>
                  <a:schemeClr val="accent6">
                    <a:lumMod val="50000"/>
                  </a:schemeClr>
                </a:solidFill>
              </a:rPr>
              <a:t>Встать прямо, сжать кулаки и прижать к талии. При вдохе толкать кулаки вниз, напрягая плечи и вытягивая руки к полу. Упражнение выполнять по 8, 12 раз. Выше пояса кулаки поднимать не нужно.</a:t>
            </a:r>
            <a:endParaRPr lang="ru-RU" sz="2400" dirty="0">
              <a:solidFill>
                <a:schemeClr val="accent6">
                  <a:lumMod val="50000"/>
                </a:schemeClr>
              </a:solidFill>
            </a:endParaRPr>
          </a:p>
        </p:txBody>
      </p:sp>
      <p:pic>
        <p:nvPicPr>
          <p:cNvPr id="3075" name="Picture 3"/>
          <p:cNvPicPr>
            <a:picLocks noChangeAspect="1" noChangeArrowheads="1"/>
          </p:cNvPicPr>
          <p:nvPr/>
        </p:nvPicPr>
        <p:blipFill>
          <a:blip r:embed="rId2" cstate="print"/>
          <a:srcRect/>
          <a:stretch>
            <a:fillRect/>
          </a:stretch>
        </p:blipFill>
        <p:spPr bwMode="auto">
          <a:xfrm>
            <a:off x="6643702" y="4191000"/>
            <a:ext cx="2357454" cy="26670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cstate="print"/>
          <a:srcRect/>
          <a:stretch>
            <a:fillRect/>
          </a:stretch>
        </p:blipFill>
        <p:spPr bwMode="auto">
          <a:xfrm>
            <a:off x="6715140" y="1142984"/>
            <a:ext cx="2219325" cy="2667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6143668" cy="5632311"/>
          </a:xfrm>
          <a:prstGeom prst="rect">
            <a:avLst/>
          </a:prstGeom>
        </p:spPr>
        <p:txBody>
          <a:bodyPr wrap="square">
            <a:spAutoFit/>
          </a:bodyPr>
          <a:lstStyle/>
          <a:p>
            <a:r>
              <a:rPr lang="ru-RU" sz="2400" dirty="0" smtClean="0">
                <a:solidFill>
                  <a:schemeClr val="accent6">
                    <a:lumMod val="50000"/>
                  </a:schemeClr>
                </a:solidFill>
              </a:rPr>
              <a:t>3)   </a:t>
            </a:r>
            <a:r>
              <a:rPr lang="ru-RU" sz="2400" b="1" dirty="0" smtClean="0">
                <a:solidFill>
                  <a:schemeClr val="accent6">
                    <a:lumMod val="50000"/>
                  </a:schemeClr>
                </a:solidFill>
              </a:rPr>
              <a:t>Упражнение «Насос».</a:t>
            </a:r>
            <a:endParaRPr lang="ru-RU" sz="2400" dirty="0" smtClean="0">
              <a:solidFill>
                <a:schemeClr val="accent6">
                  <a:lumMod val="50000"/>
                </a:schemeClr>
              </a:solidFill>
            </a:endParaRPr>
          </a:p>
          <a:p>
            <a:r>
              <a:rPr lang="ru-RU" sz="2400" dirty="0" smtClean="0">
                <a:solidFill>
                  <a:schemeClr val="accent6">
                    <a:lumMod val="50000"/>
                  </a:schemeClr>
                </a:solidFill>
              </a:rPr>
              <a:t>  Встать прямо, ноги слегка развести на ширину плеч. Прямыми руками тянуться к полу одновременно с наклоном вперёд. Наклон сочетать с шумным вдохом. Спина должна быть не прямая, а округлая. Представить, что насосом накачивается шина. Движения выполнять по 4, повторяя 12 раз. Следить, чтобы выдох был незаметен и спокоен.</a:t>
            </a:r>
          </a:p>
          <a:p>
            <a:r>
              <a:rPr lang="ru-RU" sz="2400" dirty="0" smtClean="0">
                <a:solidFill>
                  <a:schemeClr val="accent6">
                    <a:lumMod val="50000"/>
                  </a:schemeClr>
                </a:solidFill>
              </a:rPr>
              <a:t>  При заболеваниях сердечно - сосудистой системы, позвоночника, травмах спины не нужно кланяться сильно низко. При полном здоровье нужно стремиться взять с пола палку.</a:t>
            </a:r>
            <a:endParaRPr lang="ru-RU" sz="2400" dirty="0">
              <a:solidFill>
                <a:schemeClr val="accent6">
                  <a:lumMod val="50000"/>
                </a:schemeClr>
              </a:solidFill>
            </a:endParaRPr>
          </a:p>
        </p:txBody>
      </p:sp>
      <p:pic>
        <p:nvPicPr>
          <p:cNvPr id="4098" name="Picture 2"/>
          <p:cNvPicPr>
            <a:picLocks noChangeAspect="1" noChangeArrowheads="1"/>
          </p:cNvPicPr>
          <p:nvPr/>
        </p:nvPicPr>
        <p:blipFill>
          <a:blip r:embed="rId2" cstate="print"/>
          <a:srcRect/>
          <a:stretch>
            <a:fillRect/>
          </a:stretch>
        </p:blipFill>
        <p:spPr bwMode="auto">
          <a:xfrm>
            <a:off x="6500826" y="3357562"/>
            <a:ext cx="2643174" cy="350043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28605"/>
            <a:ext cx="6429420" cy="6370975"/>
          </a:xfrm>
          <a:prstGeom prst="rect">
            <a:avLst/>
          </a:prstGeom>
        </p:spPr>
        <p:txBody>
          <a:bodyPr wrap="square">
            <a:spAutoFit/>
          </a:bodyPr>
          <a:lstStyle/>
          <a:p>
            <a:r>
              <a:rPr lang="ru-RU" sz="2400" dirty="0" smtClean="0">
                <a:solidFill>
                  <a:schemeClr val="accent6">
                    <a:lumMod val="50000"/>
                  </a:schemeClr>
                </a:solidFill>
              </a:rPr>
              <a:t>4)   </a:t>
            </a:r>
            <a:r>
              <a:rPr lang="ru-RU" sz="2400" b="1" dirty="0" smtClean="0">
                <a:solidFill>
                  <a:schemeClr val="accent6">
                    <a:lumMod val="50000"/>
                  </a:schemeClr>
                </a:solidFill>
              </a:rPr>
              <a:t>Упражнение «Кошка».</a:t>
            </a:r>
            <a:endParaRPr lang="ru-RU" sz="2400" dirty="0" smtClean="0">
              <a:solidFill>
                <a:schemeClr val="accent6">
                  <a:lumMod val="50000"/>
                </a:schemeClr>
              </a:solidFill>
            </a:endParaRPr>
          </a:p>
          <a:p>
            <a:r>
              <a:rPr lang="ru-RU" sz="2400" dirty="0" smtClean="0">
                <a:solidFill>
                  <a:schemeClr val="accent6">
                    <a:lumMod val="50000"/>
                  </a:schemeClr>
                </a:solidFill>
              </a:rPr>
              <a:t>  Встать прямо, руки вдоль туловища, ноги на ширине плеч. Присесть, как будто танцуя, с одновременным поворотом в правую сторону. Приседание сочетать с шумным вдохом. Выпрямиться, спокойный выдох. Затем опять присесть с поворотом туловища уже в левую сторону. Выполнять 12 раз по 8 вдохов.</a:t>
            </a:r>
            <a:endParaRPr lang="en-US" sz="2400" dirty="0" smtClean="0">
              <a:solidFill>
                <a:schemeClr val="accent6">
                  <a:lumMod val="50000"/>
                </a:schemeClr>
              </a:solidFill>
            </a:endParaRPr>
          </a:p>
          <a:p>
            <a:endParaRPr lang="ru-RU" sz="2400" dirty="0" smtClean="0">
              <a:solidFill>
                <a:schemeClr val="accent6">
                  <a:lumMod val="50000"/>
                </a:schemeClr>
              </a:solidFill>
            </a:endParaRPr>
          </a:p>
          <a:p>
            <a:r>
              <a:rPr lang="ru-RU" sz="2400" dirty="0" smtClean="0">
                <a:solidFill>
                  <a:schemeClr val="accent6">
                    <a:lumMod val="50000"/>
                  </a:schemeClr>
                </a:solidFill>
              </a:rPr>
              <a:t>   </a:t>
            </a:r>
            <a:endParaRPr lang="en-US" sz="2400" dirty="0" smtClean="0">
              <a:solidFill>
                <a:schemeClr val="accent6">
                  <a:lumMod val="50000"/>
                </a:schemeClr>
              </a:solidFill>
            </a:endParaRPr>
          </a:p>
          <a:p>
            <a:r>
              <a:rPr lang="ru-RU" sz="2400" dirty="0" smtClean="0">
                <a:solidFill>
                  <a:schemeClr val="accent6">
                    <a:lumMod val="50000"/>
                  </a:schemeClr>
                </a:solidFill>
              </a:rPr>
              <a:t> 5)   </a:t>
            </a:r>
            <a:r>
              <a:rPr lang="ru-RU" sz="2400" b="1" dirty="0" smtClean="0">
                <a:solidFill>
                  <a:schemeClr val="accent6">
                    <a:lumMod val="50000"/>
                  </a:schemeClr>
                </a:solidFill>
              </a:rPr>
              <a:t>Упражнение «Обнять плечи».</a:t>
            </a:r>
            <a:endParaRPr lang="ru-RU" sz="2400" dirty="0" smtClean="0">
              <a:solidFill>
                <a:schemeClr val="accent6">
                  <a:lumMod val="50000"/>
                </a:schemeClr>
              </a:solidFill>
            </a:endParaRPr>
          </a:p>
          <a:p>
            <a:r>
              <a:rPr lang="ru-RU" sz="2400" dirty="0" smtClean="0">
                <a:solidFill>
                  <a:schemeClr val="accent6">
                    <a:lumMod val="50000"/>
                  </a:schemeClr>
                </a:solidFill>
              </a:rPr>
              <a:t>  Встать, руки согнуть в локтях, локти направлены вниз. При шумном вдохе руками резко обнимать себя за плечи, затем свободный выдох. Выполнять 12 раз по 8 вдохов. Выполняя упражнение, можно голову отводить немного назад.</a:t>
            </a:r>
            <a:endParaRPr lang="ru-RU" sz="2400" dirty="0">
              <a:solidFill>
                <a:schemeClr val="accent6">
                  <a:lumMod val="50000"/>
                </a:schemeClr>
              </a:solidFill>
            </a:endParaRPr>
          </a:p>
        </p:txBody>
      </p:sp>
      <p:pic>
        <p:nvPicPr>
          <p:cNvPr id="5122" name="Picture 2"/>
          <p:cNvPicPr>
            <a:picLocks noChangeAspect="1" noChangeArrowheads="1"/>
          </p:cNvPicPr>
          <p:nvPr/>
        </p:nvPicPr>
        <p:blipFill>
          <a:blip r:embed="rId2" cstate="print"/>
          <a:srcRect/>
          <a:stretch>
            <a:fillRect/>
          </a:stretch>
        </p:blipFill>
        <p:spPr bwMode="auto">
          <a:xfrm>
            <a:off x="6422072" y="214290"/>
            <a:ext cx="2721928" cy="2571767"/>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cstate="print"/>
          <a:srcRect/>
          <a:stretch>
            <a:fillRect/>
          </a:stretch>
        </p:blipFill>
        <p:spPr bwMode="auto">
          <a:xfrm>
            <a:off x="6572264" y="3929066"/>
            <a:ext cx="2314575" cy="2667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142852"/>
            <a:ext cx="6215090" cy="6370975"/>
          </a:xfrm>
          <a:prstGeom prst="rect">
            <a:avLst/>
          </a:prstGeom>
        </p:spPr>
        <p:txBody>
          <a:bodyPr wrap="square">
            <a:spAutoFit/>
          </a:bodyPr>
          <a:lstStyle/>
          <a:p>
            <a:r>
              <a:rPr lang="ru-RU" sz="2400" dirty="0" smtClean="0">
                <a:solidFill>
                  <a:schemeClr val="accent6">
                    <a:lumMod val="50000"/>
                  </a:schemeClr>
                </a:solidFill>
              </a:rPr>
              <a:t>6)   </a:t>
            </a:r>
            <a:r>
              <a:rPr lang="ru-RU" sz="2400" b="1" dirty="0" smtClean="0">
                <a:solidFill>
                  <a:schemeClr val="accent6">
                    <a:lumMod val="50000"/>
                  </a:schemeClr>
                </a:solidFill>
              </a:rPr>
              <a:t>Упражнение «Маятник».</a:t>
            </a:r>
            <a:endParaRPr lang="ru-RU" sz="2400" dirty="0" smtClean="0">
              <a:solidFill>
                <a:schemeClr val="accent6">
                  <a:lumMod val="50000"/>
                </a:schemeClr>
              </a:solidFill>
            </a:endParaRPr>
          </a:p>
          <a:p>
            <a:r>
              <a:rPr lang="ru-RU" sz="2400" dirty="0" smtClean="0">
                <a:solidFill>
                  <a:schemeClr val="accent6">
                    <a:lumMod val="50000"/>
                  </a:schemeClr>
                </a:solidFill>
              </a:rPr>
              <a:t>  Встать прямо, ноги поставить на ширину плеч, можно даже чуть шире. Наклониться вперёд, потянуться руками к полу и сделать резкий шумный вдох. Затем наклониться, назад и также резко вдохнуть. Выдох должен быть незаметным и бесшумным. Упражнение можно делать и сидя.</a:t>
            </a:r>
          </a:p>
          <a:p>
            <a:r>
              <a:rPr lang="ru-RU" sz="2400" dirty="0" smtClean="0">
                <a:solidFill>
                  <a:schemeClr val="accent6">
                    <a:lumMod val="50000"/>
                  </a:schemeClr>
                </a:solidFill>
              </a:rPr>
              <a:t>    7)   </a:t>
            </a:r>
            <a:r>
              <a:rPr lang="ru-RU" sz="2400" b="1" dirty="0" smtClean="0">
                <a:solidFill>
                  <a:schemeClr val="accent6">
                    <a:lumMod val="50000"/>
                  </a:schemeClr>
                </a:solidFill>
              </a:rPr>
              <a:t> Упражнение</a:t>
            </a:r>
            <a:r>
              <a:rPr lang="ru-RU" sz="2400" dirty="0" smtClean="0">
                <a:solidFill>
                  <a:schemeClr val="accent6">
                    <a:lumMod val="50000"/>
                  </a:schemeClr>
                </a:solidFill>
              </a:rPr>
              <a:t> </a:t>
            </a:r>
            <a:r>
              <a:rPr lang="ru-RU" sz="2400" b="1" dirty="0" smtClean="0">
                <a:solidFill>
                  <a:schemeClr val="accent6">
                    <a:lumMod val="50000"/>
                  </a:schemeClr>
                </a:solidFill>
              </a:rPr>
              <a:t>«Поворот головой».</a:t>
            </a:r>
            <a:endParaRPr lang="ru-RU" sz="2400" dirty="0" smtClean="0">
              <a:solidFill>
                <a:schemeClr val="accent6">
                  <a:lumMod val="50000"/>
                </a:schemeClr>
              </a:solidFill>
            </a:endParaRPr>
          </a:p>
          <a:p>
            <a:r>
              <a:rPr lang="ru-RU" sz="2400" dirty="0" smtClean="0">
                <a:solidFill>
                  <a:schemeClr val="accent6">
                    <a:lumMod val="50000"/>
                  </a:schemeClr>
                </a:solidFill>
              </a:rPr>
              <a:t>  Встать прямо, ноги шире плеч. Поворачивать голову вправо, делая одновременно шумный вдох, затем голова идёт влево, за это время сделать незаметный выдох, а при повороте головы влево - опять шумный вдох. Упражнение нужно стараться выполнять без перерыва и пауз, не останавливая голову посередине. Выполнять 12 раз по 8 вдохов.</a:t>
            </a:r>
            <a:endParaRPr lang="ru-RU" sz="2400" dirty="0">
              <a:solidFill>
                <a:schemeClr val="accent6">
                  <a:lumMod val="50000"/>
                </a:schemeClr>
              </a:solidFill>
            </a:endParaRPr>
          </a:p>
        </p:txBody>
      </p:sp>
      <p:pic>
        <p:nvPicPr>
          <p:cNvPr id="6147" name="Picture 3"/>
          <p:cNvPicPr>
            <a:picLocks noChangeAspect="1" noChangeArrowheads="1"/>
          </p:cNvPicPr>
          <p:nvPr/>
        </p:nvPicPr>
        <p:blipFill>
          <a:blip r:embed="rId2" cstate="print"/>
          <a:srcRect/>
          <a:stretch>
            <a:fillRect/>
          </a:stretch>
        </p:blipFill>
        <p:spPr bwMode="auto">
          <a:xfrm>
            <a:off x="6500826" y="3429000"/>
            <a:ext cx="2319339" cy="3071835"/>
          </a:xfrm>
          <a:prstGeom prst="rect">
            <a:avLst/>
          </a:prstGeom>
          <a:noFill/>
          <a:ln w="9525">
            <a:noFill/>
            <a:miter lim="800000"/>
            <a:headEnd/>
            <a:tailEnd/>
          </a:ln>
          <a:effectLst/>
        </p:spPr>
      </p:pic>
      <p:pic>
        <p:nvPicPr>
          <p:cNvPr id="6148" name="Picture 4"/>
          <p:cNvPicPr>
            <a:picLocks noChangeAspect="1" noChangeArrowheads="1"/>
          </p:cNvPicPr>
          <p:nvPr/>
        </p:nvPicPr>
        <p:blipFill>
          <a:blip r:embed="rId3" cstate="print"/>
          <a:srcRect/>
          <a:stretch>
            <a:fillRect/>
          </a:stretch>
        </p:blipFill>
        <p:spPr bwMode="auto">
          <a:xfrm>
            <a:off x="6429388" y="214290"/>
            <a:ext cx="2357454" cy="285752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572264" y="3786190"/>
            <a:ext cx="2357454" cy="2857520"/>
          </a:xfrm>
          <a:prstGeom prst="rect">
            <a:avLst/>
          </a:prstGeom>
          <a:noFill/>
          <a:ln w="9525">
            <a:noFill/>
            <a:miter lim="800000"/>
            <a:headEnd/>
            <a:tailEnd/>
          </a:ln>
          <a:effectLst/>
        </p:spPr>
      </p:pic>
      <p:sp>
        <p:nvSpPr>
          <p:cNvPr id="3" name="Прямоугольник 2"/>
          <p:cNvSpPr/>
          <p:nvPr/>
        </p:nvSpPr>
        <p:spPr>
          <a:xfrm>
            <a:off x="285720" y="285728"/>
            <a:ext cx="6215074" cy="6370975"/>
          </a:xfrm>
          <a:prstGeom prst="rect">
            <a:avLst/>
          </a:prstGeom>
        </p:spPr>
        <p:txBody>
          <a:bodyPr wrap="square">
            <a:spAutoFit/>
          </a:bodyPr>
          <a:lstStyle/>
          <a:p>
            <a:r>
              <a:rPr lang="ru-RU" sz="2400" dirty="0" smtClean="0">
                <a:solidFill>
                  <a:schemeClr val="accent6">
                    <a:lumMod val="50000"/>
                  </a:schemeClr>
                </a:solidFill>
              </a:rPr>
              <a:t>8)   </a:t>
            </a:r>
            <a:r>
              <a:rPr lang="ru-RU" sz="2400" b="1" dirty="0" smtClean="0">
                <a:solidFill>
                  <a:schemeClr val="accent6">
                    <a:lumMod val="50000"/>
                  </a:schemeClr>
                </a:solidFill>
              </a:rPr>
              <a:t>Упражнение «Уши».</a:t>
            </a:r>
            <a:endParaRPr lang="ru-RU" sz="2400" dirty="0" smtClean="0">
              <a:solidFill>
                <a:schemeClr val="accent6">
                  <a:lumMod val="50000"/>
                </a:schemeClr>
              </a:solidFill>
            </a:endParaRPr>
          </a:p>
          <a:p>
            <a:r>
              <a:rPr lang="ru-RU" sz="2400" dirty="0" smtClean="0">
                <a:solidFill>
                  <a:schemeClr val="accent6">
                    <a:lumMod val="50000"/>
                  </a:schemeClr>
                </a:solidFill>
              </a:rPr>
              <a:t>  Встать прямо, ноги чуть шире плеч. Выполнять наклоны головой вправо, ухом к плечу, делая шумный вдох носом. Затем левое ухо к левому плечу - снова вдох. Затем немного покачать головой из стороны в сторону. Смотреть необходимо прямо перед собой. Выполнять 12 раз по 8 вдохов.</a:t>
            </a:r>
            <a:endParaRPr lang="en-US" sz="2400" dirty="0" smtClean="0">
              <a:solidFill>
                <a:schemeClr val="accent6">
                  <a:lumMod val="50000"/>
                </a:schemeClr>
              </a:solidFill>
            </a:endParaRPr>
          </a:p>
          <a:p>
            <a:endParaRPr lang="en-US" sz="2400" dirty="0">
              <a:solidFill>
                <a:schemeClr val="accent6">
                  <a:lumMod val="50000"/>
                </a:schemeClr>
              </a:solidFill>
            </a:endParaRPr>
          </a:p>
          <a:p>
            <a:endParaRPr lang="ru-RU" sz="2400" dirty="0" smtClean="0">
              <a:solidFill>
                <a:schemeClr val="accent6">
                  <a:lumMod val="50000"/>
                </a:schemeClr>
              </a:solidFill>
            </a:endParaRPr>
          </a:p>
          <a:p>
            <a:r>
              <a:rPr lang="ru-RU" sz="2400" dirty="0" smtClean="0">
                <a:solidFill>
                  <a:schemeClr val="accent6">
                    <a:lumMod val="50000"/>
                  </a:schemeClr>
                </a:solidFill>
              </a:rPr>
              <a:t>    9)   </a:t>
            </a:r>
            <a:r>
              <a:rPr lang="ru-RU" sz="2400" b="1" dirty="0" smtClean="0">
                <a:solidFill>
                  <a:schemeClr val="accent6">
                    <a:lumMod val="50000"/>
                  </a:schemeClr>
                </a:solidFill>
              </a:rPr>
              <a:t>Упражнение «Маятник головой».</a:t>
            </a:r>
            <a:endParaRPr lang="ru-RU" sz="2400" dirty="0" smtClean="0">
              <a:solidFill>
                <a:schemeClr val="accent6">
                  <a:lumMod val="50000"/>
                </a:schemeClr>
              </a:solidFill>
            </a:endParaRPr>
          </a:p>
          <a:p>
            <a:r>
              <a:rPr lang="ru-RU" sz="2400" dirty="0" smtClean="0">
                <a:solidFill>
                  <a:schemeClr val="accent6">
                    <a:lumMod val="50000"/>
                  </a:schemeClr>
                </a:solidFill>
              </a:rPr>
              <a:t>  Встать прямо, ноги шире плеч. Опустить голову, переводя взгляд в пол, одновременно делая резкий вдох. Затем поднять голову, взгляд на потолок, опять шумный вдох. Выдох делать незаметно, при переведении головы в другое положение.</a:t>
            </a:r>
            <a:endParaRPr lang="ru-RU" sz="2400" dirty="0">
              <a:solidFill>
                <a:schemeClr val="accent6">
                  <a:lumMod val="50000"/>
                </a:schemeClr>
              </a:solidFill>
            </a:endParaRPr>
          </a:p>
        </p:txBody>
      </p:sp>
      <p:pic>
        <p:nvPicPr>
          <p:cNvPr id="7170" name="Picture 2"/>
          <p:cNvPicPr>
            <a:picLocks noChangeAspect="1" noChangeArrowheads="1"/>
          </p:cNvPicPr>
          <p:nvPr/>
        </p:nvPicPr>
        <p:blipFill>
          <a:blip r:embed="rId3" cstate="print"/>
          <a:srcRect/>
          <a:stretch>
            <a:fillRect/>
          </a:stretch>
        </p:blipFill>
        <p:spPr bwMode="auto">
          <a:xfrm>
            <a:off x="6500826" y="214290"/>
            <a:ext cx="2428892" cy="336678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6072230" cy="3970318"/>
          </a:xfrm>
          <a:prstGeom prst="rect">
            <a:avLst/>
          </a:prstGeom>
        </p:spPr>
        <p:txBody>
          <a:bodyPr wrap="square">
            <a:spAutoFit/>
          </a:bodyPr>
          <a:lstStyle/>
          <a:p>
            <a:r>
              <a:rPr lang="en-US" sz="2800" dirty="0" smtClean="0">
                <a:solidFill>
                  <a:schemeClr val="accent6">
                    <a:lumMod val="50000"/>
                  </a:schemeClr>
                </a:solidFill>
              </a:rPr>
              <a:t>1</a:t>
            </a:r>
            <a:r>
              <a:rPr lang="ru-RU" sz="2800" dirty="0" smtClean="0">
                <a:solidFill>
                  <a:schemeClr val="accent6">
                    <a:lumMod val="50000"/>
                  </a:schemeClr>
                </a:solidFill>
              </a:rPr>
              <a:t>0)   </a:t>
            </a:r>
            <a:r>
              <a:rPr lang="ru-RU" sz="2800" b="1" dirty="0" smtClean="0">
                <a:solidFill>
                  <a:schemeClr val="accent6">
                    <a:lumMod val="50000"/>
                  </a:schemeClr>
                </a:solidFill>
              </a:rPr>
              <a:t>Упражнение «Перекат».</a:t>
            </a:r>
            <a:endParaRPr lang="ru-RU" sz="2800" dirty="0" smtClean="0">
              <a:solidFill>
                <a:schemeClr val="accent6">
                  <a:lumMod val="50000"/>
                </a:schemeClr>
              </a:solidFill>
            </a:endParaRPr>
          </a:p>
          <a:p>
            <a:r>
              <a:rPr lang="ru-RU" sz="2800" dirty="0" smtClean="0">
                <a:solidFill>
                  <a:schemeClr val="accent6">
                    <a:lumMod val="50000"/>
                  </a:schemeClr>
                </a:solidFill>
              </a:rPr>
              <a:t>  Встать, левую ногу поставить вперёд. Правая нога сзади на носок. Присесть немного, перенося тяжесть тела на правую ногу, одновременно выполняя шумный вдох. Затем незаметно выдохнуть и присесть, перенося тяжесть тела на левую ногу, резкий вдох.</a:t>
            </a:r>
            <a:endParaRPr lang="ru-RU" sz="2800" dirty="0">
              <a:solidFill>
                <a:schemeClr val="accent6">
                  <a:lumMod val="50000"/>
                </a:schemeClr>
              </a:solidFill>
            </a:endParaRPr>
          </a:p>
        </p:txBody>
      </p:sp>
      <p:pic>
        <p:nvPicPr>
          <p:cNvPr id="8194" name="Picture 2"/>
          <p:cNvPicPr>
            <a:picLocks noChangeAspect="1" noChangeArrowheads="1"/>
          </p:cNvPicPr>
          <p:nvPr/>
        </p:nvPicPr>
        <p:blipFill>
          <a:blip r:embed="rId2" cstate="print"/>
          <a:srcRect/>
          <a:stretch>
            <a:fillRect/>
          </a:stretch>
        </p:blipFill>
        <p:spPr bwMode="auto">
          <a:xfrm>
            <a:off x="6000760" y="3071810"/>
            <a:ext cx="2571768" cy="3186261"/>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48</Words>
  <Application>Microsoft Office PowerPoint</Application>
  <PresentationFormat>Экран (4:3)</PresentationFormat>
  <Paragraphs>48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11</dc:creator>
  <cp:lastModifiedBy>11</cp:lastModifiedBy>
  <cp:revision>5</cp:revision>
  <dcterms:created xsi:type="dcterms:W3CDTF">2012-05-20T10:57:40Z</dcterms:created>
  <dcterms:modified xsi:type="dcterms:W3CDTF">2013-09-16T14:54:58Z</dcterms:modified>
</cp:coreProperties>
</file>