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pptx" ContentType="application/vnd.openxmlformats-officedocument.presentationml.presentation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58" r:id="rId4"/>
    <p:sldId id="259" r:id="rId5"/>
    <p:sldId id="260" r:id="rId6"/>
    <p:sldId id="264" r:id="rId7"/>
    <p:sldId id="265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5" r:id="rId16"/>
    <p:sldId id="276" r:id="rId17"/>
    <p:sldId id="274" r:id="rId18"/>
  </p:sldIdLst>
  <p:sldSz cx="10080625" cy="7559675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88" autoAdjust="0"/>
    <p:restoredTop sz="94660"/>
  </p:normalViewPr>
  <p:slideViewPr>
    <p:cSldViewPr>
      <p:cViewPr varScale="1">
        <p:scale>
          <a:sx n="54" d="100"/>
          <a:sy n="54" d="100"/>
        </p:scale>
        <p:origin x="-924" y="-84"/>
      </p:cViewPr>
      <p:guideLst>
        <p:guide orient="horz" pos="2381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/>
          <a:lstStyle/>
          <a:p>
            <a:pPr marL="0" marR="0" lvl="0" indent="0" algn="l" defTabSz="914400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S Gothic" pitchFamily="2"/>
              <a:cs typeface="MS Gothic" pitchFamily="2"/>
            </a:endParaRPr>
          </a:p>
        </p:txBody>
      </p:sp>
      <p:sp>
        <p:nvSpPr>
          <p:cNvPr id="3" name="Дата 2"/>
          <p:cNvSpPr txBox="1">
            <a:spLocks noGrp="1"/>
          </p:cNvSpPr>
          <p:nvPr>
            <p:ph type="dt" sz="quarter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/>
          <a:lstStyle/>
          <a:p>
            <a:pPr marL="0" marR="0" lvl="0" indent="0" algn="r" defTabSz="914400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S Gothic" pitchFamily="2"/>
              <a:cs typeface="MS Gothic" pitchFamily="2"/>
            </a:endParaRPr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2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b" anchorCtr="0" compatLnSpc="1"/>
          <a:lstStyle/>
          <a:p>
            <a:pPr marL="0" marR="0" lvl="0" indent="0" algn="l" defTabSz="914400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S Gothic" pitchFamily="2"/>
              <a:cs typeface="MS Gothic" pitchFamily="2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3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b" anchorCtr="0" compatLnSpc="1"/>
          <a:lstStyle/>
          <a:p>
            <a:pPr marL="0" marR="0" lvl="0" indent="0" algn="r" defTabSz="914400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9791BB3-1440-4DA6-9ADF-EAD6140326F4}" type="slidenum">
              <a:rPr/>
              <a:pPr marL="0" marR="0" lvl="0" indent="0" algn="r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5" algn="l"/>
                  <a:tab pos="898196" algn="l"/>
                  <a:tab pos="1347478" algn="l"/>
                  <a:tab pos="1796759" algn="l"/>
                  <a:tab pos="2246040" algn="l"/>
                  <a:tab pos="2695322" algn="l"/>
                  <a:tab pos="3144603" algn="l"/>
                  <a:tab pos="3593875" algn="l"/>
                  <a:tab pos="4043156" algn="l"/>
                  <a:tab pos="4492438" algn="l"/>
                  <a:tab pos="4941719" algn="l"/>
                  <a:tab pos="5391000" algn="l"/>
                  <a:tab pos="5840281" algn="l"/>
                  <a:tab pos="6289563" algn="l"/>
                  <a:tab pos="6738844" algn="l"/>
                  <a:tab pos="7188116" algn="l"/>
                  <a:tab pos="7637397" algn="l"/>
                  <a:tab pos="8086679" algn="l"/>
                  <a:tab pos="8535960" algn="l"/>
                  <a:tab pos="8985241" algn="l"/>
                </a:tabLst>
                <a:defRPr sz="14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‹#›</a:t>
            </a:fld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S Gothic" pitchFamily="2"/>
              <a:cs typeface="MS Gothic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Move="1" noResize="1"/>
          </p:cNvSpPr>
          <p:nvPr/>
        </p:nvSpPr>
        <p:spPr>
          <a:xfrm>
            <a:off x="0" y="0"/>
            <a:ext cx="7560003" cy="10691996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0004" tIns="44997" rIns="90004" bIns="44997" anchor="ctr" anchorCtr="1" compatLnSpc="1"/>
          <a:lstStyle/>
          <a:p>
            <a:pPr marL="0" marR="0" lvl="0" indent="0" algn="l" defTabSz="914400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S Gothic" pitchFamily="2"/>
              <a:cs typeface="MS Gothic" pitchFamily="2"/>
            </a:endParaRPr>
          </a:p>
        </p:txBody>
      </p:sp>
      <p:sp>
        <p:nvSpPr>
          <p:cNvPr id="3" name="Полилиния 2"/>
          <p:cNvSpPr/>
          <p:nvPr/>
        </p:nvSpPr>
        <p:spPr>
          <a:xfrm>
            <a:off x="0" y="0"/>
            <a:ext cx="7559637" cy="10691640"/>
          </a:xfrm>
          <a:custGeom>
            <a:avLst>
              <a:gd name="f10" fmla="val 4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4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0004" tIns="46798" rIns="90004" bIns="46798" anchor="ctr" anchorCtr="0" compatLnSpc="1"/>
          <a:lstStyle/>
          <a:p>
            <a:pPr marL="0" marR="0" lvl="0" indent="0" algn="l" defTabSz="914400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S Gothic" pitchFamily="2"/>
              <a:cs typeface="MS Gothic" pitchFamily="2"/>
            </a:endParaRPr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06643" y="812883"/>
            <a:ext cx="5341677" cy="4005721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5" name="Заметки 4"/>
          <p:cNvSpPr txBox="1">
            <a:spLocks noGrp="1"/>
          </p:cNvSpPr>
          <p:nvPr>
            <p:ph type="body" sz="quarter" idx="3"/>
          </p:nvPr>
        </p:nvSpPr>
        <p:spPr>
          <a:xfrm>
            <a:off x="755641" y="5078156"/>
            <a:ext cx="6045116" cy="480888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lvl="0"/>
            <a:endParaRPr lang="ru-RU"/>
          </a:p>
        </p:txBody>
      </p:sp>
      <p:sp>
        <p:nvSpPr>
          <p:cNvPr id="6" name="Верхний колонтитул 5"/>
          <p:cNvSpPr txBox="1">
            <a:spLocks noGrp="1"/>
          </p:cNvSpPr>
          <p:nvPr>
            <p:ph type="hdr" sz="quarter"/>
          </p:nvPr>
        </p:nvSpPr>
        <p:spPr>
          <a:xfrm>
            <a:off x="0" y="-356"/>
            <a:ext cx="3278160" cy="53208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1"/>
          <a:lstStyle>
            <a:lvl1pPr marL="0" marR="0" lvl="0" indent="0" algn="l" defTabSz="914400" rtl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Arial Unicode MS" pitchFamily="2"/>
              </a:defRPr>
            </a:lvl1pPr>
          </a:lstStyle>
          <a:p>
            <a:pPr lvl="0"/>
            <a:endParaRPr lang="en-GB"/>
          </a:p>
        </p:txBody>
      </p:sp>
      <p:sp>
        <p:nvSpPr>
          <p:cNvPr id="7" name="Дата 6"/>
          <p:cNvSpPr txBox="1">
            <a:spLocks noGrp="1"/>
          </p:cNvSpPr>
          <p:nvPr>
            <p:ph type="dt" idx="1"/>
          </p:nvPr>
        </p:nvSpPr>
        <p:spPr>
          <a:xfrm>
            <a:off x="4278239" y="-356"/>
            <a:ext cx="3278160" cy="53208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1"/>
          <a:lstStyle>
            <a:lvl1pPr marL="0" marR="0" lvl="0" indent="0" algn="r" defTabSz="914400" rtl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Arial Unicode MS" pitchFamily="2"/>
              </a:defRPr>
            </a:lvl1pPr>
          </a:lstStyle>
          <a:p>
            <a:pPr lvl="0"/>
            <a:endParaRPr lang="en-GB"/>
          </a:p>
        </p:txBody>
      </p:sp>
      <p:sp>
        <p:nvSpPr>
          <p:cNvPr id="8" name="Нижний колонтитул 7"/>
          <p:cNvSpPr txBox="1">
            <a:spLocks noGrp="1"/>
          </p:cNvSpPr>
          <p:nvPr>
            <p:ph type="ftr" sz="quarter" idx="4"/>
          </p:nvPr>
        </p:nvSpPr>
        <p:spPr>
          <a:xfrm>
            <a:off x="0" y="10156323"/>
            <a:ext cx="3278160" cy="532436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b" anchorCtr="0" compatLnSpc="1"/>
          <a:lstStyle>
            <a:lvl1pPr marL="0" marR="0" lvl="0" indent="0" algn="l" defTabSz="914400" rtl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Arial Unicode MS" pitchFamily="2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Номер слайда 8"/>
          <p:cNvSpPr txBox="1">
            <a:spLocks noGrp="1"/>
          </p:cNvSpPr>
          <p:nvPr>
            <p:ph type="sldNum" sz="quarter" idx="5"/>
          </p:nvPr>
        </p:nvSpPr>
        <p:spPr>
          <a:xfrm>
            <a:off x="4278239" y="10156323"/>
            <a:ext cx="3278160" cy="532436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b" anchorCtr="0" compatLnSpc="1"/>
          <a:lstStyle>
            <a:lvl1pPr marL="0" marR="0" lvl="0" indent="0" algn="r" defTabSz="914400" rtl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Arial Unicode MS" pitchFamily="2"/>
              </a:defRPr>
            </a:lvl1pPr>
          </a:lstStyle>
          <a:p>
            <a:pPr lvl="0"/>
            <a:fld id="{3DBA50AF-74E7-4006-970A-7170A713F93A}" type="slidenum">
              <a:rPr/>
              <a:pPr lvl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0">
      <a:lnSpc>
        <a:spcPct val="100000"/>
      </a:lnSpc>
      <a:spcBef>
        <a:spcPts val="450"/>
      </a:spcBef>
      <a:spcAft>
        <a:spcPts val="0"/>
      </a:spcAft>
      <a:buNone/>
      <a:tabLst>
        <a:tab pos="0" algn="l"/>
        <a:tab pos="448915" algn="l"/>
        <a:tab pos="898196" algn="l"/>
        <a:tab pos="1347478" algn="l"/>
        <a:tab pos="1796759" algn="l"/>
        <a:tab pos="2246040" algn="l"/>
        <a:tab pos="2695322" algn="l"/>
        <a:tab pos="3144603" algn="l"/>
        <a:tab pos="3593875" algn="l"/>
        <a:tab pos="4043156" algn="l"/>
        <a:tab pos="4492438" algn="l"/>
        <a:tab pos="4941719" algn="l"/>
        <a:tab pos="5391000" algn="l"/>
        <a:tab pos="5840281" algn="l"/>
        <a:tab pos="6289563" algn="l"/>
        <a:tab pos="6738844" algn="l"/>
        <a:tab pos="7188116" algn="l"/>
        <a:tab pos="7637397" algn="l"/>
        <a:tab pos="8086679" algn="l"/>
        <a:tab pos="8535960" algn="l"/>
        <a:tab pos="8985241" algn="l"/>
      </a:tabLst>
      <a:defRPr lang="ru-RU" sz="1200" b="0" i="0" u="none" strike="noStrike" kern="0" cap="none" spc="0" baseline="0">
        <a:solidFill>
          <a:srgbClr val="000000"/>
        </a:solidFill>
        <a:uFillTx/>
        <a:latin typeface="Times New Roman" pitchFamily="18"/>
        <a:cs typeface="Tahoma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ctrTitle"/>
          </p:nvPr>
        </p:nvSpPr>
        <p:spPr>
          <a:xfrm>
            <a:off x="755651" y="2347914"/>
            <a:ext cx="8569327" cy="16208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 txBox="1">
            <a:spLocks noGrp="1"/>
          </p:cNvSpPr>
          <p:nvPr>
            <p:ph type="subTitle" idx="1"/>
          </p:nvPr>
        </p:nvSpPr>
        <p:spPr>
          <a:xfrm>
            <a:off x="1512883" y="4283077"/>
            <a:ext cx="7056433" cy="1931990"/>
          </a:xfrm>
        </p:spPr>
        <p:txBody>
          <a:bodyPr anchorCtr="1"/>
          <a:lstStyle>
            <a:lvl1pPr marL="0" algn="ctr">
              <a:tabLst>
                <a:tab pos="341281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594" algn="l"/>
                <a:tab pos="8984876" algn="l"/>
              </a:tabLst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CA3A39D-D42E-4CCF-8236-B5D309FAFD41}" type="slidenum">
              <a:rPr/>
              <a:pPr lvl="0"/>
              <a:t>‹#›</a:t>
            </a:fld>
            <a:endParaRPr lang="en-GB"/>
          </a:p>
        </p:txBody>
      </p:sp>
    </p:spTree>
  </p:cSld>
  <p:clrMapOvr>
    <a:masterClrMapping/>
  </p:clrMapOvr>
  <p:transition/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CEEBB55-14F1-42A9-8900-5765469E1880}" type="slidenum">
              <a:rPr/>
              <a:pPr lvl="0"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 txBox="1">
            <a:spLocks noGrp="1"/>
          </p:cNvSpPr>
          <p:nvPr>
            <p:ph type="title" orient="vert"/>
          </p:nvPr>
        </p:nvSpPr>
        <p:spPr>
          <a:xfrm>
            <a:off x="7304090" y="301623"/>
            <a:ext cx="2266953" cy="6453185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 txBox="1">
            <a:spLocks noGrp="1"/>
          </p:cNvSpPr>
          <p:nvPr>
            <p:ph type="body" orient="vert" idx="1"/>
          </p:nvPr>
        </p:nvSpPr>
        <p:spPr>
          <a:xfrm>
            <a:off x="503240" y="301623"/>
            <a:ext cx="6648446" cy="645318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EB2A662-4CD6-41CC-97FC-18BA33D64B60}" type="slidenum">
              <a:rPr/>
              <a:pPr lvl="0"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7503B7D-4687-426B-8237-77EBE5F92178}" type="slidenum">
              <a:rPr/>
              <a:pPr lvl="0"/>
              <a:t>‹#›</a:t>
            </a:fld>
            <a:endParaRPr lang="en-GB"/>
          </a:p>
        </p:txBody>
      </p:sp>
    </p:spTree>
  </p:cSld>
  <p:clrMapOvr>
    <a:masterClrMapping/>
  </p:clrMapOvr>
  <p:transition/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796927" y="4857749"/>
            <a:ext cx="8567735" cy="1501773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796927" y="3203572"/>
            <a:ext cx="8567735" cy="1654177"/>
          </a:xfrm>
        </p:spPr>
        <p:txBody>
          <a:bodyPr anchor="b"/>
          <a:lstStyle>
            <a:lvl1pPr marL="0">
              <a:tabLst>
                <a:tab pos="341281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594" algn="l"/>
                <a:tab pos="8984876" algn="l"/>
              </a:tabLst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5033858-2F2B-473E-B824-AFC6030E9A1D}" type="slidenum">
              <a:rPr/>
              <a:pPr lvl="0"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 txBox="1">
            <a:spLocks noGrp="1"/>
          </p:cNvSpPr>
          <p:nvPr>
            <p:ph idx="1"/>
          </p:nvPr>
        </p:nvSpPr>
        <p:spPr>
          <a:xfrm>
            <a:off x="503240" y="1768477"/>
            <a:ext cx="4457700" cy="498634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 txBox="1">
            <a:spLocks noGrp="1"/>
          </p:cNvSpPr>
          <p:nvPr>
            <p:ph idx="2"/>
          </p:nvPr>
        </p:nvSpPr>
        <p:spPr>
          <a:xfrm>
            <a:off x="5113333" y="1768477"/>
            <a:ext cx="4457700" cy="498634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1B10700-5A49-4185-A59D-889EC948AB55}" type="slidenum">
              <a:rPr/>
              <a:pPr lvl="0"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504821" y="303215"/>
            <a:ext cx="9072567" cy="125889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504821" y="1692270"/>
            <a:ext cx="4452935" cy="704846"/>
          </a:xfrm>
        </p:spPr>
        <p:txBody>
          <a:bodyPr anchor="b"/>
          <a:lstStyle>
            <a:lvl1pPr marL="0">
              <a:tabLst>
                <a:tab pos="341281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594" algn="l"/>
                <a:tab pos="8984876" algn="l"/>
              </a:tabLst>
              <a:defRPr sz="2400"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 txBox="1">
            <a:spLocks noGrp="1"/>
          </p:cNvSpPr>
          <p:nvPr>
            <p:ph idx="2"/>
          </p:nvPr>
        </p:nvSpPr>
        <p:spPr>
          <a:xfrm>
            <a:off x="504821" y="2397127"/>
            <a:ext cx="4452935" cy="43561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 txBox="1">
            <a:spLocks noGrp="1"/>
          </p:cNvSpPr>
          <p:nvPr>
            <p:ph type="body" idx="3"/>
          </p:nvPr>
        </p:nvSpPr>
        <p:spPr>
          <a:xfrm>
            <a:off x="5121270" y="1692270"/>
            <a:ext cx="4456108" cy="704846"/>
          </a:xfrm>
        </p:spPr>
        <p:txBody>
          <a:bodyPr anchor="b"/>
          <a:lstStyle>
            <a:lvl1pPr marL="0">
              <a:tabLst>
                <a:tab pos="341281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594" algn="l"/>
                <a:tab pos="8984876" algn="l"/>
              </a:tabLst>
              <a:defRPr sz="2400"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 txBox="1">
            <a:spLocks noGrp="1"/>
          </p:cNvSpPr>
          <p:nvPr>
            <p:ph idx="4"/>
          </p:nvPr>
        </p:nvSpPr>
        <p:spPr>
          <a:xfrm>
            <a:off x="5121270" y="2397127"/>
            <a:ext cx="4456108" cy="43561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8" name="Нижний колонтитул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9" name="Номер слайда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6B16E15-1D4D-4265-9717-C59FB141D65A}" type="slidenum">
              <a:rPr/>
              <a:pPr lvl="0"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B60D805-2094-4AEB-B33C-833DB34757C2}" type="slidenum">
              <a:rPr/>
              <a:pPr lvl="0"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3" name="Нижний колонтитул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4" name="Номер слайда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0238D16-8B30-4DEC-8953-45DDA4374EAE}" type="slidenum">
              <a:rPr/>
              <a:pPr lvl="0"/>
              <a:t>‹#›</a:t>
            </a:fld>
            <a:endParaRPr lang="en-GB"/>
          </a:p>
        </p:txBody>
      </p:sp>
    </p:spTree>
  </p:cSld>
  <p:clrMapOvr>
    <a:masterClrMapping/>
  </p:clrMapOvr>
  <p:transition/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504821" y="301623"/>
            <a:ext cx="3316291" cy="1279529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 txBox="1">
            <a:spLocks noGrp="1"/>
          </p:cNvSpPr>
          <p:nvPr>
            <p:ph idx="1"/>
          </p:nvPr>
        </p:nvSpPr>
        <p:spPr>
          <a:xfrm>
            <a:off x="3941758" y="301623"/>
            <a:ext cx="5635620" cy="6451604"/>
          </a:xfrm>
        </p:spPr>
        <p:txBody>
          <a:bodyPr/>
          <a:lstStyle>
            <a:lvl1pPr>
              <a:defRPr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 txBox="1">
            <a:spLocks noGrp="1"/>
          </p:cNvSpPr>
          <p:nvPr>
            <p:ph type="body" idx="2"/>
          </p:nvPr>
        </p:nvSpPr>
        <p:spPr>
          <a:xfrm>
            <a:off x="504821" y="1581153"/>
            <a:ext cx="3316291" cy="5172075"/>
          </a:xfrm>
        </p:spPr>
        <p:txBody>
          <a:bodyPr/>
          <a:lstStyle>
            <a:lvl1pPr marL="0">
              <a:tabLst>
                <a:tab pos="341281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594" algn="l"/>
                <a:tab pos="8984876" algn="l"/>
              </a:tabLst>
              <a:defRPr sz="14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DC56448-0F44-4E81-8434-877A5C04DBF3}" type="slidenum">
              <a:rPr/>
              <a:pPr lvl="0"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1976439" y="5291139"/>
            <a:ext cx="6048371" cy="625477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 txBox="1">
            <a:spLocks noGrp="1"/>
          </p:cNvSpPr>
          <p:nvPr>
            <p:ph type="pic" idx="1"/>
          </p:nvPr>
        </p:nvSpPr>
        <p:spPr>
          <a:xfrm>
            <a:off x="1976439" y="674690"/>
            <a:ext cx="6048371" cy="4537079"/>
          </a:xfrm>
        </p:spPr>
        <p:txBody>
          <a:bodyPr/>
          <a:lstStyle>
            <a:lvl1pPr marL="0">
              <a:tabLst>
                <a:tab pos="341281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594" algn="l"/>
                <a:tab pos="8984876" algn="l"/>
              </a:tabLst>
              <a:defRPr/>
            </a:lvl1pPr>
          </a:lstStyle>
          <a:p>
            <a:pPr lvl="0"/>
            <a:endParaRPr lang="ru-RU"/>
          </a:p>
        </p:txBody>
      </p:sp>
      <p:sp>
        <p:nvSpPr>
          <p:cNvPr id="4" name="Текст 3"/>
          <p:cNvSpPr txBox="1">
            <a:spLocks noGrp="1"/>
          </p:cNvSpPr>
          <p:nvPr>
            <p:ph type="body" idx="2"/>
          </p:nvPr>
        </p:nvSpPr>
        <p:spPr>
          <a:xfrm>
            <a:off x="1976439" y="5916616"/>
            <a:ext cx="6048371" cy="887416"/>
          </a:xfrm>
        </p:spPr>
        <p:txBody>
          <a:bodyPr/>
          <a:lstStyle>
            <a:lvl1pPr marL="0">
              <a:tabLst>
                <a:tab pos="341281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594" algn="l"/>
                <a:tab pos="8984876" algn="l"/>
              </a:tabLst>
              <a:defRPr sz="14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57A9BB6-54EA-49A0-9E13-C79C03085BC0}" type="slidenum">
              <a:rPr/>
              <a:pPr lvl="0"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media/image22.png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 r:link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503276" y="301322"/>
            <a:ext cx="9067684" cy="125928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/>
          <a:lstStyle/>
          <a:p>
            <a:pPr lvl="0"/>
            <a:endParaRPr lang="ru-RU"/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503276" y="1767955"/>
            <a:ext cx="9067684" cy="498671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2"/>
          </p:nvPr>
        </p:nvSpPr>
        <p:spPr>
          <a:xfrm>
            <a:off x="502920" y="6886437"/>
            <a:ext cx="2344677" cy="518035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1"/>
          <a:lstStyle>
            <a:lvl1pPr marL="0" marR="0" lvl="0" indent="0" algn="l" defTabSz="914400" rtl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Arial Unicode MS" pitchFamily="2"/>
              </a:defRPr>
            </a:lvl1pPr>
          </a:lstStyle>
          <a:p>
            <a:pPr lvl="0"/>
            <a:endParaRPr lang="en-GB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3"/>
          </p:nvPr>
        </p:nvSpPr>
        <p:spPr>
          <a:xfrm>
            <a:off x="3448083" y="6886437"/>
            <a:ext cx="3192481" cy="518035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1" compatLnSpc="1"/>
          <a:lstStyle>
            <a:lvl1pPr marL="0" marR="0" lvl="0" indent="0" algn="ctr" defTabSz="914400" rtl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Arial Unicode MS" pitchFamily="2"/>
              </a:defRPr>
            </a:lvl1pPr>
          </a:lstStyle>
          <a:p>
            <a:pPr lvl="0"/>
            <a:endParaRPr lang="en-GB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4"/>
          </p:nvPr>
        </p:nvSpPr>
        <p:spPr>
          <a:xfrm>
            <a:off x="7227719" y="6886437"/>
            <a:ext cx="2345042" cy="518035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1"/>
          <a:lstStyle>
            <a:lvl1pPr marL="0" marR="0" lvl="0" indent="0" algn="r" defTabSz="914400" rtl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Arial Unicode MS" pitchFamily="2"/>
              </a:defRPr>
            </a:lvl1pPr>
          </a:lstStyle>
          <a:p>
            <a:pPr lvl="0"/>
            <a:fld id="{16352FCC-C02F-4309-BB55-72D11DBFFA5E}" type="slidenum">
              <a:rPr/>
              <a:pPr lvl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marL="0" marR="0" lvl="0" indent="0" algn="ctr" defTabSz="914400" rtl="0" fontAlgn="auto" hangingPunct="0">
        <a:lnSpc>
          <a:spcPct val="93000"/>
        </a:lnSpc>
        <a:spcBef>
          <a:spcPts val="0"/>
        </a:spcBef>
        <a:spcAft>
          <a:spcPts val="0"/>
        </a:spcAft>
        <a:buNone/>
        <a:tabLst>
          <a:tab pos="0" algn="l"/>
          <a:tab pos="448915" algn="l"/>
          <a:tab pos="898196" algn="l"/>
          <a:tab pos="1347478" algn="l"/>
          <a:tab pos="1796759" algn="l"/>
          <a:tab pos="2246040" algn="l"/>
          <a:tab pos="2695322" algn="l"/>
          <a:tab pos="3144603" algn="l"/>
          <a:tab pos="3593875" algn="l"/>
          <a:tab pos="4043156" algn="l"/>
          <a:tab pos="4492438" algn="l"/>
          <a:tab pos="4941719" algn="l"/>
          <a:tab pos="5391000" algn="l"/>
          <a:tab pos="5840281" algn="l"/>
          <a:tab pos="6289563" algn="l"/>
          <a:tab pos="6738844" algn="l"/>
          <a:tab pos="7188116" algn="l"/>
          <a:tab pos="7637397" algn="l"/>
          <a:tab pos="8086679" algn="l"/>
          <a:tab pos="8535960" algn="l"/>
          <a:tab pos="8985241" algn="l"/>
        </a:tabLst>
        <a:defRPr lang="ru-RU" sz="4400" b="0" i="0" u="none" strike="noStrike" kern="0" cap="none" spc="0" baseline="0">
          <a:solidFill>
            <a:srgbClr val="000000"/>
          </a:solidFill>
          <a:uFillTx/>
          <a:latin typeface="Arial" pitchFamily="18"/>
        </a:defRPr>
      </a:lvl1pPr>
    </p:titleStyle>
    <p:bodyStyle>
      <a:lvl1pPr marL="341281" marR="0" lvl="0" indent="0" algn="l" defTabSz="914400" rtl="0" fontAlgn="auto" hangingPunct="0">
        <a:lnSpc>
          <a:spcPct val="93000"/>
        </a:lnSpc>
        <a:spcBef>
          <a:spcPts val="0"/>
        </a:spcBef>
        <a:spcAft>
          <a:spcPts val="1425"/>
        </a:spcAft>
        <a:buNone/>
        <a:tabLst>
          <a:tab pos="341281" algn="l"/>
          <a:tab pos="448924" algn="l"/>
          <a:tab pos="898205" algn="l"/>
          <a:tab pos="1347477" algn="l"/>
          <a:tab pos="1796758" algn="l"/>
          <a:tab pos="2246040" algn="l"/>
          <a:tab pos="2695321" algn="l"/>
          <a:tab pos="3144602" algn="l"/>
          <a:tab pos="3593884" algn="l"/>
          <a:tab pos="4043165" algn="l"/>
          <a:tab pos="4492437" algn="l"/>
          <a:tab pos="4941718" algn="l"/>
          <a:tab pos="5391000" algn="l"/>
          <a:tab pos="5840281" algn="l"/>
          <a:tab pos="6289562" algn="l"/>
          <a:tab pos="6738844" algn="l"/>
          <a:tab pos="7188125" algn="l"/>
          <a:tab pos="7637397" algn="l"/>
          <a:tab pos="8086678" algn="l"/>
          <a:tab pos="8535603" algn="l"/>
          <a:tab pos="8984884" algn="l"/>
        </a:tabLst>
        <a:defRPr lang="ru-RU" sz="3200" b="0" i="0" u="none" strike="noStrike" kern="0" cap="none" spc="0" baseline="0">
          <a:solidFill>
            <a:srgbClr val="000000"/>
          </a:solidFill>
          <a:uFillTx/>
          <a:latin typeface="Arial" pitchFamily="18"/>
        </a:defRPr>
      </a:lvl1pPr>
      <a:lvl2pPr marL="0" marR="0" lvl="1" indent="0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0" cap="none" spc="0" baseline="0">
          <a:solidFill>
            <a:srgbClr val="000000"/>
          </a:solidFill>
          <a:uFillTx/>
        </a:defRPr>
      </a:lvl2pPr>
      <a:lvl3pPr marL="0" marR="0" lvl="2" indent="0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0" cap="none" spc="0" baseline="0">
          <a:solidFill>
            <a:srgbClr val="000000"/>
          </a:solidFill>
          <a:uFillTx/>
        </a:defRPr>
      </a:lvl3pPr>
      <a:lvl4pPr marL="0" marR="0" lvl="3" indent="0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0" cap="none" spc="0" baseline="0">
          <a:solidFill>
            <a:srgbClr val="000000"/>
          </a:solidFill>
          <a:uFillTx/>
        </a:defRPr>
      </a:lvl4pPr>
      <a:lvl5pPr marL="0" marR="0" lvl="4" indent="0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0" cap="none" spc="0" baseline="0">
          <a:solidFill>
            <a:srgbClr val="000000"/>
          </a:solidFill>
          <a:uFillTx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Office_PowerPoint1.ppt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ctrTitle"/>
          </p:nvPr>
        </p:nvSpPr>
        <p:spPr>
          <a:xfrm>
            <a:off x="719832" y="1043533"/>
            <a:ext cx="8605141" cy="3744414"/>
          </a:xfrm>
        </p:spPr>
        <p:txBody>
          <a:bodyPr/>
          <a:lstStyle/>
          <a:p>
            <a:r>
              <a:rPr lang="ru-RU" sz="1800" dirty="0"/>
              <a:t/>
            </a:r>
            <a:br>
              <a:rPr lang="ru-RU" sz="1800" dirty="0"/>
            </a:br>
            <a:r>
              <a:rPr lang="ru-RU" sz="2800" i="1" dirty="0" smtClean="0">
                <a:solidFill>
                  <a:srgbClr val="4A452A"/>
                </a:solidFill>
              </a:rPr>
              <a:t>МБОУ </a:t>
            </a:r>
            <a:r>
              <a:rPr lang="ru-RU" sz="2800" i="1" dirty="0" err="1" smtClean="0">
                <a:solidFill>
                  <a:srgbClr val="4A452A"/>
                </a:solidFill>
              </a:rPr>
              <a:t>Видновская</a:t>
            </a:r>
            <a:r>
              <a:rPr lang="ru-RU" sz="2800" i="1" dirty="0" smtClean="0">
                <a:solidFill>
                  <a:srgbClr val="4A452A"/>
                </a:solidFill>
              </a:rPr>
              <a:t>  </a:t>
            </a:r>
            <a:r>
              <a:rPr lang="ru-RU" sz="2800" i="1" dirty="0" smtClean="0">
                <a:solidFill>
                  <a:srgbClr val="4A452A"/>
                </a:solidFill>
              </a:rPr>
              <a:t>СОШ №2 </a:t>
            </a:r>
            <a:r>
              <a:rPr lang="ru-RU" sz="1800" dirty="0" smtClean="0">
                <a:solidFill>
                  <a:srgbClr val="4A452A"/>
                </a:solidFill>
              </a:rPr>
              <a:t/>
            </a:r>
            <a:br>
              <a:rPr lang="ru-RU" sz="1800" dirty="0" smtClean="0">
                <a:solidFill>
                  <a:srgbClr val="4A452A"/>
                </a:solidFill>
              </a:rPr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b="1" i="1" dirty="0" smtClean="0">
                <a:solidFill>
                  <a:srgbClr val="006600"/>
                </a:solidFill>
              </a:rPr>
              <a:t>Проектно-исследовательская  </a:t>
            </a:r>
            <a:r>
              <a:rPr lang="ru-RU" b="1" i="1" dirty="0" smtClean="0">
                <a:solidFill>
                  <a:srgbClr val="006600"/>
                </a:solidFill>
              </a:rPr>
              <a:t>деятельность в начальных классах</a:t>
            </a:r>
            <a:endParaRPr lang="ru-RU" b="1" i="1" dirty="0">
              <a:solidFill>
                <a:srgbClr val="006600"/>
              </a:solidFill>
            </a:endParaRPr>
          </a:p>
        </p:txBody>
      </p:sp>
      <p:sp>
        <p:nvSpPr>
          <p:cNvPr id="3" name="Подзаголовок 2"/>
          <p:cNvSpPr txBox="1">
            <a:spLocks noGrp="1"/>
          </p:cNvSpPr>
          <p:nvPr>
            <p:ph type="subTitle" idx="1"/>
          </p:nvPr>
        </p:nvSpPr>
        <p:spPr>
          <a:xfrm>
            <a:off x="4392240" y="5364013"/>
            <a:ext cx="4968552" cy="1296144"/>
          </a:xfrm>
        </p:spPr>
        <p:txBody>
          <a:bodyPr/>
          <a:lstStyle/>
          <a:p>
            <a:pPr lvl="0"/>
            <a:r>
              <a:rPr lang="ru-RU" sz="2800" b="1" dirty="0">
                <a:solidFill>
                  <a:srgbClr val="4A452A"/>
                </a:solidFill>
              </a:rPr>
              <a:t>Автор: </a:t>
            </a:r>
            <a:r>
              <a:rPr lang="ru-RU" sz="2800" dirty="0" err="1">
                <a:solidFill>
                  <a:srgbClr val="4A452A"/>
                </a:solidFill>
              </a:rPr>
              <a:t>Дронникова</a:t>
            </a:r>
            <a:r>
              <a:rPr lang="ru-RU" sz="2800" dirty="0">
                <a:solidFill>
                  <a:srgbClr val="4A452A"/>
                </a:solidFill>
              </a:rPr>
              <a:t> </a:t>
            </a:r>
            <a:r>
              <a:rPr lang="ru-RU" sz="2800" dirty="0" smtClean="0">
                <a:solidFill>
                  <a:srgbClr val="4A452A"/>
                </a:solidFill>
              </a:rPr>
              <a:t>Е. И., </a:t>
            </a:r>
            <a:endParaRPr lang="ru-RU" sz="2800" dirty="0" smtClean="0">
              <a:solidFill>
                <a:srgbClr val="4A452A"/>
              </a:solidFill>
            </a:endParaRPr>
          </a:p>
          <a:p>
            <a:pPr lvl="0"/>
            <a:r>
              <a:rPr lang="ru-RU" sz="2800" dirty="0" smtClean="0">
                <a:solidFill>
                  <a:srgbClr val="4A452A"/>
                </a:solidFill>
              </a:rPr>
              <a:t>учитель</a:t>
            </a:r>
            <a:r>
              <a:rPr lang="en-US" sz="2800" dirty="0" smtClean="0">
                <a:solidFill>
                  <a:srgbClr val="4A452A"/>
                </a:solidFill>
              </a:rPr>
              <a:t> </a:t>
            </a:r>
            <a:r>
              <a:rPr lang="ru-RU" sz="2800" dirty="0" smtClean="0">
                <a:solidFill>
                  <a:srgbClr val="4A452A"/>
                </a:solidFill>
              </a:rPr>
              <a:t>начальных классов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503276" y="827508"/>
            <a:ext cx="9067684" cy="936105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Защита проекта </a:t>
            </a:r>
            <a:r>
              <a:rPr lang="ru-RU" sz="3600" b="1" i="1" dirty="0" smtClean="0">
                <a:solidFill>
                  <a:schemeClr val="accent3">
                    <a:lumMod val="75000"/>
                  </a:schemeClr>
                </a:solidFill>
              </a:rPr>
              <a:t>«Моя страна»</a:t>
            </a:r>
            <a:endParaRPr lang="ru-RU" sz="3600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3" name="Содержимое 3" descr="C:\Documents and Settings\Елена\Рабочий стол\Наши проекты\Фото проекты\CIMG5410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 rot="5400013">
            <a:off x="1227788" y="2407803"/>
            <a:ext cx="5104400" cy="4392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4" descr="C:\Documents and Settings\Елена\Рабочий стол\Наши проекты\Фото проекты\CIMG5402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287784" y="1619597"/>
            <a:ext cx="3374751" cy="22009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5" descr="C:\Documents and Settings\Елена\Рабочий стол\Наши проекты\Фото проекты\CIMG5396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6120432" y="4427909"/>
            <a:ext cx="3522707" cy="252027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Елена\Рабочий стол\Наши проекты\Фото проекты\CIMG5358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3528144" y="1403573"/>
            <a:ext cx="3105028" cy="23287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5" descr="C:\Documents and Settings\Елена\Рабочий стол\Наши проекты\Фото проекты\CIMG5350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647824" y="1835621"/>
            <a:ext cx="2784317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6" descr="C:\Documents and Settings\Елена\Рабочий стол\Наши проекты\Фото проекты\CIMG5344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16200004">
            <a:off x="3834904" y="4193160"/>
            <a:ext cx="2730498" cy="20478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7" descr="C:\Documents and Settings\Елена\Рабочий стол\Наши проекты\Фото проекты\CIMG5348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575816" y="4427909"/>
            <a:ext cx="3168351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8" descr="C:\Documents and Settings\Елена\Рабочий стол\Наши проекты\Фото проекты\CIMG5346.JP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6480472" y="4427909"/>
            <a:ext cx="3072334" cy="23042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9" descr="C:\Documents and Settings\Елена\Рабочий стол\Наши проекты\Фото проекты\CIMG5345.JPG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>
          <a:xfrm>
            <a:off x="6696496" y="1763613"/>
            <a:ext cx="2880311" cy="21602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503276" y="971524"/>
            <a:ext cx="9067684" cy="1080123"/>
          </a:xfrm>
        </p:spPr>
        <p:txBody>
          <a:bodyPr/>
          <a:lstStyle/>
          <a:p>
            <a:pPr lvl="0"/>
            <a:r>
              <a:rPr lang="ru-RU" sz="3600" i="1" dirty="0">
                <a:solidFill>
                  <a:schemeClr val="accent3">
                    <a:lumMod val="75000"/>
                  </a:schemeClr>
                </a:solidFill>
              </a:rPr>
              <a:t>Широка страна моя родная.</a:t>
            </a:r>
            <a:r>
              <a:rPr lang="ru-RU" sz="3600" b="1" i="1" dirty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3600" b="1" i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3600" b="1" i="1" dirty="0">
                <a:solidFill>
                  <a:schemeClr val="accent3">
                    <a:lumMod val="75000"/>
                  </a:schemeClr>
                </a:solidFill>
              </a:rPr>
              <a:t>Природные зоны России</a:t>
            </a:r>
          </a:p>
        </p:txBody>
      </p:sp>
      <p:pic>
        <p:nvPicPr>
          <p:cNvPr id="4" name="Содержимое 3" descr="D:\фото март 2013\IMG_0222.jpg"/>
          <p:cNvPicPr>
            <a:picLocks noGrp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19832" y="2195661"/>
            <a:ext cx="5049243" cy="38884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2" descr="D:\фото март 2013\IMG_021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688384" y="4067869"/>
            <a:ext cx="3897115" cy="29228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503806" y="899513"/>
            <a:ext cx="9067684" cy="1656188"/>
          </a:xfrm>
        </p:spPr>
        <p:txBody>
          <a:bodyPr/>
          <a:lstStyle/>
          <a:p>
            <a:pPr lvl="0"/>
            <a:r>
              <a:rPr lang="ru-RU" sz="3200" dirty="0">
                <a:solidFill>
                  <a:schemeClr val="accent3">
                    <a:lumMod val="50000"/>
                  </a:schemeClr>
                </a:solidFill>
              </a:rPr>
              <a:t>Творческий проект в рамках муниципального </a:t>
            </a: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конкурса</a:t>
            </a:r>
            <a:b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>«Самый читающий класс»</a:t>
            </a:r>
          </a:p>
        </p:txBody>
      </p:sp>
      <p:pic>
        <p:nvPicPr>
          <p:cNvPr id="3" name="Рисунок 5" descr="D:\фото март 2013\IMG_0150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 rot="4794454">
            <a:off x="347469" y="3291362"/>
            <a:ext cx="3628629" cy="2722204"/>
          </a:xfrm>
          <a:prstGeom prst="rect">
            <a:avLst/>
          </a:prstGeom>
          <a:noFill/>
          <a:ln w="127001">
            <a:solidFill>
              <a:srgbClr val="FFFFFF"/>
            </a:solidFill>
            <a:prstDash val="solid"/>
          </a:ln>
          <a:effectLst>
            <a:outerShdw dist="95249" dir="10499983" algn="tl">
              <a:srgbClr val="000000">
                <a:alpha val="20000"/>
              </a:srgbClr>
            </a:outerShdw>
          </a:effectLst>
        </p:spPr>
      </p:pic>
      <p:pic>
        <p:nvPicPr>
          <p:cNvPr id="4" name="Рисунок 6" descr="D:\фото март 2013\IMG_0148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 rot="16765616">
            <a:off x="3331140" y="2878662"/>
            <a:ext cx="2600325" cy="1950771"/>
          </a:xfrm>
          <a:prstGeom prst="rect">
            <a:avLst/>
          </a:prstGeom>
          <a:solidFill>
            <a:srgbClr val="EDEDED"/>
          </a:solidFill>
          <a:ln w="190496">
            <a:solidFill>
              <a:srgbClr val="FFFFFF"/>
            </a:solidFill>
            <a:prstDash val="solid"/>
            <a:miter/>
          </a:ln>
          <a:effectLst>
            <a:outerShdw dist="50803" dir="12900142" algn="tl">
              <a:srgbClr val="000000">
                <a:alpha val="30000"/>
              </a:srgbClr>
            </a:outerShdw>
          </a:effectLst>
        </p:spPr>
      </p:pic>
      <p:pic>
        <p:nvPicPr>
          <p:cNvPr id="5" name="Рисунок 7" descr="D:\фото март 2013\IMG_0151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15981294">
            <a:off x="7131736" y="3181681"/>
            <a:ext cx="2856722" cy="2143125"/>
          </a:xfrm>
          <a:prstGeom prst="rect">
            <a:avLst/>
          </a:prstGeom>
          <a:solidFill>
            <a:srgbClr val="EDEDED"/>
          </a:solidFill>
          <a:ln w="190496">
            <a:solidFill>
              <a:srgbClr val="FFFFFF"/>
            </a:solidFill>
            <a:prstDash val="solid"/>
            <a:miter/>
          </a:ln>
          <a:effectLst>
            <a:outerShdw dist="50803" dir="12900142" algn="tl">
              <a:srgbClr val="000000">
                <a:alpha val="30000"/>
              </a:srgbClr>
            </a:outerShdw>
          </a:effectLst>
        </p:spPr>
      </p:pic>
      <p:pic>
        <p:nvPicPr>
          <p:cNvPr id="6" name="Рисунок 9" descr="D:\фото март 2013\IMG_0145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 rot="16200004">
            <a:off x="5007227" y="4478365"/>
            <a:ext cx="3018379" cy="2191103"/>
          </a:xfrm>
          <a:prstGeom prst="rect">
            <a:avLst/>
          </a:prstGeom>
          <a:solidFill>
            <a:srgbClr val="EDEDED"/>
          </a:solidFill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D:\фото март 2013\IMG_0149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 rot="16350474">
            <a:off x="372191" y="2040051"/>
            <a:ext cx="3739749" cy="3027742"/>
          </a:xfrm>
          <a:solidFill>
            <a:srgbClr val="EDEDED"/>
          </a:solidFill>
          <a:ln w="190496">
            <a:solidFill>
              <a:srgbClr val="FFFFFF"/>
            </a:solidFill>
            <a:prstDash val="solid"/>
            <a:miter/>
          </a:ln>
          <a:effectLst>
            <a:outerShdw dist="50803" dir="12900142" algn="tl">
              <a:srgbClr val="000000">
                <a:alpha val="30000"/>
              </a:srgbClr>
            </a:outerShdw>
          </a:effectLst>
        </p:spPr>
      </p:pic>
      <p:pic>
        <p:nvPicPr>
          <p:cNvPr id="4" name="Рисунок 6" descr="D:\фото март 2013\IMG_0147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 rot="16788715">
            <a:off x="6289974" y="2380146"/>
            <a:ext cx="3681282" cy="2712622"/>
          </a:xfrm>
          <a:prstGeom prst="rect">
            <a:avLst/>
          </a:prstGeom>
          <a:solidFill>
            <a:srgbClr val="EDEDED"/>
          </a:solidFill>
          <a:ln w="190496">
            <a:solidFill>
              <a:srgbClr val="FFFFFF"/>
            </a:solidFill>
            <a:prstDash val="solid"/>
            <a:miter/>
          </a:ln>
          <a:effectLst>
            <a:outerShdw dist="50803" dir="12900142" algn="tl">
              <a:srgbClr val="000000">
                <a:alpha val="30000"/>
              </a:srgbClr>
            </a:outerShdw>
          </a:effectLst>
        </p:spPr>
      </p:pic>
      <p:pic>
        <p:nvPicPr>
          <p:cNvPr id="5" name="Рисунок 5" descr="D:\фото март 2013\IMG_0144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16200004">
            <a:off x="3163988" y="2703836"/>
            <a:ext cx="4124776" cy="3108429"/>
          </a:xfrm>
          <a:prstGeom prst="rect">
            <a:avLst/>
          </a:prstGeom>
          <a:solidFill>
            <a:srgbClr val="EDEDED"/>
          </a:solidFill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76" y="1331565"/>
            <a:ext cx="9067684" cy="360040"/>
          </a:xfrm>
        </p:spPr>
        <p:txBody>
          <a:bodyPr/>
          <a:lstStyle/>
          <a:p>
            <a:pPr lvl="0"/>
            <a:r>
              <a:rPr lang="ru-RU" sz="3600" b="1" i="1" dirty="0" smtClean="0">
                <a:solidFill>
                  <a:schemeClr val="accent3">
                    <a:lumMod val="50000"/>
                  </a:schemeClr>
                </a:solidFill>
              </a:rPr>
              <a:t>Учебные проекты по русскому языку</a:t>
            </a: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:  </a:t>
            </a:r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4000" dirty="0" smtClean="0">
                <a:solidFill>
                  <a:schemeClr val="accent3">
                    <a:lumMod val="50000"/>
                  </a:schemeClr>
                </a:solidFill>
              </a:rPr>
            </a:br>
            <a:endParaRPr lang="ru-RU" sz="4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3276" y="1619597"/>
            <a:ext cx="9067684" cy="5135074"/>
          </a:xfrm>
        </p:spPr>
        <p:txBody>
          <a:bodyPr/>
          <a:lstStyle/>
          <a:p>
            <a:pPr lvl="0" algn="ctr"/>
            <a:r>
              <a:rPr lang="ru-RU" sz="2800" b="1" dirty="0" smtClean="0"/>
              <a:t>«Как возник язык?»;</a:t>
            </a:r>
            <a:endParaRPr lang="ru-RU" sz="2800" dirty="0" smtClean="0"/>
          </a:p>
          <a:p>
            <a:pPr lvl="0" algn="ctr"/>
            <a:r>
              <a:rPr lang="ru-RU" sz="2800" b="1" dirty="0" smtClean="0"/>
              <a:t> «Сколько значений у слова </a:t>
            </a:r>
            <a:r>
              <a:rPr lang="en-US" sz="2800" b="1" dirty="0" smtClean="0"/>
              <a:t> </a:t>
            </a:r>
            <a:r>
              <a:rPr lang="ru-RU" sz="2800" b="1" i="1" dirty="0" smtClean="0"/>
              <a:t>язык</a:t>
            </a:r>
            <a:r>
              <a:rPr lang="en-US" sz="2800" b="1" dirty="0" smtClean="0"/>
              <a:t> </a:t>
            </a:r>
            <a:r>
              <a:rPr lang="ru-RU" sz="2800" b="1" dirty="0" smtClean="0"/>
              <a:t>?»;</a:t>
            </a:r>
            <a:endParaRPr lang="ru-RU" sz="2800" dirty="0" smtClean="0"/>
          </a:p>
          <a:p>
            <a:pPr lvl="0" algn="ctr"/>
            <a:r>
              <a:rPr lang="ru-RU" sz="2800" b="1" dirty="0" smtClean="0"/>
              <a:t>«Почему исчезло гусиное перо?»; </a:t>
            </a:r>
          </a:p>
          <a:p>
            <a:pPr lvl="0" algn="ctr"/>
            <a:r>
              <a:rPr lang="ru-RU" sz="2800" b="1" dirty="0" smtClean="0"/>
              <a:t>«Где изобрели чернила?»;</a:t>
            </a:r>
          </a:p>
          <a:p>
            <a:pPr lvl="0" algn="ctr"/>
            <a:r>
              <a:rPr lang="ru-RU" sz="2800" b="1" dirty="0" smtClean="0"/>
              <a:t>«Как человек научился писать»</a:t>
            </a:r>
            <a:endParaRPr lang="ru-RU" sz="2800" dirty="0" smtClean="0"/>
          </a:p>
          <a:p>
            <a:pPr algn="ctr"/>
            <a:endParaRPr lang="ru-RU" sz="2800" dirty="0" smtClean="0"/>
          </a:p>
          <a:p>
            <a:pPr lvl="0" algn="ctr"/>
            <a:endParaRPr lang="ru-RU" sz="2800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503808" y="4355901"/>
          <a:ext cx="3433449" cy="2574192"/>
        </p:xfrm>
        <a:graphic>
          <a:graphicData uri="http://schemas.openxmlformats.org/presentationml/2006/ole">
            <p:oleObj spid="_x0000_s1026" name="Презентация" r:id="rId3" imgW="4489720" imgH="3365160" progId="PowerPoint.Show.12">
              <p:embed/>
            </p:oleObj>
          </a:graphicData>
        </a:graphic>
      </p:graphicFrame>
      <p:pic>
        <p:nvPicPr>
          <p:cNvPr id="7" name="Объект 4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4464248" y="4427909"/>
            <a:ext cx="1861348" cy="2304256"/>
          </a:xfrm>
          <a:prstGeom prst="rect">
            <a:avLst/>
          </a:prstGeom>
          <a:solidFill>
            <a:srgbClr val="EDEDED"/>
          </a:solidFill>
          <a:ln w="88897">
            <a:solidFill>
              <a:srgbClr val="FFFFFF"/>
            </a:solidFill>
            <a:prstDash val="solid"/>
            <a:miter/>
          </a:ln>
          <a:effectLst>
            <a:outerShdw dir="16200000" algn="tl">
              <a:srgbClr val="000000">
                <a:alpha val="45000"/>
              </a:srgbClr>
            </a:outerShdw>
          </a:effectLst>
        </p:spPr>
      </p:pic>
      <p:pic>
        <p:nvPicPr>
          <p:cNvPr id="8" name="Рисунок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68504" y="4715941"/>
            <a:ext cx="3024213" cy="2026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b="1" dirty="0" smtClean="0"/>
              <a:t> «</a:t>
            </a:r>
            <a:r>
              <a:rPr lang="ru-RU" sz="2800" b="1" dirty="0" smtClean="0"/>
              <a:t>Для чего придумали словари?»;</a:t>
            </a:r>
            <a:endParaRPr lang="ru-RU" sz="2800" dirty="0" smtClean="0"/>
          </a:p>
          <a:p>
            <a:pPr lvl="0" algn="ctr"/>
            <a:r>
              <a:rPr lang="ru-RU" sz="2800" b="1" dirty="0" smtClean="0"/>
              <a:t>«Что такое </a:t>
            </a:r>
            <a:r>
              <a:rPr lang="ru-RU" sz="2800" b="1" i="1" dirty="0" smtClean="0"/>
              <a:t>каллиграфия</a:t>
            </a:r>
            <a:r>
              <a:rPr lang="ru-RU" sz="2800" b="1" dirty="0" smtClean="0"/>
              <a:t> ?»;</a:t>
            </a:r>
            <a:endParaRPr lang="ru-RU" sz="2800" dirty="0" smtClean="0"/>
          </a:p>
          <a:p>
            <a:pPr lvl="0" algn="ctr"/>
            <a:r>
              <a:rPr lang="ru-RU" sz="2800" b="1" dirty="0" smtClean="0"/>
              <a:t> «Что такое </a:t>
            </a:r>
            <a:r>
              <a:rPr lang="ru-RU" sz="2800" b="1" i="1" dirty="0" smtClean="0"/>
              <a:t>фонетика</a:t>
            </a:r>
            <a:r>
              <a:rPr lang="ru-RU" sz="2800" b="1" dirty="0" smtClean="0"/>
              <a:t>?»;</a:t>
            </a:r>
            <a:endParaRPr lang="ru-RU" sz="2800" dirty="0" smtClean="0"/>
          </a:p>
          <a:p>
            <a:pPr lvl="0" algn="ctr"/>
            <a:r>
              <a:rPr lang="ru-RU" sz="2800" b="1" dirty="0" smtClean="0"/>
              <a:t> « Что такое </a:t>
            </a:r>
            <a:r>
              <a:rPr lang="ru-RU" sz="2800" b="1" i="1" dirty="0" smtClean="0"/>
              <a:t>пиктография?»</a:t>
            </a:r>
            <a:r>
              <a:rPr lang="ru-RU" sz="2800" b="1" dirty="0" smtClean="0"/>
              <a:t> </a:t>
            </a:r>
          </a:p>
          <a:p>
            <a:pPr lvl="0" algn="ctr"/>
            <a:r>
              <a:rPr lang="ru-RU" sz="2800" b="1" dirty="0" smtClean="0"/>
              <a:t>«Что означает слово </a:t>
            </a:r>
            <a:r>
              <a:rPr lang="en-US" sz="2800" b="1" dirty="0" smtClean="0"/>
              <a:t> </a:t>
            </a:r>
            <a:r>
              <a:rPr lang="ru-RU" sz="2800" b="1" i="1" dirty="0" smtClean="0"/>
              <a:t>библиотека</a:t>
            </a:r>
            <a:r>
              <a:rPr lang="ru-RU" sz="2800" b="1" dirty="0" smtClean="0"/>
              <a:t>?»;</a:t>
            </a:r>
            <a:r>
              <a:rPr lang="ru-RU" sz="2800" b="1" i="1" dirty="0" smtClean="0"/>
              <a:t/>
            </a:r>
            <a:br>
              <a:rPr lang="ru-RU" sz="2800" b="1" i="1" dirty="0" smtClean="0"/>
            </a:br>
            <a:endParaRPr lang="ru-RU" sz="2800" dirty="0" smtClean="0"/>
          </a:p>
          <a:p>
            <a:endParaRPr lang="ru-RU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912520" y="4859957"/>
            <a:ext cx="2889737" cy="20162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7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9792" y="4931965"/>
            <a:ext cx="2902001" cy="19442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10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456136" y="4931965"/>
            <a:ext cx="3420865" cy="19116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503276" y="1115541"/>
            <a:ext cx="9067684" cy="792088"/>
          </a:xfrm>
        </p:spPr>
        <p:txBody>
          <a:bodyPr/>
          <a:lstStyle/>
          <a:p>
            <a:pPr lvl="0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Что же даёт нам проектная деятельность?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 txBox="1">
            <a:spLocks noGrp="1"/>
          </p:cNvSpPr>
          <p:nvPr>
            <p:ph idx="1"/>
          </p:nvPr>
        </p:nvSpPr>
        <p:spPr>
          <a:xfrm>
            <a:off x="503276" y="2195661"/>
            <a:ext cx="9067684" cy="4559010"/>
          </a:xfrm>
        </p:spPr>
        <p:txBody>
          <a:bodyPr/>
          <a:lstStyle/>
          <a:p>
            <a:pPr lvl="0"/>
            <a:r>
              <a:rPr lang="ru-RU" sz="2800" dirty="0"/>
              <a:t>1) Обычно замкнутые дети в процессе работы 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раскрепощаются, становятся увереннее</a:t>
            </a:r>
            <a:r>
              <a:rPr lang="ru-RU" sz="2800" dirty="0">
                <a:solidFill>
                  <a:schemeClr val="accent3">
                    <a:lumMod val="75000"/>
                  </a:schemeClr>
                </a:solidFill>
              </a:rPr>
              <a:t>. </a:t>
            </a:r>
            <a:r>
              <a:rPr lang="ru-RU" sz="2800" dirty="0"/>
              <a:t>Работа в избранном направлении ведётся активно, что, несомненно, привлекает к участию в ней и родителей учащихся.</a:t>
            </a:r>
          </a:p>
          <a:p>
            <a:pPr lvl="0"/>
            <a:r>
              <a:rPr lang="ru-RU" sz="2800" dirty="0"/>
              <a:t>2) Дети 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работают увлеченно</a:t>
            </a:r>
            <a:r>
              <a:rPr lang="ru-RU" sz="2800" dirty="0">
                <a:solidFill>
                  <a:schemeClr val="accent3">
                    <a:lumMod val="75000"/>
                  </a:schemeClr>
                </a:solidFill>
              </a:rPr>
              <a:t>.</a:t>
            </a:r>
          </a:p>
          <a:p>
            <a:pPr lvl="0"/>
            <a:r>
              <a:rPr lang="ru-RU" sz="2800" dirty="0"/>
              <a:t>3) Класс глубоко прорабатывает избранную тему, дети 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учатся ценить труд других </a:t>
            </a:r>
            <a:r>
              <a:rPr lang="ru-RU" sz="2800" dirty="0"/>
              <a:t>участников осуществления проекта, 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учатся продуктивно работать сами.</a:t>
            </a:r>
          </a:p>
          <a:p>
            <a:pPr lvl="0"/>
            <a:endParaRPr lang="ru-RU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 noGrp="1"/>
          </p:cNvSpPr>
          <p:nvPr>
            <p:ph idx="1"/>
          </p:nvPr>
        </p:nvSpPr>
        <p:spPr>
          <a:xfrm>
            <a:off x="503806" y="2051648"/>
            <a:ext cx="9067153" cy="4703033"/>
          </a:xfrm>
        </p:spPr>
        <p:txBody>
          <a:bodyPr/>
          <a:lstStyle/>
          <a:p>
            <a:pPr lvl="0"/>
            <a:r>
              <a:rPr lang="ru-RU" sz="2800" i="1" dirty="0"/>
              <a:t>Приоритетной целью образования в современной школе становится развитие личности, готовой к правильному взаимодействию с окружающим миром, к самообразованию и саморазвитию.</a:t>
            </a:r>
          </a:p>
          <a:p>
            <a:pPr lvl="0"/>
            <a:endParaRPr lang="ru-RU" sz="2800" b="1" i="1" dirty="0">
              <a:solidFill>
                <a:srgbClr val="006600"/>
              </a:solidFill>
            </a:endParaRPr>
          </a:p>
          <a:p>
            <a:pPr lvl="0"/>
            <a:endParaRPr lang="ru-RU" sz="2800" b="1" i="1" dirty="0">
              <a:solidFill>
                <a:srgbClr val="006600"/>
              </a:solidFill>
            </a:endParaRPr>
          </a:p>
          <a:p>
            <a:pPr lvl="0"/>
            <a:r>
              <a:rPr lang="ru-RU" sz="2800" b="1" i="1" dirty="0">
                <a:solidFill>
                  <a:srgbClr val="006600"/>
                </a:solidFill>
              </a:rPr>
              <a:t>Цель:</a:t>
            </a:r>
            <a:r>
              <a:rPr lang="ru-RU" sz="2800" b="1" i="1" dirty="0"/>
              <a:t> </a:t>
            </a:r>
            <a:r>
              <a:rPr lang="ru-RU" sz="2800" dirty="0"/>
              <a:t>развитие личности и создание основ творческого потенциала учащихся</a:t>
            </a:r>
            <a:r>
              <a:rPr lang="ru-RU" sz="2800" b="1" dirty="0"/>
              <a:t>.</a:t>
            </a:r>
            <a:endParaRPr lang="ru-RU" sz="2800" i="1" dirty="0"/>
          </a:p>
          <a:p>
            <a:pPr lvl="0"/>
            <a:endParaRPr lang="ru-RU" sz="2800" i="1" dirty="0"/>
          </a:p>
          <a:p>
            <a:pPr lvl="0"/>
            <a:endParaRPr lang="ru-RU" dirty="0"/>
          </a:p>
        </p:txBody>
      </p:sp>
      <p:sp>
        <p:nvSpPr>
          <p:cNvPr id="3" name="Заголовок 3"/>
          <p:cNvSpPr txBox="1">
            <a:spLocks noGrp="1"/>
          </p:cNvSpPr>
          <p:nvPr>
            <p:ph type="title"/>
          </p:nvPr>
        </p:nvSpPr>
        <p:spPr>
          <a:xfrm>
            <a:off x="503276" y="1259558"/>
            <a:ext cx="9067684" cy="2520278"/>
          </a:xfrm>
        </p:spPr>
        <p:txBody>
          <a:bodyPr/>
          <a:lstStyle/>
          <a:p>
            <a:pPr lvl="0"/>
            <a:r>
              <a:rPr lang="ru-RU" sz="3200" b="1" i="1" dirty="0">
                <a:solidFill>
                  <a:srgbClr val="006600"/>
                </a:solidFill>
              </a:rPr>
              <a:t>Актуальность проектной деятельности  </a:t>
            </a:r>
            <a:r>
              <a:rPr lang="ru-RU" sz="3200" i="1" dirty="0">
                <a:solidFill>
                  <a:srgbClr val="006600"/>
                </a:solidFill>
              </a:rPr>
              <a:t/>
            </a:r>
            <a:br>
              <a:rPr lang="ru-RU" sz="3200" i="1" dirty="0">
                <a:solidFill>
                  <a:srgbClr val="006600"/>
                </a:solidFill>
              </a:rPr>
            </a:br>
            <a:r>
              <a:rPr lang="ru-RU" sz="3200" dirty="0">
                <a:solidFill>
                  <a:srgbClr val="006600"/>
                </a:solidFill>
              </a:rPr>
              <a:t/>
            </a:r>
            <a:br>
              <a:rPr lang="ru-RU" sz="3200" dirty="0">
                <a:solidFill>
                  <a:srgbClr val="006600"/>
                </a:solidFill>
              </a:rPr>
            </a:br>
            <a:r>
              <a:rPr lang="ru-RU" sz="2800" dirty="0">
                <a:solidFill>
                  <a:srgbClr val="006600"/>
                </a:solidFill>
              </a:rPr>
              <a:t/>
            </a:r>
            <a:br>
              <a:rPr lang="ru-RU" sz="2800" dirty="0">
                <a:solidFill>
                  <a:srgbClr val="006600"/>
                </a:solidFill>
              </a:rPr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 </a:t>
            </a:r>
            <a:br>
              <a:rPr lang="ru-RU" sz="2800" dirty="0"/>
            </a:br>
            <a:endParaRPr lang="ru-RU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b="1" i="1">
                <a:solidFill>
                  <a:srgbClr val="FFC000"/>
                </a:solidFill>
              </a:rPr>
              <a:t/>
            </a:r>
            <a:br>
              <a:rPr lang="ru-RU" b="1" i="1">
                <a:solidFill>
                  <a:srgbClr val="FFC000"/>
                </a:solidFill>
              </a:rPr>
            </a:br>
            <a:r>
              <a:rPr lang="ru-RU" b="1" i="1">
                <a:solidFill>
                  <a:srgbClr val="FFC000"/>
                </a:solidFill>
              </a:rPr>
              <a:t/>
            </a:r>
            <a:br>
              <a:rPr lang="ru-RU" b="1" i="1">
                <a:solidFill>
                  <a:srgbClr val="FFC000"/>
                </a:solidFill>
              </a:rPr>
            </a:br>
            <a:r>
              <a:rPr lang="ru-RU" b="1" i="1">
                <a:solidFill>
                  <a:srgbClr val="FFC000"/>
                </a:solidFill>
              </a:rPr>
              <a:t/>
            </a:r>
            <a:br>
              <a:rPr lang="ru-RU" b="1" i="1">
                <a:solidFill>
                  <a:srgbClr val="FFC000"/>
                </a:solidFill>
              </a:rPr>
            </a:br>
            <a:r>
              <a:rPr lang="ru-RU" sz="3200" b="1" i="1">
                <a:solidFill>
                  <a:srgbClr val="006600"/>
                </a:solidFill>
              </a:rPr>
              <a:t>Задачи проектной деятельности:</a:t>
            </a:r>
            <a:endParaRPr lang="ru-RU" sz="3200">
              <a:solidFill>
                <a:srgbClr val="006600"/>
              </a:solidFill>
            </a:endParaRPr>
          </a:p>
        </p:txBody>
      </p:sp>
      <p:sp>
        <p:nvSpPr>
          <p:cNvPr id="3" name="Содержимое 2"/>
          <p:cNvSpPr txBox="1">
            <a:spLocks noGrp="1"/>
          </p:cNvSpPr>
          <p:nvPr>
            <p:ph idx="1"/>
          </p:nvPr>
        </p:nvSpPr>
        <p:spPr>
          <a:xfrm>
            <a:off x="503808" y="1547589"/>
            <a:ext cx="9067684" cy="5184576"/>
          </a:xfrm>
        </p:spPr>
        <p:txBody>
          <a:bodyPr/>
          <a:lstStyle/>
          <a:p>
            <a:pPr lvl="0"/>
            <a:endParaRPr lang="ru-RU" dirty="0"/>
          </a:p>
          <a:p>
            <a:pPr lvl="0"/>
            <a:r>
              <a:rPr lang="ru-RU" sz="2400" dirty="0"/>
              <a:t>1. Формирование позитивной самооценки, самоуважения.</a:t>
            </a:r>
          </a:p>
          <a:p>
            <a:pPr lvl="0"/>
            <a:r>
              <a:rPr lang="ru-RU" sz="2400" dirty="0"/>
              <a:t>2. Формирование коммуникативной компетентности в сотрудничестве:</a:t>
            </a:r>
          </a:p>
          <a:p>
            <a:pPr lvl="0"/>
            <a:r>
              <a:rPr lang="ru-RU" sz="2400" dirty="0"/>
              <a:t>— умение вести диалог, координировать свои действия с действиями партнеров по совместной деятельности;</a:t>
            </a:r>
          </a:p>
          <a:p>
            <a:pPr lvl="0"/>
            <a:r>
              <a:rPr lang="ru-RU" sz="2400" dirty="0"/>
              <a:t>— способности доброжелательно и чутко относиться к людям, сопереживать;</a:t>
            </a:r>
          </a:p>
          <a:p>
            <a:pPr lvl="0"/>
            <a:r>
              <a:rPr lang="ru-RU" sz="2400" dirty="0"/>
              <a:t>— формирование социально адекватных способов поведения.</a:t>
            </a:r>
          </a:p>
          <a:p>
            <a:pPr lvl="0"/>
            <a:r>
              <a:rPr lang="ru-RU" sz="2400" dirty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 noGrp="1"/>
          </p:cNvSpPr>
          <p:nvPr>
            <p:ph idx="1"/>
          </p:nvPr>
        </p:nvSpPr>
        <p:spPr>
          <a:xfrm>
            <a:off x="503276" y="611486"/>
            <a:ext cx="9067684" cy="6143195"/>
          </a:xfrm>
        </p:spPr>
        <p:txBody>
          <a:bodyPr/>
          <a:lstStyle/>
          <a:p>
            <a:pPr lvl="0"/>
            <a:r>
              <a:rPr lang="ru-RU" sz="2400" b="1" i="1"/>
              <a:t>  </a:t>
            </a:r>
            <a:endParaRPr lang="ru-RU" sz="2400"/>
          </a:p>
          <a:p>
            <a:pPr lvl="0"/>
            <a:r>
              <a:rPr lang="ru-RU" sz="2400"/>
              <a:t>3. Формирование способности к организации деятельности и управлению ею:</a:t>
            </a:r>
          </a:p>
          <a:p>
            <a:pPr lvl="0"/>
            <a:r>
              <a:rPr lang="ru-RU" sz="2400"/>
              <a:t>— воспитание целеустремленности и настойчивости;</a:t>
            </a:r>
          </a:p>
          <a:p>
            <a:pPr lvl="0"/>
            <a:r>
              <a:rPr lang="ru-RU" sz="2400"/>
              <a:t>— формирование навыков организации рабочего пространства и рационального использования рабочего времени;</a:t>
            </a:r>
          </a:p>
          <a:p>
            <a:pPr lvl="0"/>
            <a:r>
              <a:rPr lang="ru-RU" sz="2400"/>
              <a:t>— формирование умения самостоятельно и совместно планировать деятельность и сотрудничество;</a:t>
            </a:r>
          </a:p>
          <a:p>
            <a:pPr lvl="0"/>
            <a:r>
              <a:rPr lang="ru-RU" sz="2400"/>
              <a:t>— формирование умения самостоятельно и совместно принимать решения.</a:t>
            </a:r>
          </a:p>
          <a:p>
            <a:pPr lvl="0"/>
            <a:r>
              <a:rPr lang="ru-RU" sz="2400"/>
              <a:t>4. Формирование умения решать творческие задачи.</a:t>
            </a:r>
          </a:p>
          <a:p>
            <a:pPr lvl="0"/>
            <a:r>
              <a:rPr lang="ru-RU" sz="2400"/>
              <a:t>5. Формирование умения работать с информацией (сбор, систематизация, хранение, использование).</a:t>
            </a:r>
          </a:p>
          <a:p>
            <a:pPr lvl="0"/>
            <a:endParaRPr lang="ru-RU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503276" y="899513"/>
            <a:ext cx="9067684" cy="864098"/>
          </a:xfrm>
        </p:spPr>
        <p:txBody>
          <a:bodyPr/>
          <a:lstStyle/>
          <a:p>
            <a:pPr lvl="0"/>
            <a:r>
              <a:rPr lang="ru-RU" sz="3200" b="1" i="1">
                <a:solidFill>
                  <a:srgbClr val="006600"/>
                </a:solidFill>
              </a:rPr>
              <a:t>Особенностью</a:t>
            </a:r>
            <a:r>
              <a:rPr lang="ru-RU" sz="3200">
                <a:solidFill>
                  <a:srgbClr val="006600"/>
                </a:solidFill>
              </a:rPr>
              <a:t> проектной технологии </a:t>
            </a:r>
          </a:p>
        </p:txBody>
      </p:sp>
      <p:sp>
        <p:nvSpPr>
          <p:cNvPr id="3" name="Содержимое 2"/>
          <p:cNvSpPr txBox="1">
            <a:spLocks noGrp="1"/>
          </p:cNvSpPr>
          <p:nvPr>
            <p:ph idx="1"/>
          </p:nvPr>
        </p:nvSpPr>
        <p:spPr>
          <a:xfrm>
            <a:off x="503276" y="1767955"/>
            <a:ext cx="9067684" cy="5324249"/>
          </a:xfrm>
        </p:spPr>
        <p:txBody>
          <a:bodyPr/>
          <a:lstStyle/>
          <a:p>
            <a:pPr lvl="0"/>
            <a:r>
              <a:rPr lang="ru-RU" sz="2400"/>
              <a:t>является реализация педагогической идеи формирования у младших школьников </a:t>
            </a:r>
            <a:r>
              <a:rPr lang="ru-RU" sz="2400" i="1"/>
              <a:t>умения учиться – самостоятельно добывать и систематизировать новые знания. </a:t>
            </a:r>
            <a:r>
              <a:rPr lang="ru-RU" sz="2400"/>
              <a:t>В этом качестве проектная деятельность обеспечивает реализацию следующих </a:t>
            </a:r>
            <a:r>
              <a:rPr lang="ru-RU" sz="2400" u="sng"/>
              <a:t>принципов:</a:t>
            </a:r>
          </a:p>
          <a:p>
            <a:pPr lvl="0">
              <a:buSzPct val="100000"/>
              <a:buFont typeface="Wingdings" pitchFamily="2"/>
              <a:buChar char="§"/>
            </a:pPr>
            <a:r>
              <a:rPr lang="ru-RU" sz="2400"/>
              <a:t>непрерывность дополнительного образования как механизма полноты и целостности образования в целом;</a:t>
            </a:r>
          </a:p>
          <a:p>
            <a:pPr lvl="0">
              <a:buSzPct val="100000"/>
              <a:buFont typeface="Wingdings" pitchFamily="2"/>
              <a:buChar char="§"/>
            </a:pPr>
            <a:r>
              <a:rPr lang="ru-RU" sz="2400"/>
              <a:t>развития индивидуальности каждого ребенка в процессе социального самоопределения в системе внеурочной деятельности;</a:t>
            </a:r>
          </a:p>
          <a:p>
            <a:pPr lvl="0">
              <a:buSzPct val="100000"/>
              <a:buFont typeface="Wingdings" pitchFamily="2"/>
              <a:buChar char="§"/>
            </a:pPr>
            <a:r>
              <a:rPr lang="ru-RU" sz="2400"/>
              <a:t>системность организации учебно-воспитательного процесса;</a:t>
            </a:r>
          </a:p>
          <a:p>
            <a:pPr lvl="0">
              <a:buSzPct val="100000"/>
              <a:buFont typeface="Wingdings" pitchFamily="2"/>
              <a:buChar char="§"/>
            </a:pPr>
            <a:r>
              <a:rPr lang="ru-RU" sz="2400"/>
              <a:t>раскрытие способностей и поддержка одаренности детей.</a:t>
            </a:r>
          </a:p>
          <a:p>
            <a:pPr lvl="0"/>
            <a:r>
              <a:rPr lang="ru-RU" sz="2400" b="1"/>
              <a:t> </a:t>
            </a:r>
            <a:endParaRPr lang="ru-RU" sz="2400" i="1"/>
          </a:p>
          <a:p>
            <a:pPr lvl="0"/>
            <a:r>
              <a:rPr lang="ru-RU" sz="2400" b="1"/>
              <a:t> </a:t>
            </a:r>
            <a:endParaRPr lang="ru-RU" sz="2400" i="1"/>
          </a:p>
          <a:p>
            <a:pPr lvl="0"/>
            <a:r>
              <a:rPr lang="ru-RU" sz="2400" b="1"/>
              <a:t> </a:t>
            </a:r>
            <a:endParaRPr lang="ru-RU" sz="2400" i="1"/>
          </a:p>
          <a:p>
            <a:pPr lvl="0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503276" y="971525"/>
            <a:ext cx="9067684" cy="589071"/>
          </a:xfrm>
        </p:spPr>
        <p:txBody>
          <a:bodyPr/>
          <a:lstStyle/>
          <a:p>
            <a:pPr lvl="0"/>
            <a:r>
              <a:rPr lang="ru-RU" sz="3600" b="1" dirty="0">
                <a:solidFill>
                  <a:schemeClr val="accent3">
                    <a:lumMod val="50000"/>
                  </a:schemeClr>
                </a:solidFill>
              </a:rPr>
              <a:t>Наши проекты</a:t>
            </a:r>
          </a:p>
        </p:txBody>
      </p:sp>
      <p:sp>
        <p:nvSpPr>
          <p:cNvPr id="3" name="Содержимое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b="1" i="1" dirty="0">
                <a:solidFill>
                  <a:schemeClr val="accent3">
                    <a:lumMod val="75000"/>
                  </a:schemeClr>
                </a:solidFill>
              </a:rPr>
              <a:t>«Наши ёлочки» </a:t>
            </a:r>
            <a:r>
              <a:rPr lang="ru-RU" dirty="0"/>
              <a:t>– творческий проект</a:t>
            </a:r>
          </a:p>
        </p:txBody>
      </p:sp>
      <p:pic>
        <p:nvPicPr>
          <p:cNvPr id="4" name="Рисунок 3" descr="D:\2 класс 2012-2013\Новая папка (2)\CIMG5225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2448022" y="2627711"/>
            <a:ext cx="5266258" cy="4003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503276" y="971525"/>
            <a:ext cx="9067684" cy="1296144"/>
          </a:xfrm>
        </p:spPr>
        <p:txBody>
          <a:bodyPr/>
          <a:lstStyle/>
          <a:p>
            <a:pPr lvl="0"/>
            <a:r>
              <a:rPr lang="ru-RU" sz="3600" b="1" dirty="0">
                <a:solidFill>
                  <a:schemeClr val="accent3">
                    <a:lumMod val="50000"/>
                  </a:schemeClr>
                </a:solidFill>
              </a:rPr>
              <a:t>Исследовательские проекты </a:t>
            </a:r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US" sz="36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3600" b="1" i="1" dirty="0" smtClean="0">
                <a:solidFill>
                  <a:schemeClr val="accent3">
                    <a:lumMod val="75000"/>
                  </a:schemeClr>
                </a:solidFill>
              </a:rPr>
              <a:t>«</a:t>
            </a:r>
            <a:r>
              <a:rPr lang="ru-RU" sz="3600" b="1" i="1" dirty="0">
                <a:solidFill>
                  <a:schemeClr val="accent3">
                    <a:lumMod val="75000"/>
                  </a:schemeClr>
                </a:solidFill>
              </a:rPr>
              <a:t>Мы познаём мир»</a:t>
            </a:r>
          </a:p>
        </p:txBody>
      </p:sp>
      <p:sp>
        <p:nvSpPr>
          <p:cNvPr id="3" name="Содержимое 2"/>
          <p:cNvSpPr txBox="1">
            <a:spLocks noGrp="1"/>
          </p:cNvSpPr>
          <p:nvPr>
            <p:ph idx="1"/>
          </p:nvPr>
        </p:nvSpPr>
        <p:spPr>
          <a:xfrm>
            <a:off x="503276" y="2267669"/>
            <a:ext cx="9067684" cy="4487002"/>
          </a:xfrm>
        </p:spPr>
        <p:txBody>
          <a:bodyPr/>
          <a:lstStyle/>
          <a:p>
            <a:pPr lvl="0">
              <a:buSzPct val="100000"/>
              <a:buFont typeface="Wingdings" pitchFamily="2"/>
              <a:buChar char="§"/>
            </a:pPr>
            <a:r>
              <a:rPr lang="ru-RU" sz="2800" dirty="0" smtClean="0"/>
              <a:t> Как </a:t>
            </a:r>
            <a:r>
              <a:rPr lang="ru-RU" sz="2800" dirty="0"/>
              <a:t>работает радиоприёмник</a:t>
            </a:r>
          </a:p>
          <a:p>
            <a:pPr lvl="0">
              <a:buSzPct val="100000"/>
              <a:buFont typeface="Wingdings" pitchFamily="2"/>
              <a:buChar char="§"/>
            </a:pPr>
            <a:r>
              <a:rPr lang="ru-RU" sz="2800" dirty="0"/>
              <a:t> Из гусеницы в бабочку</a:t>
            </a:r>
          </a:p>
          <a:p>
            <a:pPr lvl="0">
              <a:buSzPct val="100000"/>
              <a:buFont typeface="Wingdings" pitchFamily="2"/>
              <a:buChar char="§"/>
            </a:pPr>
            <a:r>
              <a:rPr lang="ru-RU" sz="2800" dirty="0" smtClean="0"/>
              <a:t> Загадки </a:t>
            </a:r>
            <a:r>
              <a:rPr lang="ru-RU" sz="2800" dirty="0"/>
              <a:t>Египетских мумий</a:t>
            </a:r>
          </a:p>
          <a:p>
            <a:pPr lvl="0">
              <a:buSzPct val="100000"/>
              <a:buFont typeface="Wingdings" pitchFamily="2"/>
              <a:buChar char="§"/>
            </a:pPr>
            <a:r>
              <a:rPr lang="ru-RU" sz="2800" dirty="0" smtClean="0"/>
              <a:t> Главный </a:t>
            </a:r>
            <a:r>
              <a:rPr lang="ru-RU" sz="2800" dirty="0"/>
              <a:t>крылатый </a:t>
            </a:r>
            <a:r>
              <a:rPr lang="ru-RU" sz="2800" dirty="0" smtClean="0"/>
              <a:t>хищник</a:t>
            </a:r>
            <a:endParaRPr lang="en-US" sz="2800" dirty="0" smtClean="0"/>
          </a:p>
          <a:p>
            <a:pPr lvl="0">
              <a:buSzPct val="100000"/>
              <a:buFont typeface="Wingdings" pitchFamily="2"/>
              <a:buChar char="§"/>
            </a:pPr>
            <a:r>
              <a:rPr lang="ru-RU" sz="2800" dirty="0" smtClean="0"/>
              <a:t> Динозавры</a:t>
            </a:r>
          </a:p>
          <a:p>
            <a:pPr lvl="0">
              <a:buSzPct val="100000"/>
              <a:buFont typeface="Wingdings" pitchFamily="2"/>
              <a:buChar char="§"/>
            </a:pPr>
            <a:r>
              <a:rPr lang="ru-RU" sz="2800" dirty="0" smtClean="0"/>
              <a:t> Пять </a:t>
            </a:r>
            <a:r>
              <a:rPr lang="ru-RU" sz="2800" dirty="0" smtClean="0"/>
              <a:t>чувств динозавров</a:t>
            </a:r>
            <a:endParaRPr lang="ru-RU" sz="2800" dirty="0"/>
          </a:p>
          <a:p>
            <a:pPr lvl="0">
              <a:buSzPct val="100000"/>
              <a:buFont typeface="Wingdings" pitchFamily="2"/>
              <a:buChar char="§"/>
            </a:pPr>
            <a:r>
              <a:rPr lang="ru-RU" sz="2800" dirty="0" smtClean="0"/>
              <a:t> Живые </a:t>
            </a:r>
            <a:r>
              <a:rPr lang="ru-RU" sz="2800" dirty="0"/>
              <a:t>планеры</a:t>
            </a:r>
          </a:p>
          <a:p>
            <a:pPr lvl="0">
              <a:buSzPct val="100000"/>
              <a:buFont typeface="Wingdings" pitchFamily="2"/>
              <a:buChar char="§"/>
            </a:pPr>
            <a:r>
              <a:rPr lang="ru-RU" sz="2800" dirty="0" smtClean="0"/>
              <a:t> </a:t>
            </a:r>
            <a:r>
              <a:rPr lang="ru-RU" sz="2800" dirty="0" smtClean="0"/>
              <a:t>Почему исчезает уссурийский </a:t>
            </a:r>
            <a:r>
              <a:rPr lang="ru-RU" sz="2800" dirty="0"/>
              <a:t>тигр</a:t>
            </a:r>
          </a:p>
          <a:p>
            <a:pPr>
              <a:buSzPct val="100000"/>
              <a:buFont typeface="Wingdings" pitchFamily="2"/>
              <a:buChar char="§"/>
            </a:pPr>
            <a:r>
              <a:rPr lang="ru-RU" sz="2800" dirty="0" smtClean="0"/>
              <a:t> Почему ящерица отбрасывает хвост</a:t>
            </a:r>
          </a:p>
          <a:p>
            <a:pPr lvl="0">
              <a:buSzPct val="100000"/>
              <a:buFont typeface="Wingdings" pitchFamily="2"/>
              <a:buChar char="§"/>
            </a:pPr>
            <a:endParaRPr lang="ru-RU" sz="2800" dirty="0"/>
          </a:p>
          <a:p>
            <a:pPr lvl="0">
              <a:buSzPct val="100000"/>
              <a:buFont typeface="Wingdings" pitchFamily="2"/>
              <a:buChar char="§"/>
            </a:pPr>
            <a:endParaRPr lang="ru-RU" dirty="0"/>
          </a:p>
          <a:p>
            <a:pPr lvl="0">
              <a:buSzPct val="100000"/>
              <a:buFont typeface="Wingdings" pitchFamily="2"/>
              <a:buChar char="§"/>
            </a:pPr>
            <a:endParaRPr lang="ru-RU" dirty="0"/>
          </a:p>
        </p:txBody>
      </p:sp>
      <p:pic>
        <p:nvPicPr>
          <p:cNvPr id="4" name="Рисунок 4" descr="D:\2 класс 2012-2013\проекты\CIMG5295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5688384" y="3131765"/>
            <a:ext cx="4090047" cy="2880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 txBox="1">
            <a:spLocks noGrp="1"/>
          </p:cNvSpPr>
          <p:nvPr>
            <p:ph idx="1"/>
          </p:nvPr>
        </p:nvSpPr>
        <p:spPr>
          <a:xfrm>
            <a:off x="503276" y="1979637"/>
            <a:ext cx="9067684" cy="4775044"/>
          </a:xfrm>
        </p:spPr>
        <p:txBody>
          <a:bodyPr/>
          <a:lstStyle/>
          <a:p>
            <a:pPr>
              <a:buSzPct val="100000"/>
              <a:buFont typeface="Wingdings" pitchFamily="2"/>
              <a:buChar char="Ø"/>
            </a:pPr>
            <a:r>
              <a:rPr lang="ru-RU" sz="2800" dirty="0"/>
              <a:t>Времена </a:t>
            </a:r>
            <a:r>
              <a:rPr lang="ru-RU" sz="2800" dirty="0" smtClean="0"/>
              <a:t>года</a:t>
            </a:r>
            <a:endParaRPr lang="en-US" sz="2800" dirty="0" smtClean="0"/>
          </a:p>
          <a:p>
            <a:pPr lvl="0">
              <a:buSzPct val="100000"/>
              <a:buFont typeface="Wingdings" pitchFamily="2"/>
              <a:buChar char="Ø"/>
            </a:pPr>
            <a:r>
              <a:rPr lang="ru-RU" sz="2800" dirty="0" smtClean="0"/>
              <a:t>Аисты</a:t>
            </a:r>
            <a:endParaRPr lang="en-US" sz="2800" dirty="0" smtClean="0"/>
          </a:p>
          <a:p>
            <a:pPr>
              <a:buSzPct val="100000"/>
              <a:buFont typeface="Wingdings" pitchFamily="2"/>
              <a:buChar char="Ø"/>
            </a:pPr>
            <a:r>
              <a:rPr lang="ru-RU" sz="2800" dirty="0" smtClean="0"/>
              <a:t>Радуга</a:t>
            </a:r>
            <a:endParaRPr lang="en-US" sz="2800" dirty="0" smtClean="0"/>
          </a:p>
          <a:p>
            <a:pPr>
              <a:buSzPct val="100000"/>
              <a:buFont typeface="Wingdings" pitchFamily="2"/>
              <a:buChar char="Ø"/>
            </a:pPr>
            <a:r>
              <a:rPr lang="ru-RU" sz="2800" dirty="0" smtClean="0"/>
              <a:t>Жизнь диких мустангов</a:t>
            </a:r>
            <a:endParaRPr lang="ru-RU" sz="2800" dirty="0"/>
          </a:p>
          <a:p>
            <a:pPr lvl="0">
              <a:buSzPct val="100000"/>
              <a:buFont typeface="Wingdings" pitchFamily="2"/>
              <a:buChar char="Ø"/>
            </a:pPr>
            <a:r>
              <a:rPr lang="ru-RU" sz="2800" dirty="0"/>
              <a:t>Почему морских свинок так назвали</a:t>
            </a:r>
          </a:p>
          <a:p>
            <a:pPr lvl="0">
              <a:buSzPct val="100000"/>
              <a:buFont typeface="Wingdings" pitchFamily="2"/>
              <a:buChar char="Ø"/>
            </a:pPr>
            <a:r>
              <a:rPr lang="ru-RU" sz="2800" dirty="0" smtClean="0"/>
              <a:t>Возможна </a:t>
            </a:r>
            <a:r>
              <a:rPr lang="ru-RU" sz="2800" dirty="0"/>
              <a:t>ли дружба между кошкой и собакой</a:t>
            </a:r>
          </a:p>
          <a:p>
            <a:pPr lvl="0">
              <a:buSzPct val="100000"/>
              <a:buFont typeface="Wingdings" pitchFamily="2"/>
              <a:buChar char="Ø"/>
            </a:pPr>
            <a:r>
              <a:rPr lang="ru-RU" sz="2800" dirty="0"/>
              <a:t>Северное сияние – «спецэффекты планеты Земля»</a:t>
            </a:r>
          </a:p>
          <a:p>
            <a:pPr lvl="0">
              <a:buSzPct val="100000"/>
              <a:buFont typeface="Wingdings" pitchFamily="2"/>
              <a:buChar char="Ø"/>
            </a:pPr>
            <a:endParaRPr lang="ru-RU" dirty="0"/>
          </a:p>
          <a:p>
            <a:pPr lvl="0">
              <a:buSzPct val="100000"/>
              <a:buFont typeface="Wingdings" pitchFamily="2"/>
              <a:buChar char="Ø"/>
            </a:pPr>
            <a:endParaRPr lang="ru-RU" dirty="0"/>
          </a:p>
        </p:txBody>
      </p:sp>
      <p:pic>
        <p:nvPicPr>
          <p:cNvPr id="4" name="Рисунок 5" descr="D:\2 класс 2012-2013\проекты\CIMG5243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5400352" y="1187549"/>
            <a:ext cx="4437854" cy="31296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647824" y="1331565"/>
            <a:ext cx="9067684" cy="1080118"/>
          </a:xfrm>
        </p:spPr>
        <p:txBody>
          <a:bodyPr/>
          <a:lstStyle/>
          <a:p>
            <a:pPr lvl="0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Учебный </a:t>
            </a:r>
            <a:r>
              <a:rPr lang="ru-RU" sz="3600" b="1" dirty="0">
                <a:solidFill>
                  <a:schemeClr val="accent3">
                    <a:lumMod val="50000"/>
                  </a:schemeClr>
                </a:solidFill>
              </a:rPr>
              <a:t>проект по окружающему миру </a:t>
            </a:r>
            <a:br>
              <a:rPr lang="ru-RU" sz="36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3600" b="1" i="1" dirty="0">
                <a:solidFill>
                  <a:schemeClr val="accent3">
                    <a:lumMod val="75000"/>
                  </a:schemeClr>
                </a:solidFill>
              </a:rPr>
              <a:t>«Моя страна»</a:t>
            </a:r>
          </a:p>
        </p:txBody>
      </p:sp>
      <p:pic>
        <p:nvPicPr>
          <p:cNvPr id="3" name="Рисунок 3" descr="C:\Documents and Settings\Елена\Рабочий стол\Наши проекты\Фото проекты\CIMG5414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647824" y="2699717"/>
            <a:ext cx="4287237" cy="30963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4" descr="C:\Documents and Settings\Елена\Рабочий стол\Наши проекты\Фото проекты\CIMG5424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5184328" y="3779837"/>
            <a:ext cx="4176467" cy="29523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бычны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469</Words>
  <Application>Microsoft Office PowerPoint</Application>
  <PresentationFormat>Произвольный</PresentationFormat>
  <Paragraphs>72</Paragraphs>
  <Slides>17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Обычный</vt:lpstr>
      <vt:lpstr>Презентация</vt:lpstr>
      <vt:lpstr> МБОУ Видновская  СОШ №2   Проектно-исследовательская  деятельность в начальных классах</vt:lpstr>
      <vt:lpstr>Актуальность проектной деятельности        </vt:lpstr>
      <vt:lpstr>   Задачи проектной деятельности:</vt:lpstr>
      <vt:lpstr>Слайд 4</vt:lpstr>
      <vt:lpstr>Особенностью проектной технологии </vt:lpstr>
      <vt:lpstr>Наши проекты</vt:lpstr>
      <vt:lpstr>Исследовательские проекты  «Мы познаём мир»</vt:lpstr>
      <vt:lpstr>Слайд 8</vt:lpstr>
      <vt:lpstr>Учебный проект по окружающему миру  «Моя страна»</vt:lpstr>
      <vt:lpstr>Защита проекта «Моя страна»</vt:lpstr>
      <vt:lpstr>Слайд 11</vt:lpstr>
      <vt:lpstr>Широка страна моя родная. Природные зоны России</vt:lpstr>
      <vt:lpstr>Творческий проект в рамках муниципального конкурса  «Самый читающий класс»</vt:lpstr>
      <vt:lpstr>Слайд 14</vt:lpstr>
      <vt:lpstr>Учебные проекты по русскому языку:   </vt:lpstr>
      <vt:lpstr>Слайд 16</vt:lpstr>
      <vt:lpstr>Что же даёт нам проектная деятельность?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Проектная деятельность</dc:title>
  <dc:creator>Helen</dc:creator>
  <cp:lastModifiedBy>Helen</cp:lastModifiedBy>
  <cp:revision>18</cp:revision>
  <dcterms:created xsi:type="dcterms:W3CDTF">2013-03-28T12:55:08Z</dcterms:created>
  <dcterms:modified xsi:type="dcterms:W3CDTF">2013-04-18T04:42:23Z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Поле 1">
    <vt:lpwstr/>
  </property>
  <property fmtid="{D5CDD505-2E9C-101B-9397-08002B2CF9AE}" pid="3" name="Поле 2">
    <vt:lpwstr/>
  </property>
  <property fmtid="{D5CDD505-2E9C-101B-9397-08002B2CF9AE}" pid="4" name="Поле 3">
    <vt:lpwstr/>
  </property>
  <property fmtid="{D5CDD505-2E9C-101B-9397-08002B2CF9AE}" pid="5" name="Поле 4">
    <vt:lpwstr/>
  </property>
</Properties>
</file>