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5" r:id="rId4"/>
    <p:sldId id="258" r:id="rId5"/>
    <p:sldId id="260" r:id="rId6"/>
    <p:sldId id="261" r:id="rId7"/>
    <p:sldId id="273" r:id="rId8"/>
    <p:sldId id="280" r:id="rId9"/>
    <p:sldId id="262" r:id="rId10"/>
    <p:sldId id="278" r:id="rId11"/>
    <p:sldId id="279" r:id="rId12"/>
    <p:sldId id="277" r:id="rId13"/>
    <p:sldId id="281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C7D661-AD63-44CE-A726-A588CED559CC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4547ED-087D-4F37-BF3A-BF4EA6689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6192688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Исследовательская деятельность – процесс совместной работы учащегося и педагога по выявлению сущности изучаемых явлений и процессов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Организация научно-исследовательской деятельности на уроке в начальной школе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Как провести исследование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Подумать самостоятельно,</a:t>
            </a:r>
          </a:p>
          <a:p>
            <a:r>
              <a:rPr lang="ru-RU" dirty="0" smtClean="0"/>
              <a:t>Посмотреть в книгах </a:t>
            </a:r>
            <a:r>
              <a:rPr lang="ru-RU" dirty="0" smtClean="0"/>
              <a:t>(нужна </a:t>
            </a:r>
            <a:r>
              <a:rPr lang="ru-RU" dirty="0" smtClean="0"/>
              <a:t>помощь взрослых) ,</a:t>
            </a:r>
          </a:p>
          <a:p>
            <a:r>
              <a:rPr lang="ru-RU" dirty="0" smtClean="0"/>
              <a:t>Посмотреть кино- и телефильмы по этой проблеме,</a:t>
            </a:r>
          </a:p>
          <a:p>
            <a:r>
              <a:rPr lang="ru-RU" dirty="0" smtClean="0"/>
              <a:t>Обратиться к компьютеру (в Интернете),</a:t>
            </a:r>
          </a:p>
          <a:p>
            <a:r>
              <a:rPr lang="ru-RU" dirty="0" smtClean="0"/>
              <a:t>Спросить у других людей,</a:t>
            </a:r>
          </a:p>
          <a:p>
            <a:r>
              <a:rPr lang="ru-RU" dirty="0" smtClean="0"/>
              <a:t>Понаблюдать,</a:t>
            </a:r>
          </a:p>
          <a:p>
            <a:r>
              <a:rPr lang="ru-RU" dirty="0" smtClean="0"/>
              <a:t>Провести эксперимент.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От чего зависит успех 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 ограничивай собственных исследований, познавай все, что тебя окружает,</a:t>
            </a:r>
          </a:p>
          <a:p>
            <a:r>
              <a:rPr lang="ru-RU" dirty="0" smtClean="0"/>
              <a:t>Внимательно анализируй факты и делай поспешных выводов (они часто неверны),</a:t>
            </a:r>
          </a:p>
          <a:p>
            <a:r>
              <a:rPr lang="ru-RU" dirty="0" smtClean="0"/>
              <a:t>Не бойся допускать ошибки!</a:t>
            </a:r>
          </a:p>
          <a:p>
            <a:r>
              <a:rPr lang="ru-RU" dirty="0" smtClean="0"/>
              <a:t>Будь смел в принятии решений,</a:t>
            </a:r>
          </a:p>
          <a:p>
            <a:r>
              <a:rPr lang="ru-RU" dirty="0" smtClean="0"/>
              <a:t>Приняв решение, действуй уверенно и без сомнений,</a:t>
            </a:r>
          </a:p>
          <a:p>
            <a:r>
              <a:rPr lang="ru-RU" dirty="0" smtClean="0"/>
              <a:t>Сосредоточься и вложи в исследование всю свою энергию и желание добиться хороших результатов.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Подготовка к защите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Почему избрана эта тема.</a:t>
            </a:r>
          </a:p>
          <a:p>
            <a:r>
              <a:rPr lang="ru-RU" dirty="0" smtClean="0"/>
              <a:t>Какую цель преследовало исследование.</a:t>
            </a:r>
          </a:p>
          <a:p>
            <a:r>
              <a:rPr lang="ru-RU" dirty="0" smtClean="0"/>
              <a:t>Какие решены задачи.</a:t>
            </a:r>
          </a:p>
          <a:p>
            <a:r>
              <a:rPr lang="ru-RU" dirty="0" smtClean="0"/>
              <a:t>Какие гипотезы проверялись.</a:t>
            </a:r>
          </a:p>
          <a:p>
            <a:r>
              <a:rPr lang="ru-RU" dirty="0" smtClean="0"/>
              <a:t>Какие использованы методы и средства исследования.</a:t>
            </a:r>
          </a:p>
          <a:p>
            <a:r>
              <a:rPr lang="ru-RU" dirty="0" smtClean="0"/>
              <a:t>Как проводилось исследование.</a:t>
            </a:r>
          </a:p>
          <a:p>
            <a:r>
              <a:rPr lang="ru-RU" dirty="0" smtClean="0"/>
              <a:t>Какие результаты получены.</a:t>
            </a:r>
          </a:p>
          <a:p>
            <a:r>
              <a:rPr lang="ru-RU" dirty="0" smtClean="0"/>
              <a:t>Какие выводы сделаны по итогам исследования.</a:t>
            </a:r>
          </a:p>
          <a:p>
            <a:r>
              <a:rPr lang="ru-RU" dirty="0" smtClean="0"/>
              <a:t>Что можно исследовать в этом </a:t>
            </a:r>
            <a:r>
              <a:rPr lang="ru-RU" smtClean="0"/>
              <a:t>направлении дальше.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Последовательность изложения материала</a:t>
            </a:r>
          </a:p>
          <a:p>
            <a:r>
              <a:rPr lang="ru-RU" dirty="0" smtClean="0"/>
              <a:t>Грамотность </a:t>
            </a:r>
          </a:p>
          <a:p>
            <a:r>
              <a:rPr lang="ru-RU" dirty="0" smtClean="0"/>
              <a:t>Умение отвечать на вопросы</a:t>
            </a:r>
          </a:p>
          <a:p>
            <a:r>
              <a:rPr lang="ru-RU" dirty="0" smtClean="0"/>
              <a:t>Умение задавать вопросы ( для слушателей или уточняющие обстоятельства)</a:t>
            </a:r>
          </a:p>
          <a:p>
            <a:endParaRPr lang="ru-RU" dirty="0" smtClean="0"/>
          </a:p>
          <a:p>
            <a:r>
              <a:rPr lang="ru-RU" dirty="0" smtClean="0"/>
              <a:t>Оценивание лучше проводить в бальной системе по трем уровням – необходимый, достаточный (программный),  максимальный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Результативность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уроки «Про себя, и для себя», </a:t>
            </a:r>
          </a:p>
          <a:p>
            <a:r>
              <a:rPr lang="ru-RU" dirty="0" smtClean="0"/>
              <a:t>занятия клуба «Почемучка», </a:t>
            </a:r>
          </a:p>
          <a:p>
            <a:r>
              <a:rPr lang="ru-RU" dirty="0" smtClean="0"/>
              <a:t>познавательные игры «Что? Где? Когда?»,</a:t>
            </a:r>
          </a:p>
          <a:p>
            <a:r>
              <a:rPr lang="ru-RU" dirty="0" smtClean="0"/>
              <a:t> интеллектуальные конкурсы,</a:t>
            </a:r>
          </a:p>
          <a:p>
            <a:r>
              <a:rPr lang="ru-RU" dirty="0" smtClean="0"/>
              <a:t>участие в конкурсах - Марафон Знаний, </a:t>
            </a:r>
          </a:p>
          <a:p>
            <a:r>
              <a:rPr lang="ru-RU" dirty="0" smtClean="0"/>
              <a:t>выступления на школьной конференции «Мир вокруг нас»</a:t>
            </a:r>
          </a:p>
          <a:p>
            <a:r>
              <a:rPr lang="ru-RU" dirty="0" smtClean="0"/>
              <a:t>Выступление на городской конференции «Мой дебют»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Суть исследования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Исследование – процесс поиска неизвестного, новых знаний, один из видов познавательной деятельности.</a:t>
            </a:r>
          </a:p>
          <a:p>
            <a:pPr>
              <a:buNone/>
            </a:pPr>
            <a:r>
              <a:rPr lang="ru-RU" dirty="0" smtClean="0"/>
              <a:t>	В основе метода исследований лежат:</a:t>
            </a:r>
          </a:p>
          <a:p>
            <a:pPr lvl="0"/>
            <a:r>
              <a:rPr lang="ru-RU" dirty="0" smtClean="0"/>
              <a:t>развитие познавательных умений и навыков; </a:t>
            </a:r>
          </a:p>
          <a:p>
            <a:pPr lvl="0"/>
            <a:r>
              <a:rPr lang="ru-RU" dirty="0" smtClean="0"/>
              <a:t>умение ориентироваться в информационном пространстве;</a:t>
            </a:r>
          </a:p>
          <a:p>
            <a:pPr lvl="0"/>
            <a:r>
              <a:rPr lang="ru-RU" dirty="0" smtClean="0"/>
              <a:t>умение самостоятельно конструировать свои знания;</a:t>
            </a:r>
          </a:p>
          <a:p>
            <a:pPr lvl="0"/>
            <a:r>
              <a:rPr lang="ru-RU" dirty="0" smtClean="0"/>
              <a:t>умение интегрировать знания из различных областей наук;</a:t>
            </a:r>
          </a:p>
          <a:p>
            <a:pPr lvl="0"/>
            <a:r>
              <a:rPr lang="ru-RU" dirty="0" smtClean="0"/>
              <a:t>умение критически мыслить.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Педагогу на память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smtClean="0"/>
              <a:t>Необходимо учитывать психолого-физиологические особенности детей,</a:t>
            </a:r>
          </a:p>
          <a:p>
            <a:r>
              <a:rPr lang="ru-RU" sz="2000" dirty="0" smtClean="0"/>
              <a:t>Темы детских работ должны соответствовать содержанию учебного материала или быть близкими к ним,</a:t>
            </a:r>
          </a:p>
          <a:p>
            <a:r>
              <a:rPr lang="ru-RU" sz="2000" dirty="0" smtClean="0"/>
              <a:t>Ограничивать длительность проекта до 1-2 недели в режиме </a:t>
            </a:r>
            <a:r>
              <a:rPr lang="ru-RU" sz="2000" dirty="0" err="1" smtClean="0"/>
              <a:t>урочно-внеурочной</a:t>
            </a:r>
            <a:r>
              <a:rPr lang="ru-RU" sz="2000" dirty="0" smtClean="0"/>
              <a:t> деятельности,</a:t>
            </a:r>
          </a:p>
          <a:p>
            <a:r>
              <a:rPr lang="ru-RU" sz="2000" dirty="0" smtClean="0"/>
              <a:t>Помнить о возможности использования сдвоенных уроков,</a:t>
            </a:r>
          </a:p>
          <a:p>
            <a:r>
              <a:rPr lang="ru-RU" sz="2000" dirty="0" smtClean="0"/>
              <a:t>Целесообразно включать прогулки, экскурсии-наблюдения, социальные акции,</a:t>
            </a:r>
          </a:p>
          <a:p>
            <a:r>
              <a:rPr lang="ru-RU" sz="2000" dirty="0" smtClean="0"/>
              <a:t>Использовать в работе различные текстовые источники,</a:t>
            </a:r>
          </a:p>
          <a:p>
            <a:r>
              <a:rPr lang="ru-RU" sz="2000" dirty="0" smtClean="0"/>
              <a:t>Учить подготавливать значимые продукты исследования( презентации),</a:t>
            </a:r>
          </a:p>
          <a:p>
            <a:r>
              <a:rPr lang="ru-RU" sz="2000" dirty="0" smtClean="0"/>
              <a:t>Формировать умение выступать на общественных конференциях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Уровни реализации исследовательского обучения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r>
              <a:rPr lang="ru-RU" dirty="0" smtClean="0"/>
              <a:t>Первый и самый простой – когда взрослый ставит проблему, сам намечает стратегию и тактику её решения. Решение в этом случае ребёнку предстоит найти самостоятельно.</a:t>
            </a:r>
          </a:p>
          <a:p>
            <a:r>
              <a:rPr lang="ru-RU" dirty="0" smtClean="0"/>
              <a:t>Второй уровень – проблему ставит взрослый, но метод её решения ребёнок ищет самостоятельно. На этом уровне ещё допускается коллективный поиск.</a:t>
            </a:r>
          </a:p>
          <a:p>
            <a:r>
              <a:rPr lang="ru-RU" dirty="0" smtClean="0"/>
              <a:t>На третьем – высшем – уровне постановка проблемы, поиск методов её исследования и разработка решения осуществляются ребёнком самостоятельно.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Этапы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 lvl="0"/>
            <a:r>
              <a:rPr lang="ru-RU" dirty="0" smtClean="0"/>
              <a:t>выделение и постановка проблемы (выбор темы исследования);</a:t>
            </a:r>
          </a:p>
          <a:p>
            <a:pPr lvl="0"/>
            <a:r>
              <a:rPr lang="ru-RU" dirty="0" smtClean="0"/>
              <a:t>выдвижение гипотез;</a:t>
            </a:r>
          </a:p>
          <a:p>
            <a:pPr lvl="0"/>
            <a:r>
              <a:rPr lang="ru-RU" dirty="0" smtClean="0"/>
              <a:t>поиск и предложение возможных вариантов решения;</a:t>
            </a:r>
          </a:p>
          <a:p>
            <a:pPr lvl="0"/>
            <a:r>
              <a:rPr lang="ru-RU" dirty="0" smtClean="0"/>
              <a:t>сбор материала;</a:t>
            </a:r>
          </a:p>
          <a:p>
            <a:pPr lvl="0"/>
            <a:r>
              <a:rPr lang="ru-RU" dirty="0" smtClean="0"/>
              <a:t>обобщение полученных данных;</a:t>
            </a:r>
          </a:p>
          <a:p>
            <a:pPr lvl="0"/>
            <a:r>
              <a:rPr lang="ru-RU" dirty="0" smtClean="0"/>
              <a:t>подготовка проекта (сообщение, доклад, макет т. д.);</a:t>
            </a:r>
          </a:p>
          <a:p>
            <a:pPr lvl="0"/>
            <a:r>
              <a:rPr lang="ru-RU" dirty="0" smtClean="0"/>
              <a:t>защита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Группы тем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фантастические </a:t>
            </a:r>
            <a:r>
              <a:rPr lang="ru-RU" dirty="0" smtClean="0"/>
              <a:t>– темы, ориентированные на разработку несуществующих объектов и явлений;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эмпирические </a:t>
            </a:r>
            <a:r>
              <a:rPr lang="ru-RU" dirty="0" smtClean="0"/>
              <a:t>– темы, тесно связанные с практикой и предполагающие проведение наблюдений, экспериментов;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теоретические </a:t>
            </a:r>
            <a:r>
              <a:rPr lang="ru-RU" dirty="0" smtClean="0"/>
              <a:t>– ориентированные на работу по изучению и обобщению фактов, материалов, содержащихся в различных теоретических источниках.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Выбор темы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 Когда определены интересы, можно выбирать темы исследования. При этом следует помнить, что:</a:t>
            </a:r>
          </a:p>
          <a:p>
            <a:r>
              <a:rPr lang="ru-RU" dirty="0" smtClean="0"/>
              <a:t>1. Тема должна быть интересна ребёнку, должна увлекать его.</a:t>
            </a:r>
          </a:p>
          <a:p>
            <a:r>
              <a:rPr lang="ru-RU" dirty="0" smtClean="0"/>
              <a:t>2. Тема должна быть выполнима, решение её должно принести реальную пользу участникам исследования.</a:t>
            </a:r>
          </a:p>
          <a:p>
            <a:r>
              <a:rPr lang="ru-RU" dirty="0" smtClean="0"/>
              <a:t>3. Тема должна быть оригинальной, в ней необходим элемент неожиданности, необычности.</a:t>
            </a:r>
          </a:p>
          <a:p>
            <a:r>
              <a:rPr lang="ru-RU" dirty="0" smtClean="0"/>
              <a:t>4. Тема должна быть такой, чтобы работа могла быть выполнена относительно быстро.</a:t>
            </a:r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Общие направления  </a:t>
            </a:r>
            <a:r>
              <a:rPr lang="ru-RU" dirty="0" err="1" smtClean="0">
                <a:solidFill>
                  <a:srgbClr val="7030A0"/>
                </a:solidFill>
              </a:rPr>
              <a:t>иссследований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Живая природа (растения, животные),</a:t>
            </a:r>
          </a:p>
          <a:p>
            <a:r>
              <a:rPr lang="ru-RU" dirty="0" smtClean="0"/>
              <a:t>Человек (происхождение, организм, медицина, выдающиеся мыслители),</a:t>
            </a:r>
          </a:p>
          <a:p>
            <a:r>
              <a:rPr lang="ru-RU" dirty="0" smtClean="0"/>
              <a:t>Общество (цивилизации, государства и страны, история, государственные деятели),</a:t>
            </a:r>
          </a:p>
          <a:p>
            <a:r>
              <a:rPr lang="ru-RU" dirty="0" smtClean="0"/>
              <a:t>Культура (языки, искусство, образование),</a:t>
            </a:r>
          </a:p>
          <a:p>
            <a:r>
              <a:rPr lang="ru-RU" dirty="0" smtClean="0"/>
              <a:t>Земля (география, климат, строение Земли),</a:t>
            </a:r>
          </a:p>
          <a:p>
            <a:r>
              <a:rPr lang="ru-RU" dirty="0" smtClean="0"/>
              <a:t>Вселенная (галактика, Солнце, звезды, планеты, инопланетные цивилизации),</a:t>
            </a:r>
          </a:p>
          <a:p>
            <a:r>
              <a:rPr lang="ru-RU" dirty="0" smtClean="0"/>
              <a:t>Наука ( математика, физика, химия, астрономия),</a:t>
            </a:r>
          </a:p>
          <a:p>
            <a:r>
              <a:rPr lang="ru-RU" dirty="0" smtClean="0"/>
              <a:t>Техника ( транспорт, конструирование, архитектура),</a:t>
            </a:r>
          </a:p>
          <a:p>
            <a:r>
              <a:rPr lang="ru-RU" dirty="0" smtClean="0"/>
              <a:t>Экономика ( деньги, торговля, банки).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Вопросы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Выяснить интересы детей можно с помощью вопросов из тетради А.И. Савенкова «Я – исследователь». </a:t>
            </a:r>
          </a:p>
          <a:p>
            <a:r>
              <a:rPr lang="ru-RU" dirty="0" smtClean="0"/>
              <a:t>1. Что мне интересно больше всего? </a:t>
            </a:r>
          </a:p>
          <a:p>
            <a:r>
              <a:rPr lang="ru-RU" dirty="0" smtClean="0"/>
              <a:t>2. Чем я хочу заниматься в первую очередь (математикой или поэзией, астрономией или искусством, спортом, историей, музыкой или другим) </a:t>
            </a:r>
          </a:p>
          <a:p>
            <a:r>
              <a:rPr lang="ru-RU" dirty="0" smtClean="0"/>
              <a:t>3. Чем чаще всего я занимаюсь в свободное время? </a:t>
            </a:r>
          </a:p>
          <a:p>
            <a:r>
              <a:rPr lang="ru-RU" dirty="0" smtClean="0"/>
              <a:t>4. По каким предметам я получаю лучшие отметки? Что из  изученного в школе хотелось бы узнать более глубоко? </a:t>
            </a:r>
          </a:p>
          <a:p>
            <a:r>
              <a:rPr lang="ru-RU" dirty="0" smtClean="0"/>
              <a:t>5. Есть ли что-то такое, чем я особенно горжусь?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123</TotalTime>
  <Words>439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Организация научно-исследовательской деятельности на уроке в начальной школе</vt:lpstr>
      <vt:lpstr>Суть исследования</vt:lpstr>
      <vt:lpstr>Педагогу на память</vt:lpstr>
      <vt:lpstr>Уровни реализации исследовательского обучения </vt:lpstr>
      <vt:lpstr>Этапы</vt:lpstr>
      <vt:lpstr>Группы тем</vt:lpstr>
      <vt:lpstr>Выбор темы</vt:lpstr>
      <vt:lpstr>Общие направления  иссследований</vt:lpstr>
      <vt:lpstr>Вопросы</vt:lpstr>
      <vt:lpstr>Как провести исследование</vt:lpstr>
      <vt:lpstr>От чего зависит успех ?</vt:lpstr>
      <vt:lpstr>Подготовка к защите</vt:lpstr>
      <vt:lpstr>Защита </vt:lpstr>
      <vt:lpstr>Результативность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научно-исследовательской деятельности на уроке в начальной школе</dc:title>
  <dc:creator>сергей</dc:creator>
  <cp:lastModifiedBy>сергей</cp:lastModifiedBy>
  <cp:revision>15</cp:revision>
  <dcterms:created xsi:type="dcterms:W3CDTF">2012-12-08T13:28:43Z</dcterms:created>
  <dcterms:modified xsi:type="dcterms:W3CDTF">2012-12-26T18:05:32Z</dcterms:modified>
</cp:coreProperties>
</file>