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6A1D-F8B8-43E4-B23B-75CB43045C0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CCE7-B996-49AE-BE84-18D16F515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Семья и школа – </a:t>
            </a:r>
            <a:br>
              <a:rPr lang="ru-RU" b="1" dirty="0" smtClean="0"/>
            </a:br>
            <a:r>
              <a:rPr lang="ru-RU" b="1" dirty="0" smtClean="0"/>
              <a:t>грани сотрудничества</a:t>
            </a:r>
            <a:endParaRPr lang="ru-RU" b="1" dirty="0"/>
          </a:p>
        </p:txBody>
      </p:sp>
      <p:pic>
        <p:nvPicPr>
          <p:cNvPr id="4" name="Рисунок 3" descr="http://900igr.net/datas/pedagogika/Vzaimodejstvie-semi-i-shkoly/0005-005-TSel-proekta.jpg"/>
          <p:cNvPicPr/>
          <p:nvPr/>
        </p:nvPicPr>
        <p:blipFill>
          <a:blip r:embed="rId2"/>
          <a:srcRect l="23731" t="68376" r="9407" b="3632"/>
          <a:stretch>
            <a:fillRect/>
          </a:stretch>
        </p:blipFill>
        <p:spPr bwMode="auto">
          <a:xfrm>
            <a:off x="142844" y="1857364"/>
            <a:ext cx="8786874" cy="37862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AutoShape 2" descr="C:\Users\%D0%9A%D0%BE%D0%BC%D0%BF%D1%8C%D1%8E%D1%82%D0%B5%D1%80\Desktop\4%D0%92 %D0%A5%D0%9E%D0%A0%D0%9E%D0%92%D0%9E%D0%94\%D0%9F%D0%A1%D0%98%D0%A5%D0%9E%D0%9B%D0%9E%D0%93%D0%98%D0%AF\%D0%92%D0%B4%D0%BE%D1%85%D0%BD%D0%BE%D0%B2%D0%B5%D0%BD%D0%B8%D0%B5 %D0%B4%D0%BE%D0%B1%D1%80%D0%BE%D1%82%D0%BE%D0%B9. %D0%9C%D0%B0%D0%BC%D0%B8%D0%BD%D0%B0 %D0%B7%D0%B0%D0%B1%D0%BE%D1%82%D0%B0 %D0%B8 %D0%BB%D1%8E%D0%B1%D0%BE%D0%B2%D1%8C %D0%BA %D1%81%D0%B2%D0%BE%D0%B5%D0%BC%D1%83 %D1%80%D0%B5%D0%B1%D0%B5%D0%BD%D0%BA%D1%83_files\QMcuecwrAE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C:\Users\%D0%9A%D0%BE%D0%BC%D0%BF%D1%8C%D1%8E%D1%82%D0%B5%D1%80\Desktop\4%D0%92 %D0%A5%D0%9E%D0%A0%D0%9E%D0%92%D0%9E%D0%94\%D0%9F%D0%A1%D0%98%D0%A5%D0%9E%D0%9B%D0%9E%D0%93%D0%98%D0%AF\%D0%92%D0%B4%D0%BE%D1%85%D0%BD%D0%BE%D0%B2%D0%B5%D0%BD%D0%B8%D0%B5 %D0%B4%D0%BE%D0%B1%D1%80%D0%BE%D1%82%D0%BE%D0%B9. %D0%9C%D0%B0%D0%BC%D0%B8%D0%BD%D0%B0 %D0%B7%D0%B0%D0%B1%D0%BE%D1%82%D0%B0 %D0%B8 %D0%BB%D1%8E%D0%B1%D0%BE%D0%B2%D1%8C %D0%BA %D1%81%D0%B2%D0%BE%D0%B5%D0%BC%D1%83 %D1%80%D0%B5%D0%B1%D0%B5%D0%BD%D0%BA%D1%83_files\QMcuecwrAE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Компьютер\Desktop\Моисеенкова Т.А. Беседа с родителями\QMcuecwrAEI.jpg"/>
          <p:cNvPicPr>
            <a:picLocks noChangeAspect="1" noChangeArrowheads="1"/>
          </p:cNvPicPr>
          <p:nvPr/>
        </p:nvPicPr>
        <p:blipFill>
          <a:blip r:embed="rId2"/>
          <a:srcRect t="8681"/>
          <a:stretch>
            <a:fillRect/>
          </a:stretch>
        </p:blipFill>
        <p:spPr bwMode="auto">
          <a:xfrm>
            <a:off x="285720" y="214290"/>
            <a:ext cx="8668916" cy="6215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3-tub-ru.yandex.net/i?id=81990783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142984"/>
            <a:ext cx="31432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Семья и школа –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 сотрудничества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2285992"/>
            <a:ext cx="3000396" cy="107157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Физический уровень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14348" y="4429132"/>
            <a:ext cx="2789242" cy="857256"/>
          </a:xfrm>
          <a:prstGeom prst="rect">
            <a:avLst/>
          </a:prstGeom>
          <a:solidFill>
            <a:srgbClr val="00B050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Социальный  уровень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72066" y="2500306"/>
            <a:ext cx="3786214" cy="857256"/>
          </a:xfrm>
          <a:prstGeom prst="rect">
            <a:avLst/>
          </a:prstGeom>
          <a:solidFill>
            <a:srgbClr val="00206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Интеллектуальный   уровень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00562" y="4572008"/>
            <a:ext cx="4429156" cy="857256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Духовно-нравственный    уровень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Семья и школа –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 сотрудничества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357300"/>
          <a:ext cx="8286808" cy="3815587"/>
        </p:xfrm>
        <a:graphic>
          <a:graphicData uri="http://schemas.openxmlformats.org/drawingml/2006/table">
            <a:tbl>
              <a:tblPr/>
              <a:tblGrid>
                <a:gridCol w="4130325"/>
                <a:gridCol w="4156483"/>
              </a:tblGrid>
              <a:tr h="418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Учитель </a:t>
                      </a:r>
                      <a:r>
                        <a:rPr lang="ru-RU" sz="2400" b="1" i="1" dirty="0">
                          <a:latin typeface="Times New Roman"/>
                          <a:ea typeface="Calibri"/>
                        </a:rPr>
                        <a:t>вправе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рекомендовать  СЕМЬЕ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Учитель  </a:t>
                      </a:r>
                      <a:r>
                        <a:rPr lang="ru-RU" sz="2400" b="1" i="1">
                          <a:latin typeface="Times New Roman"/>
                          <a:ea typeface="Calibri"/>
                        </a:rPr>
                        <a:t>обязан</a:t>
                      </a:r>
                      <a:r>
                        <a:rPr lang="ru-RU" sz="2400" b="1">
                          <a:latin typeface="Times New Roman"/>
                          <a:ea typeface="Calibri"/>
                        </a:rPr>
                        <a:t> обеспечить в  ШКОЛЕ 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ФИЗИЧЕСКИЙ УРОВЕНЬ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Соблюдение режима дня школьниками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Применять здоровьесберегающие технологии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Создание для детей благоприятных бытовых условий 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Выполнять требования СанПиНа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Организация полноценного отдыха детей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Предоставлять полноценное питание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Оздоровление детей 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Пропагандировать здоровый образ жизни</a:t>
                      </a: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Семья и школа –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 сотрудничества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142984"/>
          <a:ext cx="8286808" cy="5112342"/>
        </p:xfrm>
        <a:graphic>
          <a:graphicData uri="http://schemas.openxmlformats.org/drawingml/2006/table">
            <a:tbl>
              <a:tblPr/>
              <a:tblGrid>
                <a:gridCol w="4165850"/>
                <a:gridCol w="4120958"/>
              </a:tblGrid>
              <a:tr h="418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Учитель </a:t>
                      </a:r>
                      <a:r>
                        <a:rPr lang="ru-RU" sz="2400" b="1" i="1" dirty="0">
                          <a:latin typeface="Times New Roman"/>
                          <a:ea typeface="Calibri"/>
                        </a:rPr>
                        <a:t>вправе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рекомендовать  СЕМЬЕ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Учитель  </a:t>
                      </a:r>
                      <a:r>
                        <a:rPr lang="ru-RU" sz="2400" b="1" i="1">
                          <a:latin typeface="Times New Roman"/>
                          <a:ea typeface="Calibri"/>
                        </a:rPr>
                        <a:t>обязан</a:t>
                      </a:r>
                      <a:r>
                        <a:rPr lang="ru-RU" sz="2400" b="1">
                          <a:latin typeface="Times New Roman"/>
                          <a:ea typeface="Calibri"/>
                        </a:rPr>
                        <a:t> обеспечить в  ШКОЛЕ 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СОЦИАЛЬНЫЙ УРОВЕНЬ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Меры по предупреждению правонарушений и социального сиротства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Способствовать успешной социализации каждого ребёнка в коллективе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Принимать участие в управление учебно-воспитательным процессом в составе классного и    общешкольного родительского комитета, Совета профилактики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Психолого-педагогическое просвещение родителей в вопросах социальной адаптации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Соблюдение семейных ценностей 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Организация КТД как  активной формы работы с родителями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Гендерное воспитание в семье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Воспитание гражданского </a:t>
                      </a:r>
                      <a:r>
                        <a:rPr lang="ru-RU" sz="2000" dirty="0" err="1">
                          <a:latin typeface="Times New Roman"/>
                          <a:ea typeface="Calibri"/>
                        </a:rPr>
                        <a:t>самоосознания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 у обучающихся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Семья и школа –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 сотрудничества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357300"/>
          <a:ext cx="8286808" cy="4425187"/>
        </p:xfrm>
        <a:graphic>
          <a:graphicData uri="http://schemas.openxmlformats.org/drawingml/2006/table">
            <a:tbl>
              <a:tblPr/>
              <a:tblGrid>
                <a:gridCol w="4130325"/>
                <a:gridCol w="4156483"/>
              </a:tblGrid>
              <a:tr h="418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Учитель </a:t>
                      </a:r>
                      <a:r>
                        <a:rPr lang="ru-RU" sz="2400" b="1" i="1" dirty="0">
                          <a:latin typeface="Times New Roman"/>
                          <a:ea typeface="Calibri"/>
                        </a:rPr>
                        <a:t>вправе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рекомендовать  СЕМЬЕ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Учитель  </a:t>
                      </a:r>
                      <a:r>
                        <a:rPr lang="ru-RU" sz="2400" b="1" i="1">
                          <a:latin typeface="Times New Roman"/>
                          <a:ea typeface="Calibri"/>
                        </a:rPr>
                        <a:t>обязан</a:t>
                      </a:r>
                      <a:r>
                        <a:rPr lang="ru-RU" sz="2400" b="1">
                          <a:latin typeface="Times New Roman"/>
                          <a:ea typeface="Calibri"/>
                        </a:rPr>
                        <a:t> обеспечить в  ШКОЛЕ 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ИНТЕЛЛЕКТУАЛЬНЫЙ УРОВЕНЬ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Не допускать вмешательства в работу учителя по вопросам, которые по своему характеру входят в круг профессиональных обязанностей учителя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</a:rPr>
                        <a:t>Обеспечение общедоступности и бесплатности получения детьми основного общего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Отвечать за воспитание своих детей и создание необходимых условий для получения ими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По желанию родителей предоставлять дополнительные (в том числе платные) образовательные услуги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</a:rPr>
                        <a:t>Поощрять участие детей в интеллектуальных конкурсах, олимпиадах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Применение в образовательном процессе методов и форм, способствующих качественному  образованию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</a:rPr>
                        <a:t>Способствовать  интеллектуальному  развитию детей  во внеурочное время (посещение кружков, факультативов)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Осуществление личностно-ориентированного  и дифференцированного  подхода в  обучении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Семья и школа –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 сотрудничества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357300"/>
          <a:ext cx="8286808" cy="4990422"/>
        </p:xfrm>
        <a:graphic>
          <a:graphicData uri="http://schemas.openxmlformats.org/drawingml/2006/table">
            <a:tbl>
              <a:tblPr/>
              <a:tblGrid>
                <a:gridCol w="4130325"/>
                <a:gridCol w="4156483"/>
              </a:tblGrid>
              <a:tr h="418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Учитель </a:t>
                      </a:r>
                      <a:r>
                        <a:rPr lang="ru-RU" sz="2400" b="1" i="1" dirty="0">
                          <a:latin typeface="Times New Roman"/>
                          <a:ea typeface="Calibri"/>
                        </a:rPr>
                        <a:t>вправе</a:t>
                      </a: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 рекомендовать  СЕМЬЕ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Учитель  </a:t>
                      </a:r>
                      <a:r>
                        <a:rPr lang="ru-RU" sz="2400" b="1" i="1">
                          <a:latin typeface="Times New Roman"/>
                          <a:ea typeface="Calibri"/>
                        </a:rPr>
                        <a:t>обязан</a:t>
                      </a:r>
                      <a:r>
                        <a:rPr lang="ru-RU" sz="2400" b="1">
                          <a:latin typeface="Times New Roman"/>
                          <a:ea typeface="Calibri"/>
                        </a:rPr>
                        <a:t> обеспечить в  ШКОЛЕ </a:t>
                      </a:r>
                      <a:endParaRPr lang="ru-RU" sz="2400">
                        <a:latin typeface="Times New Roman"/>
                        <a:ea typeface="Calibri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ДУХОВНО-НРАВСТВЕННЫЙ УРОВЕНЬ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Прививать ценности семейной жизни, выстраивать уважительные взаимоотношения в семье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Формирование морали как  необходимости осознанного поведения, основанного на принятых в обществе представлениях о добре и зле, должном и допустимом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Старшим членам семьи быть примером для младших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Готовность и способность ребёнка  к духовному развитию, самооценке, пониманию смысла своей жизни, нравственному самосовершенствованию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Проецировать отношения в семье  на отношения в обществе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Воспитание активной гражданской позиции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</a:rPr>
                        <a:t>Развивать толерантное отношение  к духовным и культурным традициям многонационального народа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Принятие личностью базовых национальных ценностей, национальных духовных традиций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3-tub-ru.yandex.net/i?id=81990783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714356"/>
            <a:ext cx="31432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Семья и школа –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 сотрудничества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1857364"/>
            <a:ext cx="3000396" cy="107157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Физический уровень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85786" y="3571876"/>
            <a:ext cx="2789242" cy="857256"/>
          </a:xfrm>
          <a:prstGeom prst="rect">
            <a:avLst/>
          </a:prstGeom>
          <a:solidFill>
            <a:srgbClr val="00B050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Социальный  уровень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00628" y="1857364"/>
            <a:ext cx="3786214" cy="857256"/>
          </a:xfrm>
          <a:prstGeom prst="rect">
            <a:avLst/>
          </a:prstGeom>
          <a:solidFill>
            <a:srgbClr val="00206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Интеллектуальный   уровень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00562" y="3500438"/>
            <a:ext cx="4429156" cy="857256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Духовно-нравственный    уровень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14480" y="5214950"/>
            <a:ext cx="5772150" cy="785818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Всякий алмаз в бриллианты метит,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  <a:cs typeface="Arial" pitchFamily="34" charset="0"/>
              </a:rPr>
              <a:t>да не всякий попадает.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21508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 ВЫ СДЕЛАЛИ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ВСЁ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ДЛЯ СВОЕГО РЕБЁНКА?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377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Семья и школа –  грани сотрудничества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школа –  грани сотрудничества</dc:title>
  <dc:creator>Компьютер</dc:creator>
  <cp:lastModifiedBy>Компьютер</cp:lastModifiedBy>
  <cp:revision>3</cp:revision>
  <dcterms:created xsi:type="dcterms:W3CDTF">2014-04-22T17:21:39Z</dcterms:created>
  <dcterms:modified xsi:type="dcterms:W3CDTF">2014-04-22T18:20:18Z</dcterms:modified>
</cp:coreProperties>
</file>