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2060848"/>
            <a:ext cx="7711440" cy="252028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50463" y="2967335"/>
            <a:ext cx="77259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САМОАНАЛИЗ   УРОКА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Психологические аспекты урока.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Какие качества развивали (восприятие, внимание, мышление, память, речь, воображение) чередованием или ритмичностью материала разного уровня.</a:t>
            </a:r>
          </a:p>
          <a:p>
            <a:r>
              <a:rPr lang="ru-RU" dirty="0" smtClean="0"/>
              <a:t>Эмоциональная атмосфера на уроке – сотрудничества или комфортности.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Домашнее задание.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sz="4000" i="1" dirty="0" smtClean="0"/>
              <a:t>Домашнее задание имело оптимальный объём (одно упражнение). Для его выполнения был проведён инструктаж, при выполнении </a:t>
            </a:r>
            <a:r>
              <a:rPr lang="ru-RU" sz="4000" i="1" dirty="0" err="1" smtClean="0"/>
              <a:t>д</a:t>
            </a:r>
            <a:r>
              <a:rPr lang="ru-RU" sz="4000" i="1" dirty="0" smtClean="0"/>
              <a:t>/</a:t>
            </a:r>
            <a:r>
              <a:rPr lang="ru-RU" sz="4000" i="1" dirty="0" err="1" smtClean="0"/>
              <a:t>з</a:t>
            </a:r>
            <a:r>
              <a:rPr lang="ru-RU" sz="4000" i="1" dirty="0" smtClean="0"/>
              <a:t> предоставлено право выбора.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Вывод.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268760"/>
            <a:ext cx="7812360" cy="532859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Была ли достигнута цель урока?</a:t>
            </a:r>
          </a:p>
          <a:p>
            <a:pPr lvl="0"/>
            <a:r>
              <a:rPr lang="ru-RU" dirty="0" smtClean="0"/>
              <a:t>Как были использованы воспитательные возможности учебного материала в целях всестороннего развития личности учащегося?</a:t>
            </a:r>
          </a:p>
          <a:p>
            <a:pPr lvl="0"/>
            <a:r>
              <a:rPr lang="ru-RU" dirty="0" smtClean="0"/>
              <a:t>Все ли учащиеся работали на уроке и как они работали?</a:t>
            </a:r>
          </a:p>
          <a:p>
            <a:pPr lvl="0"/>
            <a:r>
              <a:rPr lang="ru-RU" dirty="0" smtClean="0"/>
              <a:t>Как использовалось время урока? Имели ли место потери времени на уроке и что было их причиной?</a:t>
            </a:r>
          </a:p>
          <a:p>
            <a:pPr lvl="0"/>
            <a:r>
              <a:rPr lang="ru-RU" dirty="0" smtClean="0"/>
              <a:t>Какие знания усвоили учащиеся, какие умения закрепили?</a:t>
            </a:r>
          </a:p>
          <a:p>
            <a:pPr lvl="0"/>
            <a:r>
              <a:rPr lang="ru-RU" dirty="0" smtClean="0"/>
              <a:t>Какие были недостатки в ходе урока и почему?</a:t>
            </a:r>
          </a:p>
          <a:p>
            <a:pPr lvl="0"/>
            <a:r>
              <a:rPr lang="ru-RU" dirty="0" smtClean="0"/>
              <a:t>Какие изменения в структуру и содержание урока внес бы учитель, если бы его пришлось повторить?</a:t>
            </a:r>
          </a:p>
          <a:p>
            <a:r>
              <a:rPr lang="ru-RU" dirty="0" smtClean="0"/>
              <a:t>Что нового учитель  внес в этот урок?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643192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    Урок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>– это логически законченный, целостный, ограниченный определенными рамками отрезок учебно-воспитательного процесса. </a:t>
            </a:r>
          </a:p>
          <a:p>
            <a:pPr>
              <a:buNone/>
            </a:pPr>
            <a:r>
              <a:rPr lang="ru-RU" dirty="0" smtClean="0"/>
              <a:t>   В нем в сложном взаимодействии находятся основные элементы учебного процесса: </a:t>
            </a:r>
          </a:p>
          <a:p>
            <a:pPr>
              <a:buNone/>
            </a:pPr>
            <a:r>
              <a:rPr lang="ru-RU" b="1" dirty="0" smtClean="0">
                <a:solidFill>
                  <a:srgbClr val="FFC000"/>
                </a:solidFill>
              </a:rPr>
              <a:t>    </a:t>
            </a:r>
            <a:r>
              <a:rPr lang="ru-RU" b="1" dirty="0" smtClean="0">
                <a:solidFill>
                  <a:srgbClr val="FF0000"/>
                </a:solidFill>
              </a:rPr>
              <a:t>цели, задачи, содержание, методы, средства, формы, взаимосвязанная деятельность учителя и учащихся.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355160" cy="14401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и самооценка урока - необходимый элемент педагогического творчества: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600" dirty="0" smtClean="0"/>
              <a:t>    </a:t>
            </a:r>
          </a:p>
          <a:p>
            <a:pPr>
              <a:buNone/>
            </a:pPr>
            <a:r>
              <a:rPr lang="ru-RU" i="1" dirty="0" smtClean="0"/>
              <a:t>Без самоанализа невозможно:</a:t>
            </a:r>
          </a:p>
          <a:p>
            <a:pPr lvl="0">
              <a:buNone/>
            </a:pPr>
            <a:r>
              <a:rPr lang="ru-RU" dirty="0" smtClean="0"/>
              <a:t>1. Построить целостную систему обучения;</a:t>
            </a:r>
          </a:p>
          <a:p>
            <a:pPr lvl="0">
              <a:buNone/>
            </a:pPr>
            <a:r>
              <a:rPr lang="ru-RU" dirty="0" smtClean="0"/>
              <a:t>2. Повысить мастерство, развить творческие способности;</a:t>
            </a:r>
          </a:p>
          <a:p>
            <a:pPr lvl="0">
              <a:buNone/>
            </a:pPr>
            <a:r>
              <a:rPr lang="ru-RU" dirty="0" smtClean="0"/>
              <a:t>3. Обобщить передовой педагогический опыт;</a:t>
            </a:r>
          </a:p>
          <a:p>
            <a:pPr lvl="0">
              <a:buNone/>
            </a:pPr>
            <a:r>
              <a:rPr lang="ru-RU" dirty="0" smtClean="0"/>
              <a:t>4. Сократить затраты времени на техническую работу;</a:t>
            </a:r>
          </a:p>
          <a:p>
            <a:pPr lvl="0">
              <a:buNone/>
            </a:pPr>
            <a:r>
              <a:rPr lang="ru-RU" dirty="0" smtClean="0"/>
              <a:t>5. Обеспечить психологический комфорт и самозащиту учителя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C000"/>
                </a:solidFill>
              </a:rPr>
              <a:t>Самоанализ урока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5328592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sz="3600" b="1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4300" dirty="0" smtClean="0"/>
              <a:t>    Это мысленное разложение проведенного урока на его составляющие с проникновением в их сущность,  с целью </a:t>
            </a:r>
            <a:r>
              <a:rPr lang="ru-RU" sz="4300" b="1" u="sng" dirty="0" smtClean="0"/>
              <a:t>оценить конечный результат своей деятельности </a:t>
            </a:r>
            <a:r>
              <a:rPr lang="ru-RU" sz="4300" dirty="0" smtClean="0"/>
              <a:t>путем сравнения запланированного с осуществленным с учетом успехов и продвижения учащихся.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Основные цели урока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124744"/>
            <a:ext cx="7211144" cy="5001419"/>
          </a:xfrm>
        </p:spPr>
        <p:txBody>
          <a:bodyPr/>
          <a:lstStyle/>
          <a:p>
            <a:r>
              <a:rPr lang="ru-RU" dirty="0" smtClean="0"/>
              <a:t>Образовательные: предметные, познавательные УУД.</a:t>
            </a:r>
          </a:p>
          <a:p>
            <a:r>
              <a:rPr lang="ru-RU" dirty="0" smtClean="0"/>
              <a:t>Развивающие: регулятивные, коммуникативные УУД</a:t>
            </a:r>
          </a:p>
          <a:p>
            <a:r>
              <a:rPr lang="ru-RU" dirty="0" smtClean="0"/>
              <a:t>Воспитывающие: личностные УУД.</a:t>
            </a:r>
          </a:p>
          <a:p>
            <a:pPr>
              <a:buNone/>
            </a:pPr>
            <a:r>
              <a:rPr lang="ru-RU" dirty="0" smtClean="0"/>
              <a:t>    В самоанализе </a:t>
            </a:r>
            <a:r>
              <a:rPr lang="ru-RU" dirty="0" smtClean="0"/>
              <a:t> актуализация </a:t>
            </a:r>
            <a:r>
              <a:rPr lang="ru-RU" dirty="0" smtClean="0"/>
              <a:t>целей прослеживается через весь урок.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Организация урока.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Тип урока</a:t>
            </a:r>
            <a:r>
              <a:rPr lang="ru-RU" dirty="0" smtClean="0"/>
              <a:t>: введение новых знаний, закрепление, обобщение, контроль, повторение (начало и конец года), комбинированный.</a:t>
            </a:r>
          </a:p>
          <a:p>
            <a:r>
              <a:rPr lang="ru-RU" b="1" dirty="0" smtClean="0"/>
              <a:t>Структура урока </a:t>
            </a:r>
            <a:r>
              <a:rPr lang="ru-RU" dirty="0" smtClean="0"/>
              <a:t>(из каких элементов он состоит, их последовательность, можно указать временные рамки)</a:t>
            </a:r>
          </a:p>
          <a:p>
            <a:pPr>
              <a:buNone/>
            </a:pPr>
            <a:r>
              <a:rPr lang="ru-RU" i="1" dirty="0" smtClean="0"/>
              <a:t>   Построение урока соответствует содержанию и конкретно поставленным целям.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836712"/>
            <a:ext cx="6624736" cy="638944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Соответствие урока требованиям ФГОС.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Какие мы ожидали результаты на конец урока (предметные,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, личностные)</a:t>
            </a:r>
          </a:p>
          <a:p>
            <a:r>
              <a:rPr lang="ru-RU" dirty="0" smtClean="0"/>
              <a:t>Какая была деятельность по этим результатам организована (упражнения, списывание, с/р…)</a:t>
            </a:r>
          </a:p>
          <a:p>
            <a:r>
              <a:rPr lang="ru-RU" dirty="0" smtClean="0"/>
              <a:t>Использование современных технологий.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Содержание урока.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052736"/>
            <a:ext cx="7787208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Научность, его соответствие  возрастным нормам, соответствие с требованиями программы (какой раздел, какой урок по счёту), была ли связь с практикой, был ли использован жизненный опыт ребёнка, самостоятельность учеников, познавательная активность (посчитать в %), </a:t>
            </a:r>
            <a:r>
              <a:rPr lang="ru-RU" dirty="0" err="1" smtClean="0"/>
              <a:t>межпредметные</a:t>
            </a:r>
            <a:r>
              <a:rPr lang="ru-RU" dirty="0" smtClean="0"/>
              <a:t> связи , связь изучаемого материала с раннее пройденным.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Методика проведения.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92696"/>
            <a:ext cx="8100392" cy="5760640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/>
              <a:t>Был этап актуализации знаний с указаниями способов знаний.</a:t>
            </a:r>
          </a:p>
          <a:p>
            <a:pPr>
              <a:buNone/>
            </a:pPr>
            <a:r>
              <a:rPr lang="ru-RU" sz="7200" b="1" i="1" dirty="0" smtClean="0"/>
              <a:t>        Актуализация знаний проходила через систему вопросов…</a:t>
            </a:r>
            <a:endParaRPr lang="ru-RU" sz="7200" b="1" dirty="0" smtClean="0"/>
          </a:p>
          <a:p>
            <a:r>
              <a:rPr lang="ru-RU" sz="7200" dirty="0" smtClean="0"/>
              <a:t>Какие методы использовались, какие из них репродуктивные (перескажи, прочитай, вспомни…) и поисковые (задания поискового характера – докажи, объясни, сравни, оцени, найди ошибку…)</a:t>
            </a:r>
          </a:p>
          <a:p>
            <a:r>
              <a:rPr lang="ru-RU" sz="7200" dirty="0" smtClean="0"/>
              <a:t>Объём и характер самостоятельной работы. На что она была направлена.</a:t>
            </a:r>
          </a:p>
          <a:p>
            <a:r>
              <a:rPr lang="ru-RU" sz="7200" dirty="0" smtClean="0"/>
              <a:t>Были ли созданы учителем нестандартные ситуации при использовании знаний учащихся.</a:t>
            </a:r>
          </a:p>
          <a:p>
            <a:r>
              <a:rPr lang="ru-RU" sz="7200" dirty="0" smtClean="0"/>
              <a:t>Как осуществлялась обратная связь на уроке (сигнальные карточки, магнитные доски…)</a:t>
            </a:r>
          </a:p>
          <a:p>
            <a:r>
              <a:rPr lang="ru-RU" sz="7200" dirty="0" smtClean="0"/>
              <a:t>Было ли на уроке сочетание фронтальной, групповой и индивидуальной работы.</a:t>
            </a:r>
          </a:p>
          <a:p>
            <a:r>
              <a:rPr lang="ru-RU" sz="7200" dirty="0" smtClean="0"/>
              <a:t>Реализация индивидуального обучения – были ли предложены задания разного уровня сложности.</a:t>
            </a:r>
          </a:p>
          <a:p>
            <a:pPr>
              <a:buNone/>
            </a:pPr>
            <a:r>
              <a:rPr lang="ru-RU" sz="7200" b="1" i="1" dirty="0" smtClean="0"/>
              <a:t>        Средства обучения (тетрадь, учебник, дидактические материалы, видеофильмы) использованы целесообразно в соответствии с темой и типом урока.</a:t>
            </a:r>
            <a:endParaRPr lang="ru-RU" sz="7200" b="1" dirty="0" smtClean="0"/>
          </a:p>
          <a:p>
            <a:r>
              <a:rPr lang="ru-RU" sz="7200" dirty="0" smtClean="0"/>
              <a:t>Наглядный материал.  Какой?</a:t>
            </a:r>
          </a:p>
          <a:p>
            <a:pPr>
              <a:buNone/>
            </a:pPr>
            <a:r>
              <a:rPr lang="ru-RU" sz="7200" b="1" i="1" dirty="0" smtClean="0"/>
              <a:t>         Наглядный материал был использован в качестве иллюстрации или для эмоциональной поддержки или для решения обучающих задач.</a:t>
            </a:r>
            <a:endParaRPr lang="ru-RU" sz="7200" b="1" dirty="0" smtClean="0"/>
          </a:p>
          <a:p>
            <a:pPr>
              <a:buNone/>
            </a:pPr>
            <a:r>
              <a:rPr lang="ru-RU" sz="7200" dirty="0" smtClean="0"/>
              <a:t>        Наглядный материал – избыточен, достаточен, уместен или не уместен, не достаточен.</a:t>
            </a:r>
          </a:p>
          <a:p>
            <a:r>
              <a:rPr lang="ru-RU" sz="7200" dirty="0" smtClean="0"/>
              <a:t>Формировали ли навыки  самоконтроля и самооценки?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</TotalTime>
  <Words>610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Слайд 2</vt:lpstr>
      <vt:lpstr>Анализ и самооценка урока - необходимый элемент педагогического творчества:</vt:lpstr>
      <vt:lpstr>Самоанализ урока </vt:lpstr>
      <vt:lpstr>Основные цели урока </vt:lpstr>
      <vt:lpstr>Организация урока. </vt:lpstr>
      <vt:lpstr>Соответствие урока требованиям ФГОС. </vt:lpstr>
      <vt:lpstr>Содержание урока. </vt:lpstr>
      <vt:lpstr>Методика проведения. </vt:lpstr>
      <vt:lpstr>Психологические аспекты урока.</vt:lpstr>
      <vt:lpstr>Домашнее задание. </vt:lpstr>
      <vt:lpstr>Вывод.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САМОАНАЛИЗ УРОКА</dc:title>
  <cp:lastModifiedBy>Кривошеина Ольга Ивановна</cp:lastModifiedBy>
  <cp:revision>6</cp:revision>
  <dcterms:modified xsi:type="dcterms:W3CDTF">2013-03-25T05:44:21Z</dcterms:modified>
</cp:coreProperties>
</file>