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</p:sldMasterIdLst>
  <p:sldIdLst>
    <p:sldId id="256" r:id="rId5"/>
    <p:sldId id="258" r:id="rId6"/>
    <p:sldId id="260" r:id="rId7"/>
    <p:sldId id="266" r:id="rId8"/>
    <p:sldId id="268" r:id="rId9"/>
    <p:sldId id="267" r:id="rId10"/>
    <p:sldId id="262" r:id="rId11"/>
    <p:sldId id="265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07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0.65745</cdr:x>
      <cdr:y>0.07376</cdr:y>
    </cdr:from>
    <cdr:to>
      <cdr:x>0.9473</cdr:x>
      <cdr:y>0.28061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89984" y="274712"/>
          <a:ext cx="2376264" cy="770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От </a:t>
          </a:r>
          <a:r>
            <a:rPr lang="ru-RU" sz="1800" dirty="0" smtClean="0"/>
            <a:t>90 до 128 слов – </a:t>
          </a:r>
          <a:r>
            <a:rPr lang="ru-RU" sz="1800" dirty="0" smtClean="0"/>
            <a:t>25</a:t>
          </a:r>
          <a:r>
            <a:rPr lang="ru-RU" sz="1800" dirty="0" smtClean="0"/>
            <a:t>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0.6316</cdr:x>
      <cdr:y>0.75448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45968" y="2809875"/>
          <a:ext cx="305983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0.64894</cdr:x>
      <cdr:y>0.75448</cdr:y>
    </cdr:from>
    <cdr:to>
      <cdr:x>0.84573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89984" y="2809875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0.66628</cdr:x>
      <cdr:y>0.80848</cdr:y>
    </cdr:from>
    <cdr:to>
      <cdr:x>1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34000" y="3011016"/>
          <a:ext cx="2771800" cy="713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Ниже 80 слов – </a:t>
          </a:r>
          <a:r>
            <a:rPr lang="ru-RU" sz="1800" dirty="0" smtClean="0"/>
            <a:t>75</a:t>
          </a:r>
          <a:r>
            <a:rPr lang="ru-RU" sz="1800" dirty="0" smtClean="0"/>
            <a:t>%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13D58B4-ECB9-4D2C-B611-D03BE4AEB7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04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955377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4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49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AE76F-16F9-4795-AC1F-F2FDB194C68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3719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9F2D7-62F7-42D7-B148-F17CDE1996E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49317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91E9858-8DCF-4426-A28B-8257F325A4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9639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E0E839B-5F72-4573-8B81-37D216C9A05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72567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E04BE0B-3C4E-4CA2-B813-E53778B9B55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408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13D58B4-ECB9-4D2C-B611-D03BE4AEB7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04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281032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4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49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B571-9E5A-4C3F-B85F-C75A861D477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40297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732B-D685-433E-904D-309E480A889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268868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B8EFC-C3E0-4BE7-8D73-E50521F87A6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7930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5D73-2CE3-4A0F-B756-1CC63876396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087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B571-9E5A-4C3F-B85F-C75A861D477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32045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E17F6-7F53-4913-BC2E-CA383155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95363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FBF9-EB46-4436-9AB2-70F060B99DE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76973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3A26-3979-457D-A783-76D1511062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9788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E466-6571-4E4B-88C1-09C89C43CD0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41860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AE76F-16F9-4795-AC1F-F2FDB194C68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72708"/>
      </p:ext>
    </p:extLst>
  </p:cSld>
  <p:clrMapOvr>
    <a:masterClrMapping/>
  </p:clrMapOvr>
  <p:transition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9F2D7-62F7-42D7-B148-F17CDE1996E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57908"/>
      </p:ext>
    </p:extLst>
  </p:cSld>
  <p:clrMapOvr>
    <a:masterClrMapping/>
  </p:clrMapOvr>
  <p:transition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91E9858-8DCF-4426-A28B-8257F325A4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92229"/>
      </p:ext>
    </p:extLst>
  </p:cSld>
  <p:clrMapOvr>
    <a:masterClrMapping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E0E839B-5F72-4573-8B81-37D216C9A05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65187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E04BE0B-3C4E-4CA2-B813-E53778B9B55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70767"/>
      </p:ext>
    </p:extLst>
  </p:cSld>
  <p:clrMapOvr>
    <a:masterClrMapping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13D58B4-ECB9-4D2C-B611-D03BE4AEB7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04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7470582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4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49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732B-D685-433E-904D-309E480A889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05138"/>
      </p:ext>
    </p:extLst>
  </p:cSld>
  <p:clrMapOvr>
    <a:masterClrMapping/>
  </p:clrMapOvr>
  <p:transition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B571-9E5A-4C3F-B85F-C75A861D477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94950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732B-D685-433E-904D-309E480A889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52575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B8EFC-C3E0-4BE7-8D73-E50521F87A6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99104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5D73-2CE3-4A0F-B756-1CC63876396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36661"/>
      </p:ext>
    </p:extLst>
  </p:cSld>
  <p:clrMapOvr>
    <a:masterClrMapping/>
  </p:clrMapOvr>
  <p:transition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E17F6-7F53-4913-BC2E-CA383155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07928"/>
      </p:ext>
    </p:extLst>
  </p:cSld>
  <p:clrMapOvr>
    <a:masterClrMapping/>
  </p:clrMapOvr>
  <p:transition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FBF9-EB46-4436-9AB2-70F060B99DE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30927"/>
      </p:ext>
    </p:extLst>
  </p:cSld>
  <p:clrMapOvr>
    <a:masterClrMapping/>
  </p:clrMapOvr>
  <p:transition>
    <p:wedg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3A26-3979-457D-A783-76D1511062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55531"/>
      </p:ext>
    </p:extLst>
  </p:cSld>
  <p:clrMapOvr>
    <a:masterClrMapping/>
  </p:clrMapOvr>
  <p:transition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E466-6571-4E4B-88C1-09C89C43CD0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33090"/>
      </p:ext>
    </p:extLst>
  </p:cSld>
  <p:clrMapOvr>
    <a:masterClrMapping/>
  </p:clrMapOvr>
  <p:transition>
    <p:wedg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AE76F-16F9-4795-AC1F-F2FDB194C68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00665"/>
      </p:ext>
    </p:extLst>
  </p:cSld>
  <p:clrMapOvr>
    <a:masterClrMapping/>
  </p:clrMapOvr>
  <p:transition>
    <p:wedg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9F2D7-62F7-42D7-B148-F17CDE1996E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111853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B8EFC-C3E0-4BE7-8D73-E50521F87A6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01154"/>
      </p:ext>
    </p:extLst>
  </p:cSld>
  <p:clrMapOvr>
    <a:masterClrMapping/>
  </p:clrMapOvr>
  <p:transition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91E9858-8DCF-4426-A28B-8257F325A4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43310"/>
      </p:ext>
    </p:extLst>
  </p:cSld>
  <p:clrMapOvr>
    <a:masterClrMapping/>
  </p:clrMapOvr>
  <p:transition>
    <p:wedg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E0E839B-5F72-4573-8B81-37D216C9A05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92401"/>
      </p:ext>
    </p:extLst>
  </p:cSld>
  <p:clrMapOvr>
    <a:masterClrMapping/>
  </p:clrMapOvr>
  <p:transition>
    <p:wedg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E04BE0B-3C4E-4CA2-B813-E53778B9B55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99913"/>
      </p:ext>
    </p:extLst>
  </p:cSld>
  <p:clrMapOvr>
    <a:masterClrMapping/>
  </p:clrMapOvr>
  <p:transition>
    <p:wedg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3366"/>
                </a:solidFill>
              </a:endParaRPr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13D58B4-ECB9-4D2C-B611-D03BE4AEB7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04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5317735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4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492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B571-9E5A-4C3F-B85F-C75A861D477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37772"/>
      </p:ext>
    </p:extLst>
  </p:cSld>
  <p:clrMapOvr>
    <a:masterClrMapping/>
  </p:clrMapOvr>
  <p:transition>
    <p:wedg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732B-D685-433E-904D-309E480A889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06323"/>
      </p:ext>
    </p:extLst>
  </p:cSld>
  <p:clrMapOvr>
    <a:masterClrMapping/>
  </p:clrMapOvr>
  <p:transition>
    <p:wedg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B8EFC-C3E0-4BE7-8D73-E50521F87A6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42735"/>
      </p:ext>
    </p:extLst>
  </p:cSld>
  <p:clrMapOvr>
    <a:masterClrMapping/>
  </p:clrMapOvr>
  <p:transition>
    <p:wedg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5D73-2CE3-4A0F-B756-1CC63876396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76939"/>
      </p:ext>
    </p:extLst>
  </p:cSld>
  <p:clrMapOvr>
    <a:masterClrMapping/>
  </p:clrMapOvr>
  <p:transition>
    <p:wedg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E17F6-7F53-4913-BC2E-CA383155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68818"/>
      </p:ext>
    </p:extLst>
  </p:cSld>
  <p:clrMapOvr>
    <a:masterClrMapping/>
  </p:clrMapOvr>
  <p:transition>
    <p:wedg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FBF9-EB46-4436-9AB2-70F060B99DE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5368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5D73-2CE3-4A0F-B756-1CC63876396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3995"/>
      </p:ext>
    </p:extLst>
  </p:cSld>
  <p:clrMapOvr>
    <a:masterClrMapping/>
  </p:clrMapOvr>
  <p:transition>
    <p:wedg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3A26-3979-457D-A783-76D1511062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47249"/>
      </p:ext>
    </p:extLst>
  </p:cSld>
  <p:clrMapOvr>
    <a:masterClrMapping/>
  </p:clrMapOvr>
  <p:transition>
    <p:wedg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E466-6571-4E4B-88C1-09C89C43CD0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00362"/>
      </p:ext>
    </p:extLst>
  </p:cSld>
  <p:clrMapOvr>
    <a:masterClrMapping/>
  </p:clrMapOvr>
  <p:transition>
    <p:wedg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AE76F-16F9-4795-AC1F-F2FDB194C68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70978"/>
      </p:ext>
    </p:extLst>
  </p:cSld>
  <p:clrMapOvr>
    <a:masterClrMapping/>
  </p:clrMapOvr>
  <p:transition>
    <p:wedg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9F2D7-62F7-42D7-B148-F17CDE1996E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38942"/>
      </p:ext>
    </p:extLst>
  </p:cSld>
  <p:clrMapOvr>
    <a:masterClrMapping/>
  </p:clrMapOvr>
  <p:transition>
    <p:wedg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91E9858-8DCF-4426-A28B-8257F325A4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27096"/>
      </p:ext>
    </p:extLst>
  </p:cSld>
  <p:clrMapOvr>
    <a:masterClrMapping/>
  </p:clrMapOvr>
  <p:transition>
    <p:wedg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E0E839B-5F72-4573-8B81-37D216C9A05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07570"/>
      </p:ext>
    </p:extLst>
  </p:cSld>
  <p:clrMapOvr>
    <a:masterClrMapping/>
  </p:clrMapOvr>
  <p:transition>
    <p:wedg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E04BE0B-3C4E-4CA2-B813-E53778B9B55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11838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E17F6-7F53-4913-BC2E-CA383155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70631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FBF9-EB46-4436-9AB2-70F060B99DE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13469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3A26-3979-457D-A783-76D1511062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80807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E466-6571-4E4B-88C1-09C89C43CD0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51729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945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94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94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946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654FF6-3AA9-4492-9CC2-7D2AE49C015F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1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945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94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94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946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654FF6-3AA9-4492-9CC2-7D2AE49C015F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3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945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94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94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946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654FF6-3AA9-4492-9CC2-7D2AE49C015F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4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945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94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94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  <p:sp>
            <p:nvSpPr>
              <p:cNvPr id="194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946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654FF6-3AA9-4492-9CC2-7D2AE49C015F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8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927350"/>
            <a:ext cx="4464496" cy="1822450"/>
          </a:xfrm>
        </p:spPr>
        <p:txBody>
          <a:bodyPr/>
          <a:lstStyle/>
          <a:p>
            <a:r>
              <a:rPr lang="ru-RU" dirty="0" smtClean="0"/>
              <a:t>Родительское собрание в 4 классе</a:t>
            </a:r>
          </a:p>
          <a:p>
            <a:r>
              <a:rPr lang="ru-RU" dirty="0" smtClean="0"/>
              <a:t>Составила </a:t>
            </a:r>
            <a:r>
              <a:rPr lang="ru-RU" dirty="0" smtClean="0"/>
              <a:t>Киевская С.В.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Как добиться оптимальной скорости чтения?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458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повысить скорость </a:t>
            </a:r>
            <a:r>
              <a:rPr lang="ru-RU" dirty="0" smtClean="0"/>
              <a:t>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564904"/>
            <a:ext cx="8136904" cy="3724275"/>
          </a:xfrm>
        </p:spPr>
        <p:txBody>
          <a:bodyPr/>
          <a:lstStyle/>
          <a:p>
            <a:pPr algn="just"/>
            <a:r>
              <a:rPr lang="ru-RU" b="1" dirty="0" smtClean="0"/>
              <a:t>Главный резерв </a:t>
            </a:r>
            <a:r>
              <a:rPr lang="ru-RU" dirty="0" smtClean="0"/>
              <a:t>– высота букв. </a:t>
            </a:r>
          </a:p>
          <a:p>
            <a:pPr marL="0" indent="0" algn="just">
              <a:buNone/>
            </a:pPr>
            <a:r>
              <a:rPr lang="ru-RU" dirty="0" smtClean="0"/>
              <a:t>Если уменьшить высоту букв до 3 мм, </a:t>
            </a:r>
            <a:r>
              <a:rPr lang="ru-RU" dirty="0" smtClean="0"/>
              <a:t>то </a:t>
            </a:r>
            <a:r>
              <a:rPr lang="ru-RU" dirty="0" smtClean="0"/>
              <a:t>линия обводки уменьшится в 1,5 раза и увеличится скорость письма.</a:t>
            </a:r>
          </a:p>
          <a:p>
            <a:pPr algn="just"/>
            <a:r>
              <a:rPr lang="ru-RU" b="1" dirty="0" smtClean="0"/>
              <a:t>Второй резерв </a:t>
            </a:r>
            <a:r>
              <a:rPr lang="ru-RU" dirty="0" smtClean="0"/>
              <a:t>– цвет пасты.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13450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работ по повышению </a:t>
            </a:r>
            <a:r>
              <a:rPr lang="ru-RU" dirty="0" smtClean="0"/>
              <a:t>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924944"/>
            <a:ext cx="8198296" cy="3724275"/>
          </a:xfrm>
        </p:spPr>
        <p:txBody>
          <a:bodyPr/>
          <a:lstStyle/>
          <a:p>
            <a:pPr marL="0" indent="0"/>
            <a:r>
              <a:rPr lang="ru-RU" dirty="0" smtClean="0"/>
              <a:t> Переписывание </a:t>
            </a:r>
            <a:r>
              <a:rPr lang="ru-RU" dirty="0" smtClean="0"/>
              <a:t>своего рукописного текста.</a:t>
            </a:r>
          </a:p>
          <a:p>
            <a:pPr marL="0" indent="0"/>
            <a:r>
              <a:rPr lang="ru-RU" dirty="0" smtClean="0"/>
              <a:t> Творческие </a:t>
            </a:r>
            <a:r>
              <a:rPr lang="ru-RU" dirty="0" smtClean="0"/>
              <a:t>упражнения.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4047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Вычислительные </a:t>
            </a:r>
            <a:r>
              <a:rPr lang="ru-RU" dirty="0" smtClean="0"/>
              <a:t>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126288" cy="3724275"/>
          </a:xfrm>
        </p:spPr>
        <p:txBody>
          <a:bodyPr/>
          <a:lstStyle/>
          <a:p>
            <a:pPr marL="0" indent="0" algn="just"/>
            <a:r>
              <a:rPr lang="ru-RU" dirty="0" smtClean="0"/>
              <a:t> Малые </a:t>
            </a:r>
            <a:r>
              <a:rPr lang="ru-RU" dirty="0" smtClean="0"/>
              <a:t>скорости вычислений являются следствием высокой частоты ошибок.</a:t>
            </a:r>
          </a:p>
          <a:p>
            <a:pPr marL="0" indent="0" algn="just"/>
            <a:r>
              <a:rPr lang="ru-RU" dirty="0" smtClean="0"/>
              <a:t> Чаще </a:t>
            </a:r>
            <a:r>
              <a:rPr lang="ru-RU" dirty="0" smtClean="0"/>
              <a:t>всего встречаются ошибки </a:t>
            </a:r>
            <a:r>
              <a:rPr lang="ru-RU" dirty="0" smtClean="0"/>
              <a:t>из-за незнания </a:t>
            </a:r>
            <a:r>
              <a:rPr lang="ru-RU" b="1" dirty="0" smtClean="0"/>
              <a:t>таблицы умножения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smtClean="0"/>
              <a:t>«5</a:t>
            </a:r>
            <a:r>
              <a:rPr lang="ru-RU" dirty="0" smtClean="0"/>
              <a:t>» – 40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smtClean="0"/>
              <a:t>«4» – 30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</a:t>
            </a:r>
            <a:r>
              <a:rPr lang="ru-RU" dirty="0" smtClean="0"/>
              <a:t>«3» – 20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4188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316416" cy="1644352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 algn="just"/>
            <a:r>
              <a:rPr lang="ru-RU" sz="3200" dirty="0" smtClean="0"/>
              <a:t>                     По </a:t>
            </a:r>
            <a:r>
              <a:rPr lang="ru-RU" sz="3200" dirty="0" smtClean="0"/>
              <a:t>уровню учебных умений </a:t>
            </a:r>
            <a:r>
              <a:rPr lang="ru-RU" sz="3200" dirty="0" smtClean="0"/>
              <a:t>  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  </a:t>
            </a:r>
            <a:r>
              <a:rPr lang="ru-RU" sz="3200" dirty="0" smtClean="0"/>
              <a:t>в </a:t>
            </a:r>
            <a:r>
              <a:rPr lang="ru-RU" sz="3200" dirty="0" smtClean="0"/>
              <a:t>конце 4 класса </a:t>
            </a:r>
            <a:r>
              <a:rPr lang="ru-RU" sz="3200" dirty="0" smtClean="0"/>
              <a:t>можно прогнозировать </a:t>
            </a:r>
            <a:r>
              <a:rPr lang="ru-RU" sz="3200" dirty="0" smtClean="0"/>
              <a:t>успеваемость в среднем </a:t>
            </a:r>
            <a:r>
              <a:rPr lang="ru-RU" sz="3200" dirty="0" smtClean="0"/>
              <a:t>звене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324500"/>
              </p:ext>
            </p:extLst>
          </p:nvPr>
        </p:nvGraphicFramePr>
        <p:xfrm>
          <a:off x="838200" y="2060847"/>
          <a:ext cx="8054281" cy="3750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712"/>
                <a:gridCol w="1728192"/>
                <a:gridCol w="1728192"/>
                <a:gridCol w="1656185"/>
              </a:tblGrid>
              <a:tr h="720081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чтения, </a:t>
                      </a:r>
                      <a:r>
                        <a:rPr lang="ru-RU" dirty="0" smtClean="0"/>
                        <a:t>   слов в минуту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90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письма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букв в минуту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40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умножения, </a:t>
                      </a:r>
                      <a:r>
                        <a:rPr lang="ru-RU" dirty="0" smtClean="0"/>
                        <a:t>цифр в минуту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20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деления, </a:t>
                      </a:r>
                      <a:r>
                        <a:rPr lang="ru-RU" dirty="0" smtClean="0"/>
                        <a:t>   цифр в минуту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15</a:t>
                      </a:r>
                      <a:endParaRPr lang="ru-RU" dirty="0"/>
                    </a:p>
                  </a:txBody>
                  <a:tcPr/>
                </a:tc>
              </a:tr>
              <a:tr h="726584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обучения в </a:t>
                      </a:r>
                      <a:r>
                        <a:rPr lang="ru-RU" dirty="0" smtClean="0"/>
                        <a:t>        5 – 9 классах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3217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893175" cy="1143000"/>
          </a:xfrm>
        </p:spPr>
        <p:txBody>
          <a:bodyPr/>
          <a:lstStyle/>
          <a:p>
            <a:r>
              <a:rPr lang="ru-RU" sz="4000">
                <a:solidFill>
                  <a:schemeClr val="folHlink"/>
                </a:solidFill>
              </a:rPr>
              <a:t>«Учение должно быть победно»</a:t>
            </a:r>
            <a:br>
              <a:rPr lang="ru-RU" sz="4000">
                <a:solidFill>
                  <a:schemeClr val="folHlink"/>
                </a:solidFill>
              </a:rPr>
            </a:br>
            <a:r>
              <a:rPr lang="ru-RU" sz="4000">
                <a:solidFill>
                  <a:schemeClr val="folHlink"/>
                </a:solidFill>
              </a:rPr>
              <a:t>                                         </a:t>
            </a:r>
            <a:r>
              <a:rPr lang="ru-RU" sz="2800" b="0">
                <a:solidFill>
                  <a:schemeClr val="folHlink"/>
                </a:solidFill>
              </a:rPr>
              <a:t>В.Ф. Шаталов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26288" cy="372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400" dirty="0"/>
          </a:p>
          <a:p>
            <a:pPr marL="0" indent="0" algn="just">
              <a:buFont typeface="Wingdings" pitchFamily="2" charset="2"/>
              <a:buNone/>
            </a:pPr>
            <a:r>
              <a:rPr lang="ru-RU" sz="2400" dirty="0"/>
              <a:t>Наша </a:t>
            </a:r>
            <a:r>
              <a:rPr lang="ru-RU" sz="2400" b="1" dirty="0"/>
              <a:t>главная задача </a:t>
            </a:r>
            <a:r>
              <a:rPr lang="ru-RU" sz="2400" dirty="0"/>
              <a:t>– это успехи детей </a:t>
            </a:r>
            <a:br>
              <a:rPr lang="ru-RU" sz="2400" dirty="0"/>
            </a:br>
            <a:r>
              <a:rPr lang="ru-RU" sz="2400" dirty="0"/>
              <a:t>в обучении.</a:t>
            </a:r>
          </a:p>
          <a:p>
            <a:pPr marL="0" indent="0" algn="just">
              <a:buFont typeface="Wingdings" pitchFamily="2" charset="2"/>
              <a:buNone/>
            </a:pPr>
            <a:endParaRPr lang="ru-RU" sz="2400" dirty="0"/>
          </a:p>
          <a:p>
            <a:pPr marL="0" indent="0" algn="just">
              <a:buFont typeface="Wingdings" pitchFamily="2" charset="2"/>
              <a:buNone/>
            </a:pPr>
            <a:r>
              <a:rPr lang="ru-RU" sz="2400" dirty="0"/>
              <a:t>Желаемый </a:t>
            </a:r>
            <a:r>
              <a:rPr lang="ru-RU" sz="2400" b="1" dirty="0"/>
              <a:t>результат </a:t>
            </a:r>
            <a:r>
              <a:rPr lang="ru-RU" sz="2400" dirty="0"/>
              <a:t>– это подготовленность учащихся к дальнейшему самостоятельному продолжению образования, к самообразованию, </a:t>
            </a:r>
            <a:br>
              <a:rPr lang="ru-RU" sz="2400" dirty="0"/>
            </a:br>
            <a:r>
              <a:rPr lang="ru-RU" sz="2400" dirty="0"/>
              <a:t>к трудовой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6254787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>
                <a:solidFill>
                  <a:schemeClr val="folHlink"/>
                </a:solidFill>
              </a:rPr>
              <a:t>Технологии, применяемые </a:t>
            </a:r>
            <a:br>
              <a:rPr lang="ru-RU" sz="3200">
                <a:solidFill>
                  <a:schemeClr val="folHlink"/>
                </a:solidFill>
              </a:rPr>
            </a:br>
            <a:r>
              <a:rPr lang="ru-RU" sz="3200">
                <a:solidFill>
                  <a:schemeClr val="folHlink"/>
                </a:solidFill>
              </a:rPr>
              <a:t>в начальных классах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564904"/>
            <a:ext cx="8126288" cy="3724275"/>
          </a:xfrm>
        </p:spPr>
        <p:txBody>
          <a:bodyPr/>
          <a:lstStyle/>
          <a:p>
            <a:pPr marL="0" indent="0" algn="just"/>
            <a:r>
              <a:rPr lang="ru-RU" dirty="0" smtClean="0"/>
              <a:t> Технология </a:t>
            </a:r>
            <a:r>
              <a:rPr lang="ru-RU" dirty="0"/>
              <a:t>достижения оптимальной скорости чтения</a:t>
            </a:r>
          </a:p>
          <a:p>
            <a:pPr marL="0" indent="0" algn="just"/>
            <a:r>
              <a:rPr lang="ru-RU" dirty="0" smtClean="0"/>
              <a:t> Технология </a:t>
            </a:r>
            <a:r>
              <a:rPr lang="ru-RU" dirty="0"/>
              <a:t>увеличения скорости письма</a:t>
            </a:r>
          </a:p>
          <a:p>
            <a:pPr marL="0" indent="0" algn="just"/>
            <a:r>
              <a:rPr lang="ru-RU" dirty="0" smtClean="0"/>
              <a:t> Технология </a:t>
            </a:r>
            <a:r>
              <a:rPr lang="ru-RU" dirty="0"/>
              <a:t>совершенствования вычислительных умений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043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Оптимальное чтение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04864"/>
            <a:ext cx="8126288" cy="4653136"/>
          </a:xfrm>
        </p:spPr>
        <p:txBody>
          <a:bodyPr/>
          <a:lstStyle/>
          <a:p>
            <a:pPr marL="0" indent="0" algn="just"/>
            <a:r>
              <a:rPr lang="ru-RU" dirty="0" smtClean="0"/>
              <a:t> Чтение </a:t>
            </a:r>
            <a:r>
              <a:rPr lang="ru-RU" dirty="0" smtClean="0"/>
              <a:t>со скоростью разговорной речи, т.е</a:t>
            </a:r>
            <a:r>
              <a:rPr lang="ru-RU" dirty="0" smtClean="0">
                <a:solidFill>
                  <a:srgbClr val="C00000"/>
                </a:solidFill>
              </a:rPr>
              <a:t>. от 120 до 150 слов </a:t>
            </a:r>
            <a:r>
              <a:rPr lang="ru-RU" dirty="0" smtClean="0"/>
              <a:t>в минуту.</a:t>
            </a:r>
          </a:p>
          <a:p>
            <a:pPr marL="0" indent="0" algn="just"/>
            <a:r>
              <a:rPr lang="ru-RU" dirty="0" smtClean="0">
                <a:solidFill>
                  <a:schemeClr val="accent6"/>
                </a:solidFill>
              </a:rPr>
              <a:t> Нормативное </a:t>
            </a:r>
            <a:r>
              <a:rPr lang="ru-RU" dirty="0" smtClean="0">
                <a:solidFill>
                  <a:schemeClr val="accent6"/>
                </a:solidFill>
              </a:rPr>
              <a:t>чтение </a:t>
            </a:r>
            <a:r>
              <a:rPr lang="ru-RU" dirty="0" smtClean="0"/>
              <a:t>– 80-90 слов в минуту.</a:t>
            </a:r>
          </a:p>
          <a:p>
            <a:pPr marL="0" indent="0" algn="just"/>
            <a:r>
              <a:rPr lang="ru-RU" dirty="0" smtClean="0"/>
              <a:t> Резкое </a:t>
            </a:r>
            <a:r>
              <a:rPr lang="ru-RU" dirty="0" smtClean="0"/>
              <a:t>падение успеваемости происходит в </a:t>
            </a:r>
            <a:r>
              <a:rPr lang="ru-RU" dirty="0" smtClean="0"/>
              <a:t>5 классе, </a:t>
            </a:r>
            <a:r>
              <a:rPr lang="ru-RU" dirty="0" smtClean="0"/>
              <a:t>и наиболее сильное влияние оказывает скорость чтения. </a:t>
            </a:r>
          </a:p>
          <a:p>
            <a:pPr marL="0" indent="0" algn="just"/>
            <a:r>
              <a:rPr lang="ru-RU" dirty="0" smtClean="0"/>
              <a:t> В </a:t>
            </a:r>
            <a:r>
              <a:rPr lang="ru-RU" dirty="0" smtClean="0"/>
              <a:t>5 классе увеличивается объём </a:t>
            </a:r>
            <a:r>
              <a:rPr lang="ru-RU" dirty="0" smtClean="0"/>
              <a:t>информации, </a:t>
            </a:r>
            <a:r>
              <a:rPr lang="ru-RU" dirty="0" smtClean="0"/>
              <a:t>и низкая техника чтения не позволяет усваивать материал.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0936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Техника чтения в 4 </a:t>
            </a:r>
            <a:r>
              <a:rPr lang="ru-RU" dirty="0" smtClean="0"/>
              <a:t>«Б»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46876"/>
              </p:ext>
            </p:extLst>
          </p:nvPr>
        </p:nvGraphicFramePr>
        <p:xfrm>
          <a:off x="838200" y="2362200"/>
          <a:ext cx="8198296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56876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564904"/>
            <a:ext cx="8126288" cy="37242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Ученики 6 – 8 классов: </a:t>
            </a:r>
            <a:endParaRPr lang="ru-RU" dirty="0" smtClean="0"/>
          </a:p>
          <a:p>
            <a:pPr marL="0" indent="0" algn="just"/>
            <a:r>
              <a:rPr lang="ru-RU" dirty="0" smtClean="0"/>
              <a:t> о</a:t>
            </a:r>
            <a:r>
              <a:rPr lang="ru-RU" dirty="0" smtClean="0"/>
              <a:t>тличники </a:t>
            </a:r>
            <a:r>
              <a:rPr lang="ru-RU" dirty="0" smtClean="0"/>
              <a:t>имели в 4 классе </a:t>
            </a:r>
            <a:r>
              <a:rPr lang="ru-RU" dirty="0" smtClean="0"/>
              <a:t>технику чтения</a:t>
            </a:r>
            <a:r>
              <a:rPr lang="ru-RU" dirty="0" smtClean="0"/>
              <a:t> </a:t>
            </a:r>
            <a:r>
              <a:rPr lang="ru-RU" dirty="0" smtClean="0"/>
              <a:t>130-170 </a:t>
            </a:r>
            <a:r>
              <a:rPr lang="ru-RU" dirty="0" smtClean="0"/>
              <a:t>сл</a:t>
            </a:r>
            <a:r>
              <a:rPr lang="ru-RU" dirty="0" smtClean="0"/>
              <a:t>ов в </a:t>
            </a:r>
            <a:r>
              <a:rPr lang="ru-RU" dirty="0" smtClean="0"/>
              <a:t>минуту. </a:t>
            </a:r>
            <a:r>
              <a:rPr lang="ru-RU" dirty="0" smtClean="0"/>
              <a:t>В среднем </a:t>
            </a:r>
            <a:r>
              <a:rPr lang="ru-RU" dirty="0" smtClean="0"/>
              <a:t>– 150 слов. </a:t>
            </a:r>
            <a:endParaRPr lang="ru-RU" dirty="0" smtClean="0"/>
          </a:p>
          <a:p>
            <a:pPr marL="0" indent="0" algn="just"/>
            <a:r>
              <a:rPr lang="ru-RU" dirty="0" smtClean="0"/>
              <a:t> хорошисты </a:t>
            </a:r>
            <a:r>
              <a:rPr lang="ru-RU" dirty="0" smtClean="0"/>
              <a:t>имели </a:t>
            </a:r>
            <a:r>
              <a:rPr lang="ru-RU" dirty="0" smtClean="0"/>
              <a:t>технику чтения</a:t>
            </a:r>
            <a:r>
              <a:rPr lang="en-US" dirty="0" smtClean="0"/>
              <a:t> </a:t>
            </a:r>
            <a:r>
              <a:rPr lang="ru-RU" dirty="0" smtClean="0"/>
              <a:t>от 100 до 140 </a:t>
            </a:r>
            <a:r>
              <a:rPr lang="ru-RU" dirty="0" smtClean="0"/>
              <a:t>сл</a:t>
            </a:r>
            <a:r>
              <a:rPr lang="ru-RU" dirty="0" smtClean="0"/>
              <a:t>ов в </a:t>
            </a:r>
            <a:r>
              <a:rPr lang="ru-RU" dirty="0" smtClean="0"/>
              <a:t>минуту. </a:t>
            </a:r>
            <a:r>
              <a:rPr lang="ru-RU" dirty="0" smtClean="0"/>
              <a:t>В среднем </a:t>
            </a:r>
            <a:r>
              <a:rPr lang="ru-RU" dirty="0" smtClean="0"/>
              <a:t>– 120 слов.</a:t>
            </a:r>
            <a:endParaRPr lang="ru-RU" dirty="0" smtClean="0"/>
          </a:p>
          <a:p>
            <a:pPr marL="0" indent="0" algn="just"/>
            <a:r>
              <a:rPr lang="ru-RU" dirty="0" smtClean="0"/>
              <a:t> троечники –</a:t>
            </a:r>
            <a:r>
              <a:rPr lang="en-US" dirty="0" smtClean="0"/>
              <a:t> </a:t>
            </a:r>
            <a:r>
              <a:rPr lang="ru-RU" dirty="0" smtClean="0"/>
              <a:t>80-90 </a:t>
            </a:r>
            <a:r>
              <a:rPr lang="ru-RU" dirty="0" smtClean="0"/>
              <a:t>слов.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17740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924800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folHlink"/>
                </a:solidFill>
              </a:rPr>
              <a:t>Технология достижения оптимального чтения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76872"/>
            <a:ext cx="8126288" cy="4581128"/>
          </a:xfrm>
        </p:spPr>
        <p:txBody>
          <a:bodyPr/>
          <a:lstStyle/>
          <a:p>
            <a:pPr marL="0" indent="0" algn="just">
              <a:lnSpc>
                <a:spcPct val="90000"/>
              </a:lnSpc>
            </a:pPr>
            <a:r>
              <a:rPr lang="ru-RU" dirty="0" smtClean="0"/>
              <a:t> Важна </a:t>
            </a:r>
            <a:r>
              <a:rPr lang="ru-RU" dirty="0" smtClean="0"/>
              <a:t>не длительность, а ЧАСТОТА упражнений.</a:t>
            </a:r>
          </a:p>
          <a:p>
            <a:pPr marL="0" indent="0" algn="just">
              <a:lnSpc>
                <a:spcPct val="90000"/>
              </a:lnSpc>
            </a:pPr>
            <a:r>
              <a:rPr lang="ru-RU" dirty="0" smtClean="0"/>
              <a:t> Ежедневные </a:t>
            </a:r>
            <a:r>
              <a:rPr lang="ru-RU" dirty="0"/>
              <a:t>пятиминутки жужжащего </a:t>
            </a:r>
            <a:r>
              <a:rPr lang="ru-RU" dirty="0" smtClean="0"/>
              <a:t>чтения.</a:t>
            </a:r>
            <a:endParaRPr lang="ru-RU" dirty="0"/>
          </a:p>
          <a:p>
            <a:pPr marL="0" indent="0" algn="just">
              <a:lnSpc>
                <a:spcPct val="90000"/>
              </a:lnSpc>
            </a:pPr>
            <a:r>
              <a:rPr lang="ru-RU" dirty="0" smtClean="0"/>
              <a:t> Зрительные </a:t>
            </a:r>
            <a:r>
              <a:rPr lang="ru-RU" dirty="0"/>
              <a:t>и слуховые диктанты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для развития оперативной </a:t>
            </a:r>
            <a:r>
              <a:rPr lang="ru-RU" dirty="0" smtClean="0"/>
              <a:t>памяти.</a:t>
            </a:r>
            <a:endParaRPr lang="ru-RU" dirty="0"/>
          </a:p>
          <a:p>
            <a:pPr marL="0" indent="0" algn="just">
              <a:lnSpc>
                <a:spcPct val="90000"/>
              </a:lnSpc>
            </a:pPr>
            <a:r>
              <a:rPr lang="ru-RU" dirty="0" smtClean="0"/>
              <a:t> Чтение </a:t>
            </a:r>
            <a:r>
              <a:rPr lang="ru-RU" dirty="0" smtClean="0"/>
              <a:t>перед сном.</a:t>
            </a:r>
            <a:endParaRPr lang="ru-RU" dirty="0"/>
          </a:p>
          <a:p>
            <a:pPr marL="0" indent="0" algn="just">
              <a:lnSpc>
                <a:spcPct val="90000"/>
              </a:lnSpc>
            </a:pPr>
            <a:r>
              <a:rPr lang="ru-RU" dirty="0" smtClean="0"/>
              <a:t> Режим </a:t>
            </a:r>
            <a:r>
              <a:rPr lang="ru-RU" dirty="0" smtClean="0"/>
              <a:t>щадящего чтения </a:t>
            </a:r>
            <a:r>
              <a:rPr lang="ru-RU" dirty="0" smtClean="0"/>
              <a:t>(с </a:t>
            </a:r>
            <a:r>
              <a:rPr lang="ru-RU" dirty="0" smtClean="0"/>
              <a:t>перерывами</a:t>
            </a:r>
            <a:r>
              <a:rPr lang="ru-RU" dirty="0" smtClean="0"/>
              <a:t>).</a:t>
            </a:r>
            <a:endParaRPr lang="ru-RU" dirty="0" smtClean="0"/>
          </a:p>
          <a:p>
            <a:pPr marL="0" indent="0" algn="just">
              <a:lnSpc>
                <a:spcPct val="90000"/>
              </a:lnSpc>
            </a:pPr>
            <a:r>
              <a:rPr lang="ru-RU" dirty="0" smtClean="0"/>
              <a:t> Чтение </a:t>
            </a:r>
            <a:r>
              <a:rPr lang="ru-RU" dirty="0" smtClean="0"/>
              <a:t>в темпе скороговорки.</a:t>
            </a:r>
          </a:p>
          <a:p>
            <a:pPr marL="0" indent="0" algn="just">
              <a:lnSpc>
                <a:spcPct val="90000"/>
              </a:lnSpc>
            </a:pPr>
            <a:r>
              <a:rPr lang="ru-RU" dirty="0" smtClean="0"/>
              <a:t> Многократное </a:t>
            </a:r>
            <a:r>
              <a:rPr lang="ru-RU" dirty="0" smtClean="0"/>
              <a:t>чтение.</a:t>
            </a: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821879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Навык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780928"/>
            <a:ext cx="8198296" cy="3724275"/>
          </a:xfrm>
        </p:spPr>
        <p:txBody>
          <a:bodyPr/>
          <a:lstStyle/>
          <a:p>
            <a:pPr marL="0" indent="0" algn="just"/>
            <a:r>
              <a:rPr lang="ru-RU" dirty="0" smtClean="0"/>
              <a:t> Способ чтения: </a:t>
            </a:r>
            <a:r>
              <a:rPr lang="ru-RU" dirty="0" smtClean="0"/>
              <a:t>по слогам, целыми словами, группами слов.</a:t>
            </a:r>
          </a:p>
          <a:p>
            <a:pPr marL="0" indent="0" algn="just"/>
            <a:r>
              <a:rPr lang="ru-RU" dirty="0" smtClean="0"/>
              <a:t> Скорость </a:t>
            </a:r>
            <a:r>
              <a:rPr lang="ru-RU" dirty="0" smtClean="0"/>
              <a:t>чтения.</a:t>
            </a:r>
          </a:p>
          <a:p>
            <a:pPr marL="0" indent="0" algn="just"/>
            <a:r>
              <a:rPr lang="ru-RU" dirty="0" smtClean="0"/>
              <a:t> Правильность </a:t>
            </a:r>
            <a:r>
              <a:rPr lang="ru-RU" dirty="0" smtClean="0"/>
              <a:t>или беглость чтения.</a:t>
            </a:r>
          </a:p>
          <a:p>
            <a:pPr marL="0" indent="0" algn="just"/>
            <a:r>
              <a:rPr lang="ru-RU" dirty="0" smtClean="0"/>
              <a:t> Понимание </a:t>
            </a:r>
            <a:r>
              <a:rPr lang="ru-RU" dirty="0" smtClean="0"/>
              <a:t>прочитанного.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3505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Скорость </a:t>
            </a:r>
            <a:r>
              <a:rPr lang="ru-RU" dirty="0" smtClean="0"/>
              <a:t>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126288" cy="3724275"/>
          </a:xfrm>
        </p:spPr>
        <p:txBody>
          <a:bodyPr/>
          <a:lstStyle/>
          <a:p>
            <a:pPr marL="0" indent="0" algn="just"/>
            <a:r>
              <a:rPr lang="ru-RU" dirty="0" smtClean="0"/>
              <a:t> В </a:t>
            </a:r>
            <a:r>
              <a:rPr lang="ru-RU" dirty="0" smtClean="0"/>
              <a:t>среднем </a:t>
            </a:r>
            <a:r>
              <a:rPr lang="ru-RU" dirty="0" smtClean="0"/>
              <a:t>скорость</a:t>
            </a:r>
            <a:r>
              <a:rPr lang="en-US" dirty="0" smtClean="0"/>
              <a:t> </a:t>
            </a:r>
            <a:r>
              <a:rPr lang="ru-RU" dirty="0" smtClean="0"/>
              <a:t>письма при переписывании из книги в тетрадь составляет </a:t>
            </a:r>
            <a:r>
              <a:rPr lang="ru-RU" dirty="0" smtClean="0"/>
              <a:t> </a:t>
            </a:r>
            <a:r>
              <a:rPr lang="ru-RU" dirty="0" smtClean="0"/>
              <a:t>57 </a:t>
            </a:r>
            <a:r>
              <a:rPr lang="ru-RU" dirty="0" smtClean="0"/>
              <a:t>букв в минуту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smtClean="0"/>
              <a:t>«5» – 80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smtClean="0"/>
              <a:t>«4» – 60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smtClean="0"/>
              <a:t>«3» – 40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72886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428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Капсулы</vt:lpstr>
      <vt:lpstr>1_Капсулы</vt:lpstr>
      <vt:lpstr>2_Капсулы</vt:lpstr>
      <vt:lpstr>3_Капсулы</vt:lpstr>
      <vt:lpstr>Как добиться оптимальной скорости чтения? </vt:lpstr>
      <vt:lpstr>«Учение должно быть победно»                                          В.Ф. Шаталов</vt:lpstr>
      <vt:lpstr>Технологии, применяемые  в начальных классах</vt:lpstr>
      <vt:lpstr>Оптимальное чтение </vt:lpstr>
      <vt:lpstr>Техника чтения в 4 «Б»</vt:lpstr>
      <vt:lpstr>Исследование</vt:lpstr>
      <vt:lpstr>Технология достижения оптимального чтения </vt:lpstr>
      <vt:lpstr>Навык чтения</vt:lpstr>
      <vt:lpstr>Скорость письма</vt:lpstr>
      <vt:lpstr>Как повысить скорость письма</vt:lpstr>
      <vt:lpstr>Виды работ по повышению грамотности</vt:lpstr>
      <vt:lpstr>Вычислительные умения</vt:lpstr>
      <vt:lpstr>                     По уровню учебных умений                           в конце 4 класса можно прогнозировать успеваемость в среднем звене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обучения</dc:title>
  <dc:creator>X</dc:creator>
  <cp:lastModifiedBy>Светлана</cp:lastModifiedBy>
  <cp:revision>12</cp:revision>
  <dcterms:created xsi:type="dcterms:W3CDTF">2013-02-06T13:34:30Z</dcterms:created>
  <dcterms:modified xsi:type="dcterms:W3CDTF">2014-02-26T18:43:10Z</dcterms:modified>
</cp:coreProperties>
</file>